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330" r:id="rId3"/>
    <p:sldId id="316" r:id="rId4"/>
    <p:sldId id="336" r:id="rId5"/>
    <p:sldId id="337" r:id="rId6"/>
    <p:sldId id="329" r:id="rId7"/>
    <p:sldId id="304" r:id="rId8"/>
    <p:sldId id="339" r:id="rId9"/>
    <p:sldId id="341" r:id="rId10"/>
    <p:sldId id="317" r:id="rId11"/>
    <p:sldId id="345" r:id="rId12"/>
    <p:sldId id="323" r:id="rId13"/>
    <p:sldId id="346" r:id="rId14"/>
    <p:sldId id="347" r:id="rId15"/>
    <p:sldId id="348" r:id="rId16"/>
    <p:sldId id="350" r:id="rId17"/>
    <p:sldId id="351" r:id="rId18"/>
    <p:sldId id="352" r:id="rId19"/>
    <p:sldId id="353" r:id="rId20"/>
    <p:sldId id="354" r:id="rId21"/>
    <p:sldId id="355" r:id="rId22"/>
    <p:sldId id="356" r:id="rId23"/>
    <p:sldId id="357" r:id="rId24"/>
    <p:sldId id="358" r:id="rId25"/>
    <p:sldId id="359" r:id="rId26"/>
    <p:sldId id="360" r:id="rId27"/>
    <p:sldId id="34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EA0"/>
    <a:srgbClr val="112843"/>
    <a:srgbClr val="DC7F32"/>
    <a:srgbClr val="2A2A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2" autoAdjust="0"/>
    <p:restoredTop sz="90079" autoAdjust="0"/>
  </p:normalViewPr>
  <p:slideViewPr>
    <p:cSldViewPr>
      <p:cViewPr varScale="1">
        <p:scale>
          <a:sx n="67" d="100"/>
          <a:sy n="67" d="100"/>
        </p:scale>
        <p:origin x="102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Institutional Regulations that complicate setting up of JP</a:t>
            </a:r>
          </a:p>
        </c:rich>
      </c:tx>
      <c:layout>
        <c:manualLayout>
          <c:xMode val="edge"/>
          <c:yMode val="edge"/>
          <c:x val="0.11165266841644794"/>
          <c:y val="0"/>
        </c:manualLayout>
      </c:layout>
      <c:overlay val="0"/>
      <c:spPr>
        <a:solidFill>
          <a:schemeClr val="accent6">
            <a:lumMod val="60000"/>
            <a:lumOff val="40000"/>
          </a:schemeClr>
        </a:solid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Statistics!$B$208</c:f>
              <c:strCache>
                <c:ptCount val="1"/>
                <c:pt idx="0">
                  <c:v>%</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5861-4DA7-A6A7-284DE02E876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5861-4DA7-A6A7-284DE02E876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861-4DA7-A6A7-284DE02E876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861-4DA7-A6A7-284DE02E876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5861-4DA7-A6A7-284DE02E876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5861-4DA7-A6A7-284DE02E8766}"/>
              </c:ext>
            </c:extLst>
          </c:dPt>
          <c:dPt>
            <c:idx val="6"/>
            <c:bubble3D val="0"/>
            <c:spPr>
              <a:solidFill>
                <a:schemeClr val="accent1">
                  <a:lumMod val="6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D-5861-4DA7-A6A7-284DE02E8766}"/>
              </c:ext>
            </c:extLst>
          </c:dPt>
          <c:dLbls>
            <c:dLbl>
              <c:idx val="0"/>
              <c:layout>
                <c:manualLayout>
                  <c:x val="-8.5207349081364833E-2"/>
                  <c:y val="-0.10440507436570429"/>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5861-4DA7-A6A7-284DE02E8766}"/>
                </c:ext>
              </c:extLst>
            </c:dLbl>
            <c:dLbl>
              <c:idx val="6"/>
              <c:layout>
                <c:manualLayout>
                  <c:x val="2.5179790026246616E-2"/>
                  <c:y val="-5.6698016914552347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D-5861-4DA7-A6A7-284DE02E876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Statistics!$A$209:$A$215</c:f>
              <c:strCache>
                <c:ptCount val="7"/>
                <c:pt idx="0">
                  <c:v>Minimum requirements in terms of credits </c:v>
                </c:pt>
                <c:pt idx="1">
                  <c:v>Accreditation</c:v>
                </c:pt>
                <c:pt idx="2">
                  <c:v>Language requirements</c:v>
                </c:pt>
                <c:pt idx="3">
                  <c:v>Minimum requirements in terms of duration </c:v>
                </c:pt>
                <c:pt idx="4">
                  <c:v>Prohibition of issuing two diplomas for the same amount of work </c:v>
                </c:pt>
                <c:pt idx="5">
                  <c:v>Other</c:v>
                </c:pt>
                <c:pt idx="6">
                  <c:v>Mandatory extension of the studies </c:v>
                </c:pt>
              </c:strCache>
            </c:strRef>
          </c:cat>
          <c:val>
            <c:numRef>
              <c:f>Statistics!$B$209:$B$215</c:f>
              <c:numCache>
                <c:formatCode>0.0%</c:formatCode>
                <c:ptCount val="7"/>
                <c:pt idx="0">
                  <c:v>0.24</c:v>
                </c:pt>
                <c:pt idx="1">
                  <c:v>0.22</c:v>
                </c:pt>
                <c:pt idx="2">
                  <c:v>0.21</c:v>
                </c:pt>
                <c:pt idx="3">
                  <c:v>0.12</c:v>
                </c:pt>
                <c:pt idx="4">
                  <c:v>0.08</c:v>
                </c:pt>
                <c:pt idx="5">
                  <c:v>0.08</c:v>
                </c:pt>
                <c:pt idx="6">
                  <c:v>0.05</c:v>
                </c:pt>
              </c:numCache>
            </c:numRef>
          </c:val>
          <c:extLst>
            <c:ext xmlns:c16="http://schemas.microsoft.com/office/drawing/2014/chart" uri="{C3380CC4-5D6E-409C-BE32-E72D297353CC}">
              <c16:uniqueId val="{0000000E-5861-4DA7-A6A7-284DE02E8766}"/>
            </c:ext>
          </c:extLst>
        </c:ser>
        <c:dLbls>
          <c:dLblPos val="ctr"/>
          <c:showLegendKey val="0"/>
          <c:showVal val="1"/>
          <c:showCatName val="0"/>
          <c:showSerName val="0"/>
          <c:showPercent val="0"/>
          <c:showBubbleSize val="0"/>
          <c:showLeaderLines val="1"/>
        </c:dLbls>
      </c:pie3DChart>
      <c:spPr>
        <a:noFill/>
        <a:ln>
          <a:noFill/>
        </a:ln>
        <a:effectLst/>
      </c:spPr>
    </c:plotArea>
    <c:legend>
      <c:legendPos val="l"/>
      <c:layout>
        <c:manualLayout>
          <c:xMode val="edge"/>
          <c:yMode val="edge"/>
          <c:x val="1.1111111111111112E-2"/>
          <c:y val="9.811096529600466E-2"/>
          <c:w val="0.3289792213473316"/>
          <c:h val="0.87363881598133564"/>
        </c:manualLayout>
      </c:layout>
      <c:overlay val="0"/>
      <c:spPr>
        <a:noFill/>
        <a:ln>
          <a:solidFill>
            <a:schemeClr val="accent1"/>
          </a:solidFill>
        </a:ln>
        <a:effectLst>
          <a:softEdge rad="635000"/>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72BA5B-AD35-44EA-93F9-22562FB75475}" type="datetimeFigureOut">
              <a:rPr lang="en-US"/>
              <a:pPr>
                <a:defRPr/>
              </a:pPr>
              <a:t>9/22/2019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8DEE65A-86D2-408A-8B0B-59528282B441}" type="slidenum">
              <a:rPr lang="en-US"/>
              <a:pPr>
                <a:defRPr/>
              </a:pPr>
              <a:t>‹#›</a:t>
            </a:fld>
            <a:endParaRPr lang="en-US"/>
          </a:p>
        </p:txBody>
      </p:sp>
    </p:spTree>
    <p:extLst>
      <p:ext uri="{BB962C8B-B14F-4D97-AF65-F5344CB8AC3E}">
        <p14:creationId xmlns:p14="http://schemas.microsoft.com/office/powerpoint/2010/main" val="3507544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r>
              <a:rPr lang="pt-PT" dirty="0" smtClean="0"/>
              <a:t>RM/AL </a:t>
            </a:r>
            <a:r>
              <a:rPr lang="pt-PT" dirty="0" err="1" smtClean="0"/>
              <a:t>see</a:t>
            </a:r>
            <a:r>
              <a:rPr lang="pt-PT" dirty="0" smtClean="0"/>
              <a:t> </a:t>
            </a:r>
            <a:r>
              <a:rPr lang="pt-PT" dirty="0" err="1" smtClean="0"/>
              <a:t>tonight</a:t>
            </a:r>
            <a:endParaRPr lang="en-US" dirty="0"/>
          </a:p>
        </p:txBody>
      </p:sp>
      <p:sp>
        <p:nvSpPr>
          <p:cNvPr id="4" name="Marcador de Posição do Número do Diapositivo 3"/>
          <p:cNvSpPr>
            <a:spLocks noGrp="1"/>
          </p:cNvSpPr>
          <p:nvPr>
            <p:ph type="sldNum" sz="quarter" idx="10"/>
          </p:nvPr>
        </p:nvSpPr>
        <p:spPr/>
        <p:txBody>
          <a:bodyPr/>
          <a:lstStyle/>
          <a:p>
            <a:pPr>
              <a:defRPr/>
            </a:pPr>
            <a:fld id="{C8DEE65A-86D2-408A-8B0B-59528282B441}" type="slidenum">
              <a:rPr lang="en-US" smtClean="0"/>
              <a:pPr>
                <a:defRPr/>
              </a:pPr>
              <a:t>2</a:t>
            </a:fld>
            <a:endParaRPr lang="en-US"/>
          </a:p>
        </p:txBody>
      </p:sp>
    </p:spTree>
    <p:extLst>
      <p:ext uri="{BB962C8B-B14F-4D97-AF65-F5344CB8AC3E}">
        <p14:creationId xmlns:p14="http://schemas.microsoft.com/office/powerpoint/2010/main" val="2688039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08551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35528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61040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480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245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7262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83403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7967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1430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0385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C8DEE65A-86D2-408A-8B0B-59528282B441}" type="slidenum">
              <a:rPr lang="en-US" smtClean="0"/>
              <a:pPr>
                <a:defRPr/>
              </a:pPr>
              <a:t>3</a:t>
            </a:fld>
            <a:endParaRPr lang="en-US"/>
          </a:p>
        </p:txBody>
      </p:sp>
    </p:spTree>
    <p:extLst>
      <p:ext uri="{BB962C8B-B14F-4D97-AF65-F5344CB8AC3E}">
        <p14:creationId xmlns:p14="http://schemas.microsoft.com/office/powerpoint/2010/main" val="1483953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4106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890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565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C8DEE65A-86D2-408A-8B0B-59528282B441}" type="slidenum">
              <a:rPr lang="en-US" smtClean="0"/>
              <a:pPr>
                <a:defRPr/>
              </a:pPr>
              <a:t>4</a:t>
            </a:fld>
            <a:endParaRPr lang="en-US"/>
          </a:p>
        </p:txBody>
      </p:sp>
    </p:spTree>
    <p:extLst>
      <p:ext uri="{BB962C8B-B14F-4D97-AF65-F5344CB8AC3E}">
        <p14:creationId xmlns:p14="http://schemas.microsoft.com/office/powerpoint/2010/main" val="115302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a:defRPr/>
            </a:pPr>
            <a:fld id="{C8DEE65A-86D2-408A-8B0B-59528282B441}" type="slidenum">
              <a:rPr lang="en-US" smtClean="0"/>
              <a:pPr>
                <a:defRPr/>
              </a:pPr>
              <a:t>5</a:t>
            </a:fld>
            <a:endParaRPr lang="en-US"/>
          </a:p>
        </p:txBody>
      </p:sp>
    </p:spTree>
    <p:extLst>
      <p:ext uri="{BB962C8B-B14F-4D97-AF65-F5344CB8AC3E}">
        <p14:creationId xmlns:p14="http://schemas.microsoft.com/office/powerpoint/2010/main" val="997488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pPr>
              <a:defRPr/>
            </a:pPr>
            <a:fld id="{C8DEE65A-86D2-408A-8B0B-59528282B441}" type="slidenum">
              <a:rPr lang="en-US" smtClean="0"/>
              <a:pPr>
                <a:defRPr/>
              </a:pPr>
              <a:t>6</a:t>
            </a:fld>
            <a:endParaRPr lang="en-US"/>
          </a:p>
        </p:txBody>
      </p:sp>
    </p:spTree>
    <p:extLst>
      <p:ext uri="{BB962C8B-B14F-4D97-AF65-F5344CB8AC3E}">
        <p14:creationId xmlns:p14="http://schemas.microsoft.com/office/powerpoint/2010/main" val="400247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3B638220-8CA6-4C21-88A5-881ECE3BA9D4}" type="slidenum">
              <a:rPr lang="fr-FR" altLang="sv-SE" sz="1200" smtClean="0"/>
              <a:pPr/>
              <a:t>7</a:t>
            </a:fld>
            <a:endParaRPr lang="fr-FR" altLang="sv-SE" sz="120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6562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7067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dirty="0" smtClean="0"/>
              <a:t>Is to </a:t>
            </a:r>
            <a:r>
              <a:rPr lang="pt-PT" dirty="0" err="1" smtClean="0"/>
              <a:t>get</a:t>
            </a:r>
            <a:r>
              <a:rPr lang="pt-PT" dirty="0" smtClean="0"/>
              <a:t> a </a:t>
            </a:r>
            <a:r>
              <a:rPr lang="pt-PT" dirty="0" err="1" smtClean="0"/>
              <a:t>picture</a:t>
            </a:r>
            <a:endParaRPr lang="pt-PT" dirty="0" smtClean="0"/>
          </a:p>
          <a:p>
            <a:endParaRPr lang="pt-PT"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DEE65A-86D2-408A-8B0B-59528282B44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389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11481A1-74C6-48E4-B1BB-67D188AC3FD2}"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D70CFD-F715-4506-8D2B-B8A2975F1F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1A0428E-04C7-45B3-AF02-1ED6BEC7ABDE}"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4227FB-03F1-47BB-AE7C-B0B15AB0567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281F38-BA1D-4C28-8426-2B504B2966F5}"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5911ED-E1B3-4672-87A8-D9E454C51CC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A422F0-FCF0-4069-A2B1-4072940F1889}"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A24758-6BC9-416F-8206-1BD6D56D6CB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F27CFC5-D3FA-48E2-9EA6-627CC076F0DB}" type="datetimeFigureOut">
              <a:rPr lang="en-US"/>
              <a:pPr>
                <a:defRPr/>
              </a:pPr>
              <a:t>9/22/2019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1CE1E85-A2FC-4BC4-90AA-F0815C0AE62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AFF9485-D2E0-4D8B-841F-21623D7BA4D1}" type="datetimeFigureOut">
              <a:rPr lang="en-US"/>
              <a:pPr>
                <a:defRPr/>
              </a:pPr>
              <a:t>9/22/2019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F5B78F6-E68C-4882-A545-11B6C45ED13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5B4429-A714-4B12-B019-22762B7DD68D}" type="datetimeFigureOut">
              <a:rPr lang="en-US"/>
              <a:pPr>
                <a:defRPr/>
              </a:pPr>
              <a:t>9/22/2019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BD358A2-8AD1-4CFB-AF27-A31F1AE63B9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1B323EF-ECB5-4CAC-91FF-CC6F6EA98280}" type="datetimeFigureOut">
              <a:rPr lang="en-US"/>
              <a:pPr>
                <a:defRPr/>
              </a:pPr>
              <a:t>9/22/2019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70D575B-4A7F-4930-BF85-AB86AD24081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31789E9-A394-412F-A401-D79EECABAFD3}" type="datetimeFigureOut">
              <a:rPr lang="en-US"/>
              <a:pPr>
                <a:defRPr/>
              </a:pPr>
              <a:t>9/22/2019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FBF4BBE-6E44-47B0-9AFD-8326C391006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E6D47A-C5CB-4B0D-92FC-584AFFC62712}" type="datetimeFigureOut">
              <a:rPr lang="en-US"/>
              <a:pPr>
                <a:defRPr/>
              </a:pPr>
              <a:t>9/22/2019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CC820BE-3652-4FF4-A3C1-728DB75C2C9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73CA60-A900-4468-9970-C162937CE730}" type="datetimeFigureOut">
              <a:rPr lang="en-US"/>
              <a:pPr>
                <a:defRPr/>
              </a:pPr>
              <a:t>9/22/2019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B27AB4E-521F-483F-8959-0C1679E8865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BA8AEEBE-6FA3-40CF-9A5B-18E22AC6E864}" type="datetimeFigureOut">
              <a:rPr lang="en-US"/>
              <a:pPr>
                <a:defRPr/>
              </a:pPr>
              <a:t>9/22/2019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78C0A7E2-2A0E-4149-89E0-7630177BD5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6" descr="Slide Image.jpg"/>
          <p:cNvPicPr>
            <a:picLocks noChangeAspect="1"/>
          </p:cNvPicPr>
          <p:nvPr/>
        </p:nvPicPr>
        <p:blipFill>
          <a:blip r:embed="rId2"/>
          <a:srcRect/>
          <a:stretch>
            <a:fillRect/>
          </a:stretch>
        </p:blipFill>
        <p:spPr bwMode="auto">
          <a:xfrm>
            <a:off x="0" y="4471988"/>
            <a:ext cx="9144000" cy="2690812"/>
          </a:xfrm>
          <a:prstGeom prst="rect">
            <a:avLst/>
          </a:prstGeom>
          <a:noFill/>
          <a:ln w="9525">
            <a:noFill/>
            <a:miter lim="800000"/>
            <a:headEnd/>
            <a:tailEnd/>
          </a:ln>
        </p:spPr>
      </p:pic>
      <p:sp>
        <p:nvSpPr>
          <p:cNvPr id="14339" name="TextBox 8"/>
          <p:cNvSpPr txBox="1">
            <a:spLocks noChangeArrowheads="1"/>
          </p:cNvSpPr>
          <p:nvPr/>
        </p:nvSpPr>
        <p:spPr bwMode="auto">
          <a:xfrm>
            <a:off x="152400" y="1133508"/>
            <a:ext cx="8915400" cy="3508653"/>
          </a:xfrm>
          <a:prstGeom prst="rect">
            <a:avLst/>
          </a:prstGeom>
          <a:noFill/>
          <a:ln w="9525">
            <a:noFill/>
            <a:miter lim="800000"/>
            <a:headEnd/>
            <a:tailEnd/>
          </a:ln>
        </p:spPr>
        <p:txBody>
          <a:bodyPr wrap="square">
            <a:spAutoFit/>
          </a:bodyPr>
          <a:lstStyle/>
          <a:p>
            <a:pPr algn="ctr"/>
            <a:endParaRPr lang="en-US" b="1" dirty="0" smtClean="0"/>
          </a:p>
          <a:p>
            <a:pPr algn="ctr"/>
            <a:r>
              <a:rPr lang="en-US" sz="2400" b="1" dirty="0">
                <a:solidFill>
                  <a:schemeClr val="accent6"/>
                </a:solidFill>
              </a:rPr>
              <a:t>The present and future </a:t>
            </a:r>
            <a:r>
              <a:rPr lang="en-US" sz="2400" b="1" dirty="0" smtClean="0">
                <a:solidFill>
                  <a:schemeClr val="accent6"/>
                </a:solidFill>
              </a:rPr>
              <a:t>of Joint Programmes:</a:t>
            </a:r>
          </a:p>
          <a:p>
            <a:pPr algn="ctr"/>
            <a:r>
              <a:rPr lang="en-US" sz="2400" b="1" dirty="0" smtClean="0">
                <a:solidFill>
                  <a:schemeClr val="accent6"/>
                </a:solidFill>
              </a:rPr>
              <a:t>a project </a:t>
            </a:r>
            <a:r>
              <a:rPr lang="en-US" sz="2400" b="1" dirty="0">
                <a:solidFill>
                  <a:schemeClr val="accent6"/>
                </a:solidFill>
              </a:rPr>
              <a:t>based study</a:t>
            </a:r>
          </a:p>
          <a:p>
            <a:pPr algn="ctr"/>
            <a:endParaRPr lang="en-US" b="1" dirty="0" smtClean="0"/>
          </a:p>
          <a:p>
            <a:pPr algn="ctr"/>
            <a:endParaRPr lang="en-US" b="1" dirty="0"/>
          </a:p>
          <a:p>
            <a:pPr algn="ctr"/>
            <a:endParaRPr lang="en-US" b="1" dirty="0" smtClean="0"/>
          </a:p>
          <a:p>
            <a:pPr algn="ctr"/>
            <a:r>
              <a:rPr lang="en-US" b="1" dirty="0" smtClean="0"/>
              <a:t>Shaping </a:t>
            </a:r>
            <a:r>
              <a:rPr lang="en-US" b="1" dirty="0"/>
              <a:t>the next generation of Joint Programmes in Science and Technology </a:t>
            </a:r>
            <a:endParaRPr lang="en-US" b="1" dirty="0" smtClean="0"/>
          </a:p>
          <a:p>
            <a:pPr algn="ctr"/>
            <a:r>
              <a:rPr lang="en-US" sz="2800" dirty="0" smtClean="0">
                <a:latin typeface="Franklin Gothic Book"/>
                <a:cs typeface="Lucida Sans Unicode" pitchFamily="34" charset="0"/>
              </a:rPr>
              <a:t>REDEEM 2</a:t>
            </a:r>
          </a:p>
          <a:p>
            <a:pPr algn="ctr"/>
            <a:endParaRPr lang="en-US" sz="2800" dirty="0" smtClean="0">
              <a:latin typeface="Franklin Gothic Book"/>
              <a:cs typeface="Lucida Sans Unicode" pitchFamily="34" charset="0"/>
            </a:endParaRPr>
          </a:p>
          <a:p>
            <a:pPr algn="ctr"/>
            <a:endParaRPr lang="en-US" sz="2800" dirty="0">
              <a:solidFill>
                <a:srgbClr val="404040"/>
              </a:solidFill>
              <a:cs typeface="Arial" charset="0"/>
            </a:endParaRPr>
          </a:p>
        </p:txBody>
      </p:sp>
      <p:pic>
        <p:nvPicPr>
          <p:cNvPr id="65539" name="Picture 3" descr="H:\erasmus+logo_m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3983"/>
            <a:ext cx="3657600" cy="10424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Image.jpg"/>
          <p:cNvPicPr>
            <a:picLocks noChangeAspect="1"/>
          </p:cNvPicPr>
          <p:nvPr/>
        </p:nvPicPr>
        <p:blipFill>
          <a:blip r:embed="rId2" cstate="print">
            <a:duotone>
              <a:schemeClr val="bg2">
                <a:shade val="45000"/>
                <a:satMod val="135000"/>
              </a:schemeClr>
              <a:prstClr val="white"/>
            </a:duotone>
          </a:blip>
          <a:srcRect t="12213" b="30214"/>
          <a:stretch>
            <a:fillRect/>
          </a:stretch>
        </p:blipFill>
        <p:spPr>
          <a:xfrm>
            <a:off x="-1" y="5638800"/>
            <a:ext cx="9144001" cy="1219200"/>
          </a:xfrm>
          <a:prstGeom prst="rect">
            <a:avLst/>
          </a:prstGeom>
        </p:spPr>
      </p:pic>
      <p:sp>
        <p:nvSpPr>
          <p:cNvPr id="15362" name="TextBox 3"/>
          <p:cNvSpPr txBox="1">
            <a:spLocks noChangeArrowheads="1"/>
          </p:cNvSpPr>
          <p:nvPr/>
        </p:nvSpPr>
        <p:spPr bwMode="auto">
          <a:xfrm>
            <a:off x="1142999" y="507335"/>
            <a:ext cx="6858000" cy="579438"/>
          </a:xfrm>
          <a:prstGeom prst="rect">
            <a:avLst/>
          </a:prstGeom>
          <a:noFill/>
          <a:ln w="9525">
            <a:noFill/>
            <a:miter lim="800000"/>
            <a:headEnd/>
            <a:tailEnd/>
          </a:ln>
        </p:spPr>
        <p:txBody>
          <a:bodyPr wrap="square">
            <a:spAutoFit/>
          </a:bodyPr>
          <a:lstStyle/>
          <a:p>
            <a:pPr algn="ctr"/>
            <a:r>
              <a:rPr lang="en-US" sz="3200" b="1" dirty="0" smtClean="0">
                <a:solidFill>
                  <a:srgbClr val="285EA0"/>
                </a:solidFill>
                <a:cs typeface="Arial" charset="0"/>
              </a:rPr>
              <a:t>Our definition</a:t>
            </a:r>
            <a:endParaRPr lang="en-US" sz="3200" b="1" dirty="0">
              <a:solidFill>
                <a:srgbClr val="285EA0"/>
              </a:solidFill>
              <a:cs typeface="Arial" charset="0"/>
            </a:endParaRPr>
          </a:p>
        </p:txBody>
      </p:sp>
      <p:sp>
        <p:nvSpPr>
          <p:cNvPr id="15363" name="Rectangle 6"/>
          <p:cNvSpPr>
            <a:spLocks noChangeArrowheads="1"/>
          </p:cNvSpPr>
          <p:nvPr/>
        </p:nvSpPr>
        <p:spPr bwMode="auto">
          <a:xfrm>
            <a:off x="952499" y="1752600"/>
            <a:ext cx="7239000" cy="2554545"/>
          </a:xfrm>
          <a:prstGeom prst="rect">
            <a:avLst/>
          </a:prstGeom>
          <a:noFill/>
          <a:ln w="9525">
            <a:noFill/>
            <a:miter lim="800000"/>
            <a:headEnd/>
            <a:tailEnd/>
          </a:ln>
        </p:spPr>
        <p:txBody>
          <a:bodyPr wrap="square">
            <a:spAutoFit/>
          </a:bodyPr>
          <a:lstStyle/>
          <a:p>
            <a:r>
              <a:rPr lang="en-US" sz="2000" b="1" u="sng" dirty="0" smtClean="0">
                <a:cs typeface="Arial" charset="0"/>
              </a:rPr>
              <a:t>Joint Programmes</a:t>
            </a:r>
            <a:r>
              <a:rPr lang="en-US" sz="2000" dirty="0" smtClean="0">
                <a:cs typeface="Arial" charset="0"/>
              </a:rPr>
              <a:t> here used as a general term covering all the forms of academic cooperation at any education level leading to the deliverance of a </a:t>
            </a:r>
            <a:r>
              <a:rPr lang="en-US" sz="2000" dirty="0">
                <a:cs typeface="Arial" charset="0"/>
              </a:rPr>
              <a:t>programme with embedded mobility offered </a:t>
            </a:r>
            <a:r>
              <a:rPr lang="en-US" sz="2000" dirty="0" smtClean="0">
                <a:cs typeface="Arial" charset="0"/>
              </a:rPr>
              <a:t>jointly by at least two HEI located in two different countries.</a:t>
            </a:r>
            <a:endParaRPr lang="en-US" sz="2000" dirty="0">
              <a:cs typeface="Arial" charset="0"/>
            </a:endParaRPr>
          </a:p>
          <a:p>
            <a:endParaRPr lang="en-US" sz="2000" dirty="0" smtClean="0">
              <a:solidFill>
                <a:srgbClr val="285EA0"/>
              </a:solidFill>
              <a:cs typeface="Arial" charset="0"/>
            </a:endParaRPr>
          </a:p>
          <a:p>
            <a:pPr algn="ctr"/>
            <a:r>
              <a:rPr lang="en-US" sz="2000" u="sng" dirty="0" smtClean="0">
                <a:solidFill>
                  <a:srgbClr val="FF0000"/>
                </a:solidFill>
                <a:cs typeface="Arial" charset="0"/>
              </a:rPr>
              <a:t>We talk about </a:t>
            </a:r>
            <a:r>
              <a:rPr lang="fr-FR" sz="2000" u="sng" dirty="0" smtClean="0">
                <a:solidFill>
                  <a:srgbClr val="FF0000"/>
                </a:solidFill>
                <a:cs typeface="Arial" charset="0"/>
              </a:rPr>
              <a:t>Joint Programmes </a:t>
            </a:r>
            <a:r>
              <a:rPr lang="fr-FR" sz="2000" u="sng" dirty="0" err="1" smtClean="0">
                <a:solidFill>
                  <a:srgbClr val="FF0000"/>
                </a:solidFill>
                <a:cs typeface="Arial" charset="0"/>
              </a:rPr>
              <a:t>leading</a:t>
            </a:r>
            <a:r>
              <a:rPr lang="fr-FR" sz="2000" u="sng" dirty="0" smtClean="0">
                <a:solidFill>
                  <a:srgbClr val="FF0000"/>
                </a:solidFill>
                <a:cs typeface="Arial" charset="0"/>
              </a:rPr>
              <a:t> to a Joint or Multiple </a:t>
            </a:r>
            <a:r>
              <a:rPr lang="fr-FR" sz="2000" u="sng" dirty="0" err="1" smtClean="0">
                <a:solidFill>
                  <a:srgbClr val="FF0000"/>
                </a:solidFill>
                <a:cs typeface="Arial" charset="0"/>
              </a:rPr>
              <a:t>Degree</a:t>
            </a:r>
            <a:r>
              <a:rPr lang="fr-FR" sz="1600" dirty="0" smtClean="0">
                <a:solidFill>
                  <a:srgbClr val="285EA0"/>
                </a:solidFill>
                <a:cs typeface="Arial" charset="0"/>
              </a:rPr>
              <a:t>  </a:t>
            </a:r>
            <a:endParaRPr lang="sv-SE" sz="1600" dirty="0">
              <a:solidFill>
                <a:srgbClr val="285EA0"/>
              </a:solidFill>
              <a:cs typeface="Arial" charset="0"/>
            </a:endParaRPr>
          </a:p>
        </p:txBody>
      </p:sp>
    </p:spTree>
    <p:extLst>
      <p:ext uri="{BB962C8B-B14F-4D97-AF65-F5344CB8AC3E}">
        <p14:creationId xmlns:p14="http://schemas.microsoft.com/office/powerpoint/2010/main" val="40001981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sp>
        <p:nvSpPr>
          <p:cNvPr id="2" name="TextBox 1"/>
          <p:cNvSpPr txBox="1"/>
          <p:nvPr/>
        </p:nvSpPr>
        <p:spPr>
          <a:xfrm>
            <a:off x="-457200" y="1388729"/>
            <a:ext cx="9601200" cy="5201424"/>
          </a:xfrm>
          <a:prstGeom prst="rect">
            <a:avLst/>
          </a:prstGeom>
          <a:noFill/>
        </p:spPr>
        <p:txBody>
          <a:bodyPr wrap="square" rtlCol="0">
            <a:spAutoFit/>
          </a:bodyPr>
          <a:lstStyle/>
          <a:p>
            <a:pPr marL="1200150" marR="0" lvl="2" indent="-285750" algn="l" defTabSz="914400" rtl="0" eaLnBrk="1" fontAlgn="base" latinLnBrk="0" hangingPunct="1">
              <a:lnSpc>
                <a:spcPct val="100000"/>
              </a:lnSpc>
              <a:spcBef>
                <a:spcPct val="0"/>
              </a:spcBef>
              <a:spcAft>
                <a:spcPct val="0"/>
              </a:spcAft>
              <a:buClr>
                <a:srgbClr val="00A9D3"/>
              </a:buClr>
              <a:buSzTx/>
              <a:buFont typeface="Wingdings 2" panose="05020102010507070707" pitchFamily="18" charset="2"/>
              <a:buChar char="Å"/>
              <a:tabLst/>
              <a:defRPr/>
            </a:pP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September 2018 to August 2021</a:t>
            </a:r>
          </a:p>
          <a:p>
            <a:pPr marL="914400" marR="0" lvl="2" indent="0" algn="l" defTabSz="914400" rtl="0" eaLnBrk="1" fontAlgn="base" latinLnBrk="0" hangingPunct="1">
              <a:lnSpc>
                <a:spcPct val="100000"/>
              </a:lnSpc>
              <a:spcBef>
                <a:spcPct val="0"/>
              </a:spcBef>
              <a:spcAft>
                <a:spcPct val="0"/>
              </a:spcAft>
              <a:buClr>
                <a:srgbClr val="00A9D3"/>
              </a:buClr>
              <a:buSzTx/>
              <a:buFontTx/>
              <a:buNone/>
              <a:tabLst/>
              <a:defRPr/>
            </a:pPr>
            <a:endParaRPr kumimoji="0" lang="en-US"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
                <a:srgbClr val="00A9D3"/>
              </a:buClr>
              <a:buSzTx/>
              <a:buFont typeface="Wingdings 2" panose="05020102010507070707" pitchFamily="18" charset="2"/>
              <a:buChar char="Å"/>
              <a:tabLst/>
              <a:defRPr/>
            </a:pP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24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Institutional</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24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analysis</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24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ongoing</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24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please</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24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contribute</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a:t>
            </a:r>
          </a:p>
          <a:p>
            <a:pPr marL="1200150" marR="0" lvl="2" indent="-285750" algn="l" defTabSz="914400" rtl="0" eaLnBrk="1" fontAlgn="base" latinLnBrk="0" hangingPunct="1">
              <a:lnSpc>
                <a:spcPct val="100000"/>
              </a:lnSpc>
              <a:spcBef>
                <a:spcPct val="0"/>
              </a:spcBef>
              <a:spcAft>
                <a:spcPct val="0"/>
              </a:spcAft>
              <a:buClr>
                <a:srgbClr val="00A9D3"/>
              </a:buClr>
              <a:buSzTx/>
              <a:buFont typeface="Wingdings 2" panose="05020102010507070707" pitchFamily="18" charset="2"/>
              <a:buChar char="Å"/>
              <a:tabLst/>
              <a:defRPr/>
            </a:pPr>
            <a:endPar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
                <a:srgbClr val="00A9D3"/>
              </a:buClr>
              <a:buSzTx/>
              <a:buFont typeface="Wingdings 2" panose="05020102010507070707" pitchFamily="18" charset="2"/>
              <a:buChar char="Å"/>
              <a:tabLst/>
              <a:defRPr/>
            </a:pP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Alumni survey </a:t>
            </a:r>
            <a:r>
              <a:rPr kumimoji="0" lang="sv-SE" sz="24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ongoing</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24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please</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24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contribute</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a:t>
            </a:r>
            <a:endParaRPr kumimoji="0" lang="sv-SE" sz="24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a:p>
            <a:pPr marL="1371600" marR="0" lvl="3" indent="0" algn="l" defTabSz="914400" rtl="0" eaLnBrk="1" fontAlgn="base" latinLnBrk="0" hangingPunct="1">
              <a:lnSpc>
                <a:spcPct val="100000"/>
              </a:lnSpc>
              <a:spcBef>
                <a:spcPct val="0"/>
              </a:spcBef>
              <a:spcAft>
                <a:spcPct val="0"/>
              </a:spcAft>
              <a:buClr>
                <a:srgbClr val="00A9D3"/>
              </a:buClr>
              <a:buSzTx/>
              <a:buFontTx/>
              <a:buNone/>
              <a:tabLst/>
              <a:defRPr/>
            </a:pPr>
            <a:endParaRPr kumimoji="0" lang="sv-SE" sz="24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
                <a:srgbClr val="00A9D3"/>
              </a:buClr>
              <a:buSzTx/>
              <a:buFont typeface="Wingdings 2" panose="05020102010507070707" pitchFamily="18" charset="2"/>
              <a:buChar char="Å"/>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Training event in </a:t>
            </a:r>
            <a:r>
              <a:rPr lang="en-US" sz="2400" dirty="0" smtClean="0">
                <a:solidFill>
                  <a:prstClr val="black">
                    <a:lumMod val="75000"/>
                    <a:lumOff val="25000"/>
                  </a:prstClr>
                </a:solidFill>
              </a:rPr>
              <a:t>December</a:t>
            </a:r>
            <a:r>
              <a:rPr kumimoji="0" lang="en-US"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en-US"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2019</a:t>
            </a:r>
          </a:p>
          <a:p>
            <a:pPr marL="1200150" marR="0" lvl="2" indent="-285750" algn="l" defTabSz="914400" rtl="0" eaLnBrk="1" fontAlgn="base" latinLnBrk="0" hangingPunct="1">
              <a:lnSpc>
                <a:spcPct val="100000"/>
              </a:lnSpc>
              <a:spcBef>
                <a:spcPct val="0"/>
              </a:spcBef>
              <a:spcAft>
                <a:spcPct val="0"/>
              </a:spcAft>
              <a:buClr>
                <a:srgbClr val="00A9D3"/>
              </a:buClr>
              <a:buSzTx/>
              <a:buFont typeface="Wingdings 2" panose="05020102010507070707" pitchFamily="18" charset="2"/>
              <a:buChar char="Å"/>
              <a:tabLst/>
              <a:defRPr/>
            </a:pPr>
            <a:endParaRPr kumimoji="0" lang="en-US"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
                <a:srgbClr val="00A9D3"/>
              </a:buClr>
              <a:buSzTx/>
              <a:buFont typeface="Wingdings 2" panose="05020102010507070707" pitchFamily="18" charset="2"/>
              <a:buChar char="Å"/>
              <a:tabLst/>
              <a:defRPr/>
            </a:pP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Dissemination event in </a:t>
            </a:r>
            <a:r>
              <a:rPr kumimoji="0" lang="sv-SE" sz="24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Prague</a:t>
            </a:r>
            <a:r>
              <a:rPr kumimoji="0" lang="sv-SE" sz="24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rPr>
              <a:t> </a:t>
            </a:r>
            <a:r>
              <a:rPr kumimoji="0" lang="sv-SE"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(spring 2020)</a:t>
            </a:r>
            <a:endParaRPr kumimoji="0" lang="en-US"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
                <a:srgbClr val="00A9D3"/>
              </a:buClr>
              <a:buSzTx/>
              <a:buFont typeface="Wingdings 2" panose="05020102010507070707" pitchFamily="18" charset="2"/>
              <a:buChar char="Å"/>
              <a:tabLst/>
              <a:defRPr/>
            </a:pPr>
            <a:endParaRPr kumimoji="0" lang="en-US"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1200150" marR="0" lvl="2" indent="-285750" algn="l" defTabSz="914400" rtl="0" eaLnBrk="1" fontAlgn="base" latinLnBrk="0" hangingPunct="1">
              <a:lnSpc>
                <a:spcPct val="100000"/>
              </a:lnSpc>
              <a:spcBef>
                <a:spcPct val="0"/>
              </a:spcBef>
              <a:spcAft>
                <a:spcPct val="0"/>
              </a:spcAft>
              <a:buClr>
                <a:srgbClr val="00A9D3"/>
              </a:buClr>
              <a:buSzTx/>
              <a:buFont typeface="Wingdings 2" panose="05020102010507070707" pitchFamily="18" charset="2"/>
              <a:buChar char="Å"/>
              <a:tabLst/>
              <a:defRPr/>
            </a:pPr>
            <a:r>
              <a:rPr kumimoji="0" lang="en-US"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Development of innovative JPs in </a:t>
            </a:r>
            <a:r>
              <a:rPr kumimoji="0" lang="en-US"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2020/21</a:t>
            </a:r>
          </a:p>
          <a:p>
            <a:pPr marR="0" lvl="2" algn="l" defTabSz="914400" rtl="0" eaLnBrk="1" fontAlgn="base" latinLnBrk="0" hangingPunct="1">
              <a:lnSpc>
                <a:spcPct val="100000"/>
              </a:lnSpc>
              <a:spcBef>
                <a:spcPct val="0"/>
              </a:spcBef>
              <a:spcAft>
                <a:spcPct val="0"/>
              </a:spcAft>
              <a:buClr>
                <a:srgbClr val="00A9D3"/>
              </a:buClr>
              <a:buSzTx/>
              <a:tabLst/>
              <a:defRPr/>
            </a:pPr>
            <a:r>
              <a:rPr lang="sv-SE" sz="2400" dirty="0" smtClean="0">
                <a:solidFill>
                  <a:prstClr val="black">
                    <a:lumMod val="75000"/>
                    <a:lumOff val="25000"/>
                  </a:prstClr>
                </a:solidFill>
              </a:rPr>
              <a:t> </a:t>
            </a:r>
          </a:p>
          <a:p>
            <a:pPr marL="1200150" marR="0" lvl="2" indent="-285750" algn="l" defTabSz="914400" rtl="0" eaLnBrk="1" fontAlgn="base" latinLnBrk="0" hangingPunct="1">
              <a:lnSpc>
                <a:spcPct val="100000"/>
              </a:lnSpc>
              <a:spcBef>
                <a:spcPct val="0"/>
              </a:spcBef>
              <a:spcAft>
                <a:spcPct val="0"/>
              </a:spcAft>
              <a:buClr>
                <a:srgbClr val="00A9D3"/>
              </a:buClr>
              <a:buSzTx/>
              <a:buFont typeface="Wingdings 2" panose="05020102010507070707" pitchFamily="18" charset="2"/>
              <a:buChar char="Å"/>
              <a:tabLst/>
              <a:defRPr/>
            </a:pPr>
            <a:r>
              <a:rPr lang="sv-SE" sz="2400" dirty="0" smtClean="0">
                <a:solidFill>
                  <a:prstClr val="black">
                    <a:lumMod val="75000"/>
                    <a:lumOff val="25000"/>
                  </a:prstClr>
                </a:solidFill>
              </a:rPr>
              <a:t>Final event Stockholm spring 2021</a:t>
            </a:r>
            <a:endParaRPr kumimoji="0" lang="en-US" sz="24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914400" marR="0" lvl="2" indent="0" algn="l" defTabSz="914400" rtl="0" eaLnBrk="1" fontAlgn="base" latinLnBrk="0" hangingPunct="1">
              <a:lnSpc>
                <a:spcPct val="100000"/>
              </a:lnSpc>
              <a:spcBef>
                <a:spcPct val="0"/>
              </a:spcBef>
              <a:spcAft>
                <a:spcPct val="0"/>
              </a:spcAft>
              <a:buClrTx/>
              <a:buSzTx/>
              <a:buFontTx/>
              <a:buNone/>
              <a:tabLst/>
              <a:defRPr/>
            </a:pPr>
            <a:endParaRPr kumimoji="0" lang="sv-SE"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p:txBody>
      </p:sp>
    </p:spTree>
    <p:extLst>
      <p:ext uri="{BB962C8B-B14F-4D97-AF65-F5344CB8AC3E}">
        <p14:creationId xmlns:p14="http://schemas.microsoft.com/office/powerpoint/2010/main" val="10978515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Image.jpg"/>
          <p:cNvPicPr>
            <a:picLocks noChangeAspect="1"/>
          </p:cNvPicPr>
          <p:nvPr/>
        </p:nvPicPr>
        <p:blipFill>
          <a:blip r:embed="rId2" cstate="print">
            <a:duotone>
              <a:schemeClr val="bg2">
                <a:shade val="45000"/>
                <a:satMod val="135000"/>
              </a:schemeClr>
              <a:prstClr val="white"/>
            </a:duotone>
          </a:blip>
          <a:srcRect t="12213" b="30214"/>
          <a:stretch>
            <a:fillRect/>
          </a:stretch>
        </p:blipFill>
        <p:spPr>
          <a:xfrm>
            <a:off x="-1" y="5638800"/>
            <a:ext cx="9144001" cy="1219200"/>
          </a:xfrm>
          <a:prstGeom prst="rect">
            <a:avLst/>
          </a:prstGeom>
        </p:spPr>
      </p:pic>
      <p:sp>
        <p:nvSpPr>
          <p:cNvPr id="15362" name="TextBox 3"/>
          <p:cNvSpPr txBox="1">
            <a:spLocks noChangeArrowheads="1"/>
          </p:cNvSpPr>
          <p:nvPr/>
        </p:nvSpPr>
        <p:spPr bwMode="auto">
          <a:xfrm>
            <a:off x="647699" y="2163893"/>
            <a:ext cx="7848600" cy="1569660"/>
          </a:xfrm>
          <a:prstGeom prst="rect">
            <a:avLst/>
          </a:prstGeom>
          <a:noFill/>
          <a:ln w="9525">
            <a:noFill/>
            <a:miter lim="800000"/>
            <a:headEnd/>
            <a:tailEnd/>
          </a:ln>
        </p:spPr>
        <p:txBody>
          <a:bodyPr wrap="square">
            <a:spAutoFit/>
          </a:bodyPr>
          <a:lstStyle/>
          <a:p>
            <a:pPr algn="ctr"/>
            <a:r>
              <a:rPr lang="en-US" sz="3200" b="1" dirty="0" smtClean="0">
                <a:solidFill>
                  <a:srgbClr val="285EA0"/>
                </a:solidFill>
                <a:cs typeface="Arial" charset="0"/>
              </a:rPr>
              <a:t>REDEEM 2</a:t>
            </a:r>
          </a:p>
          <a:p>
            <a:pPr algn="ctr"/>
            <a:endParaRPr lang="en-US" sz="3200" b="1" dirty="0">
              <a:solidFill>
                <a:srgbClr val="285EA0"/>
              </a:solidFill>
              <a:cs typeface="Arial" charset="0"/>
            </a:endParaRPr>
          </a:p>
          <a:p>
            <a:pPr algn="ctr"/>
            <a:r>
              <a:rPr lang="en-US" sz="3200" b="1" dirty="0" smtClean="0">
                <a:solidFill>
                  <a:srgbClr val="285EA0"/>
                </a:solidFill>
                <a:cs typeface="Arial" charset="0"/>
              </a:rPr>
              <a:t>Institutional </a:t>
            </a:r>
            <a:r>
              <a:rPr lang="en-US" sz="3200" b="1" dirty="0" smtClean="0">
                <a:solidFill>
                  <a:srgbClr val="285EA0"/>
                </a:solidFill>
                <a:cs typeface="Arial" charset="0"/>
              </a:rPr>
              <a:t>Approach</a:t>
            </a:r>
            <a:endParaRPr lang="en-US" sz="3200" b="1" dirty="0">
              <a:solidFill>
                <a:srgbClr val="285EA0"/>
              </a:solidFill>
              <a:cs typeface="Arial" charset="0"/>
            </a:endParaRPr>
          </a:p>
        </p:txBody>
      </p:sp>
    </p:spTree>
    <p:extLst>
      <p:ext uri="{BB962C8B-B14F-4D97-AF65-F5344CB8AC3E}">
        <p14:creationId xmlns:p14="http://schemas.microsoft.com/office/powerpoint/2010/main" val="1533289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sp>
        <p:nvSpPr>
          <p:cNvPr id="2" name="TextBox 1"/>
          <p:cNvSpPr txBox="1"/>
          <p:nvPr/>
        </p:nvSpPr>
        <p:spPr>
          <a:xfrm>
            <a:off x="82706" y="1574418"/>
            <a:ext cx="9135374" cy="40010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Arial" charset="0"/>
                <a:ea typeface="+mn-ea"/>
                <a:cs typeface="+mn-cs"/>
              </a:rPr>
              <a:t>Part 1: General </a:t>
            </a:r>
            <a:r>
              <a:rPr kumimoji="0" lang="en-US" sz="1800" b="1" i="0" u="sng" strike="noStrike" kern="1200" cap="none" spc="0" normalizeH="0" baseline="0" noProof="0" dirty="0" smtClean="0">
                <a:ln>
                  <a:noFill/>
                </a:ln>
                <a:solidFill>
                  <a:srgbClr val="FF0000"/>
                </a:solidFill>
                <a:effectLst/>
                <a:uLnTx/>
                <a:uFillTx/>
                <a:latin typeface="Arial" charset="0"/>
                <a:ea typeface="+mn-ea"/>
                <a:cs typeface="+mn-cs"/>
              </a:rPr>
              <a:t>information: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number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of existing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JPs/DDs, structure of the JPs, certification awarded, average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number of students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enrolled, most popular countries, top fields, typical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language of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instruction.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Arial" charset="0"/>
                <a:ea typeface="+mn-ea"/>
                <a:cs typeface="+mn-cs"/>
              </a:rPr>
              <a:t>Part 2: student enrollment and </a:t>
            </a:r>
            <a:r>
              <a:rPr kumimoji="0" lang="en-US" sz="1800" b="1" i="0" u="sng" strike="noStrike" kern="1200" cap="none" spc="0" normalizeH="0" baseline="0" noProof="0" dirty="0" smtClean="0">
                <a:ln>
                  <a:noFill/>
                </a:ln>
                <a:solidFill>
                  <a:srgbClr val="FF0000"/>
                </a:solidFill>
                <a:effectLst/>
                <a:uLnTx/>
                <a:uFillTx/>
                <a:latin typeface="Arial" charset="0"/>
                <a:ea typeface="+mn-ea"/>
                <a:cs typeface="+mn-cs"/>
              </a:rPr>
              <a:t>support: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JP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alumni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chapter/association, enrollment procedures, evaluation system, tutoring.</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Arial" charset="0"/>
                <a:ea typeface="+mn-ea"/>
                <a:cs typeface="+mn-cs"/>
              </a:rPr>
              <a:t>Part 3: Funding and </a:t>
            </a:r>
            <a:r>
              <a:rPr kumimoji="0" lang="en-US" sz="1800" b="1" i="0" u="sng" strike="noStrike" kern="1200" cap="none" spc="0" normalizeH="0" baseline="0" noProof="0" dirty="0" smtClean="0">
                <a:ln>
                  <a:noFill/>
                </a:ln>
                <a:solidFill>
                  <a:srgbClr val="FF0000"/>
                </a:solidFill>
                <a:effectLst/>
                <a:uLnTx/>
                <a:uFillTx/>
                <a:latin typeface="Arial" charset="0"/>
                <a:ea typeface="+mn-ea"/>
                <a:cs typeface="+mn-cs"/>
              </a:rPr>
              <a:t>sustainability: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sustainability, main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sources of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funding.</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Arial" charset="0"/>
                <a:ea typeface="+mn-ea"/>
                <a:cs typeface="+mn-cs"/>
              </a:rPr>
              <a:t>Part 4: benefits and </a:t>
            </a:r>
            <a:r>
              <a:rPr kumimoji="0" lang="en-US" sz="1800" b="1" i="0" u="sng" strike="noStrike" kern="1200" cap="none" spc="0" normalizeH="0" baseline="0" noProof="0" dirty="0" smtClean="0">
                <a:ln>
                  <a:noFill/>
                </a:ln>
                <a:solidFill>
                  <a:srgbClr val="FF0000"/>
                </a:solidFill>
                <a:effectLst/>
                <a:uLnTx/>
                <a:uFillTx/>
                <a:latin typeface="Arial" charset="0"/>
                <a:ea typeface="+mn-ea"/>
                <a:cs typeface="+mn-cs"/>
              </a:rPr>
              <a:t>constraints: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motivations to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develop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JPs, main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perceived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benefits, main challenges, legal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requirements/constraints that complicate the setting up of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JPs.</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sng" strike="noStrike" kern="1200" cap="none" spc="0" normalizeH="0" baseline="0" noProof="0" dirty="0">
                <a:ln>
                  <a:noFill/>
                </a:ln>
                <a:solidFill>
                  <a:srgbClr val="FF0000"/>
                </a:solidFill>
                <a:effectLst/>
                <a:uLnTx/>
                <a:uFillTx/>
                <a:latin typeface="Arial" charset="0"/>
                <a:ea typeface="+mn-ea"/>
                <a:cs typeface="+mn-cs"/>
              </a:rPr>
              <a:t>Part 5: companies </a:t>
            </a:r>
            <a:r>
              <a:rPr kumimoji="0" lang="en-US" sz="1800" b="1" i="0" u="sng" strike="noStrike" kern="1200" cap="none" spc="0" normalizeH="0" baseline="0" noProof="0" dirty="0" smtClean="0">
                <a:ln>
                  <a:noFill/>
                </a:ln>
                <a:solidFill>
                  <a:srgbClr val="FF0000"/>
                </a:solidFill>
                <a:effectLst/>
                <a:uLnTx/>
                <a:uFillTx/>
                <a:latin typeface="Arial" charset="0"/>
                <a:ea typeface="+mn-ea"/>
                <a:cs typeface="+mn-cs"/>
              </a:rPr>
              <a:t>involvement: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how, nature </a:t>
            </a:r>
            <a:r>
              <a:rPr kumimoji="0" lang="en-US" sz="1800" b="0" i="0" u="none" strike="noStrike" kern="1200" cap="none" spc="0" normalizeH="0" baseline="0" noProof="0" dirty="0">
                <a:ln>
                  <a:noFill/>
                </a:ln>
                <a:solidFill>
                  <a:prstClr val="black"/>
                </a:solidFill>
                <a:effectLst/>
                <a:uLnTx/>
                <a:uFillTx/>
                <a:latin typeface="Arial" charset="0"/>
                <a:ea typeface="+mn-ea"/>
                <a:cs typeface="+mn-cs"/>
              </a:rPr>
              <a:t>of the </a:t>
            </a:r>
            <a:r>
              <a:rPr kumimoji="0" lang="en-US" sz="1800" b="0" i="0" u="none" strike="noStrike" kern="1200" cap="none" spc="0" normalizeH="0" baseline="0" noProof="0" dirty="0" smtClean="0">
                <a:ln>
                  <a:noFill/>
                </a:ln>
                <a:solidFill>
                  <a:prstClr val="black"/>
                </a:solidFill>
                <a:effectLst/>
                <a:uLnTx/>
                <a:uFillTx/>
                <a:latin typeface="Arial" charset="0"/>
                <a:ea typeface="+mn-ea"/>
                <a:cs typeface="+mn-cs"/>
              </a:rPr>
              <a:t>collaboration, main benefits, obstacles.</a:t>
            </a:r>
            <a:endParaRPr kumimoji="0" lang="sv-SE" sz="20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p:txBody>
      </p:sp>
    </p:spTree>
    <p:extLst>
      <p:ext uri="{BB962C8B-B14F-4D97-AF65-F5344CB8AC3E}">
        <p14:creationId xmlns:p14="http://schemas.microsoft.com/office/powerpoint/2010/main" val="223286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sp>
        <p:nvSpPr>
          <p:cNvPr id="2" name="TextBox 1"/>
          <p:cNvSpPr txBox="1"/>
          <p:nvPr/>
        </p:nvSpPr>
        <p:spPr>
          <a:xfrm>
            <a:off x="457200" y="1066800"/>
            <a:ext cx="8686800" cy="498598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400" b="1" i="0" u="sng" strike="noStrike" kern="1200" cap="none" spc="0" normalizeH="0" baseline="0" noProof="0" dirty="0" err="1" smtClean="0">
                <a:ln>
                  <a:noFill/>
                </a:ln>
                <a:solidFill>
                  <a:srgbClr val="1F497D"/>
                </a:solidFill>
                <a:effectLst/>
                <a:uLnTx/>
                <a:uFillTx/>
                <a:latin typeface="Arial" charset="0"/>
                <a:ea typeface="+mn-ea"/>
                <a:cs typeface="+mn-cs"/>
              </a:rPr>
              <a:t>Characterization</a:t>
            </a:r>
            <a:r>
              <a:rPr kumimoji="0" lang="sv-SE" sz="2400" b="1" i="0" u="sng" strike="noStrike" kern="1200" cap="none" spc="0" normalizeH="0" baseline="0" noProof="0" dirty="0" smtClean="0">
                <a:ln>
                  <a:noFill/>
                </a:ln>
                <a:solidFill>
                  <a:srgbClr val="1F497D"/>
                </a:solidFill>
                <a:effectLst/>
                <a:uLnTx/>
                <a:uFillTx/>
                <a:latin typeface="Arial"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1" i="0" u="sng" strike="noStrike" kern="1200" cap="none" spc="0" normalizeH="0" baseline="0" noProof="0" dirty="0" smtClean="0">
              <a:ln>
                <a:noFill/>
              </a:ln>
              <a:solidFill>
                <a:srgbClr val="1F497D"/>
              </a:solidFill>
              <a:effectLst/>
              <a:uLnTx/>
              <a:uFillTx/>
              <a:latin typeface="Arial" charset="0"/>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145 </a:t>
            </a:r>
            <a:r>
              <a:rPr kumimoji="0" lang="sv-SE" sz="1800" b="0" i="0" u="none" strike="noStrike" kern="1200" cap="none" spc="0" normalizeH="0" baseline="0" noProof="0" dirty="0" err="1" smtClean="0">
                <a:ln>
                  <a:noFill/>
                </a:ln>
                <a:solidFill>
                  <a:srgbClr val="00B050"/>
                </a:solidFill>
                <a:effectLst/>
                <a:uLnTx/>
                <a:uFillTx/>
                <a:latin typeface="Arial" charset="0"/>
                <a:ea typeface="+mn-ea"/>
                <a:cs typeface="+mn-cs"/>
              </a:rPr>
              <a:t>HEIs</a:t>
            </a: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worldwide</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responded</a:t>
            </a:r>
            <a:endPar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err="1" smtClean="0">
                <a:ln>
                  <a:noFill/>
                </a:ln>
                <a:solidFill>
                  <a:srgbClr val="00B050"/>
                </a:solidFill>
                <a:effectLst/>
                <a:uLnTx/>
                <a:uFillTx/>
                <a:latin typeface="Arial" charset="0"/>
                <a:ea typeface="+mn-ea"/>
                <a:cs typeface="+mn-cs"/>
              </a:rPr>
              <a:t>Geographical</a:t>
            </a: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 distribution</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Europe</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66%,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Asia</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15%, LA 12%, Oceania 5%, NA 3%</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Good</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distribution in term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of</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HEIs</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srgbClr val="00B050"/>
                </a:solidFill>
                <a:effectLst/>
                <a:uLnTx/>
                <a:uFillTx/>
                <a:latin typeface="Arial" charset="0"/>
                <a:ea typeface="+mn-ea"/>
                <a:cs typeface="+mn-cs"/>
              </a:rPr>
              <a:t>size</a:t>
            </a:r>
            <a:endParaRPr kumimoji="0" lang="sv-SE" sz="1800" b="0" i="0" u="none" strike="noStrike" kern="1200" cap="none" spc="0" normalizeH="0" baseline="0" noProof="0" dirty="0" smtClean="0">
              <a:ln>
                <a:noFill/>
              </a:ln>
              <a:solidFill>
                <a:srgbClr val="00B050"/>
              </a:solidFill>
              <a:effectLst/>
              <a:uLnTx/>
              <a:uFillTx/>
              <a:latin typeface="Arial" charset="0"/>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sv-SE" dirty="0" smtClean="0">
              <a:solidFill>
                <a:srgbClr val="00B050"/>
              </a:solidFill>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sv-SE" dirty="0" err="1" smtClean="0">
                <a:solidFill>
                  <a:srgbClr val="00B050"/>
                </a:solidFill>
              </a:rPr>
              <a:t>Existing</a:t>
            </a:r>
            <a:r>
              <a:rPr lang="sv-SE" dirty="0" smtClean="0">
                <a:solidFill>
                  <a:srgbClr val="00B050"/>
                </a:solidFill>
              </a:rPr>
              <a:t> JPs/DD per institution: </a:t>
            </a:r>
          </a:p>
          <a:p>
            <a:pPr marL="800100" lvl="1" indent="-342900">
              <a:lnSpc>
                <a:spcPct val="150000"/>
              </a:lnSpc>
              <a:buFont typeface="Arial" panose="020B0604020202020204" pitchFamily="34" charset="0"/>
              <a:buChar char="•"/>
            </a:pPr>
            <a:r>
              <a:rPr lang="sv-SE" dirty="0" err="1" smtClean="0"/>
              <a:t>Average</a:t>
            </a:r>
            <a:r>
              <a:rPr lang="sv-SE" dirty="0" smtClean="0"/>
              <a:t>: 18</a:t>
            </a:r>
          </a:p>
          <a:p>
            <a:pPr marL="800100" lvl="1" indent="-342900">
              <a:lnSpc>
                <a:spcPct val="150000"/>
              </a:lnSpc>
              <a:buFont typeface="Arial" panose="020B0604020202020204" pitchFamily="34" charset="0"/>
              <a:buChar char="•"/>
            </a:pPr>
            <a:r>
              <a:rPr kumimoji="0" lang="sv-SE" b="0" i="0" u="none" strike="noStrike" kern="1200" cap="none" spc="0" normalizeH="0" baseline="0" noProof="0" dirty="0" smtClean="0">
                <a:ln>
                  <a:noFill/>
                </a:ln>
                <a:effectLst/>
                <a:uLnTx/>
                <a:uFillTx/>
                <a:latin typeface="Arial" charset="0"/>
                <a:ea typeface="+mn-ea"/>
                <a:cs typeface="+mn-cs"/>
              </a:rPr>
              <a:t>Max:</a:t>
            </a:r>
            <a:r>
              <a:rPr kumimoji="0" lang="sv-SE" b="0" i="0" u="none" strike="noStrike" kern="1200" cap="none" spc="0" normalizeH="0" noProof="0" dirty="0" smtClean="0">
                <a:ln>
                  <a:noFill/>
                </a:ln>
                <a:effectLst/>
                <a:uLnTx/>
                <a:uFillTx/>
                <a:latin typeface="Arial" charset="0"/>
                <a:ea typeface="+mn-ea"/>
                <a:cs typeface="+mn-cs"/>
              </a:rPr>
              <a:t> 180</a:t>
            </a:r>
          </a:p>
          <a:p>
            <a:pPr marL="800100" lvl="1" indent="-342900">
              <a:lnSpc>
                <a:spcPct val="150000"/>
              </a:lnSpc>
              <a:buFont typeface="Arial" panose="020B0604020202020204" pitchFamily="34" charset="0"/>
              <a:buChar char="•"/>
            </a:pPr>
            <a:r>
              <a:rPr lang="sv-SE" baseline="0" dirty="0" err="1" smtClean="0"/>
              <a:t>Ratio</a:t>
            </a:r>
            <a:r>
              <a:rPr lang="sv-SE" dirty="0" smtClean="0"/>
              <a:t> DD/JPs: 3,6/1,0</a:t>
            </a:r>
            <a:endParaRPr kumimoji="0" lang="sv-SE" b="0" i="0" u="none" strike="noStrike" kern="1200" cap="none" spc="0" normalizeH="0" baseline="0" noProof="0" dirty="0" smtClean="0">
              <a:ln>
                <a:noFill/>
              </a:ln>
              <a:effectLst/>
              <a:uLnTx/>
              <a:uFillTx/>
            </a:endParaRPr>
          </a:p>
        </p:txBody>
      </p:sp>
    </p:spTree>
    <p:extLst>
      <p:ext uri="{BB962C8B-B14F-4D97-AF65-F5344CB8AC3E}">
        <p14:creationId xmlns:p14="http://schemas.microsoft.com/office/powerpoint/2010/main" val="28756228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pic>
        <p:nvPicPr>
          <p:cNvPr id="3" name="Picture 2"/>
          <p:cNvPicPr>
            <a:picLocks noChangeAspect="1"/>
          </p:cNvPicPr>
          <p:nvPr/>
        </p:nvPicPr>
        <p:blipFill>
          <a:blip r:embed="rId4"/>
          <a:stretch>
            <a:fillRect/>
          </a:stretch>
        </p:blipFill>
        <p:spPr>
          <a:xfrm>
            <a:off x="82440" y="1045447"/>
            <a:ext cx="8979119" cy="5397024"/>
          </a:xfrm>
          <a:prstGeom prst="rect">
            <a:avLst/>
          </a:prstGeom>
        </p:spPr>
      </p:pic>
    </p:spTree>
    <p:extLst>
      <p:ext uri="{BB962C8B-B14F-4D97-AF65-F5344CB8AC3E}">
        <p14:creationId xmlns:p14="http://schemas.microsoft.com/office/powerpoint/2010/main" val="1511939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370990150"/>
              </p:ext>
            </p:extLst>
          </p:nvPr>
        </p:nvGraphicFramePr>
        <p:xfrm>
          <a:off x="457200" y="1158239"/>
          <a:ext cx="8229600" cy="5334001"/>
        </p:xfrm>
        <a:graphic>
          <a:graphicData uri="http://schemas.openxmlformats.org/drawingml/2006/table">
            <a:tbl>
              <a:tblPr>
                <a:tableStyleId>{5C22544A-7EE6-4342-B048-85BDC9FD1C3A}</a:tableStyleId>
              </a:tblPr>
              <a:tblGrid>
                <a:gridCol w="4142792">
                  <a:extLst>
                    <a:ext uri="{9D8B030D-6E8A-4147-A177-3AD203B41FA5}">
                      <a16:colId xmlns:a16="http://schemas.microsoft.com/office/drawing/2014/main" val="555254763"/>
                    </a:ext>
                  </a:extLst>
                </a:gridCol>
                <a:gridCol w="4086808">
                  <a:extLst>
                    <a:ext uri="{9D8B030D-6E8A-4147-A177-3AD203B41FA5}">
                      <a16:colId xmlns:a16="http://schemas.microsoft.com/office/drawing/2014/main" val="4041429230"/>
                    </a:ext>
                  </a:extLst>
                </a:gridCol>
              </a:tblGrid>
              <a:tr h="771439">
                <a:tc>
                  <a:txBody>
                    <a:bodyPr/>
                    <a:lstStyle/>
                    <a:p>
                      <a:pPr algn="ctr" fontAlgn="b"/>
                      <a:r>
                        <a:rPr lang="en-US" dirty="0"/>
                        <a:t>Type of certificate awarded for the joint programmes</a:t>
                      </a:r>
                    </a:p>
                  </a:txBody>
                  <a:tcPr marL="6350" marR="6350" marT="6350" marB="0" anchor="b">
                    <a:solidFill>
                      <a:schemeClr val="accent2"/>
                    </a:solidFill>
                  </a:tcPr>
                </a:tc>
                <a:tc>
                  <a:txBody>
                    <a:bodyPr/>
                    <a:lstStyle/>
                    <a:p>
                      <a:pPr algn="ctr" fontAlgn="b"/>
                      <a:r>
                        <a:rPr lang="en-US" dirty="0"/>
                        <a:t>%</a:t>
                      </a:r>
                    </a:p>
                  </a:txBody>
                  <a:tcPr marL="6350" marR="6350" marT="6350" marB="0" anchor="b">
                    <a:solidFill>
                      <a:schemeClr val="accent2"/>
                    </a:solidFill>
                  </a:tcPr>
                </a:tc>
                <a:extLst>
                  <a:ext uri="{0D108BD9-81ED-4DB2-BD59-A6C34878D82A}">
                    <a16:rowId xmlns:a16="http://schemas.microsoft.com/office/drawing/2014/main" val="1816347047"/>
                  </a:ext>
                </a:extLst>
              </a:tr>
              <a:tr h="771439">
                <a:tc>
                  <a:txBody>
                    <a:bodyPr/>
                    <a:lstStyle/>
                    <a:p>
                      <a:pPr algn="l" fontAlgn="b"/>
                      <a:r>
                        <a:rPr lang="en-US" sz="1800" u="none" strike="noStrike">
                          <a:effectLst/>
                        </a:rPr>
                        <a:t>Each involved university issues a separate diploma</a:t>
                      </a:r>
                      <a:endParaRPr lang="en-US" sz="1800" b="0" i="0" u="none" strike="noStrike">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61,4%</a:t>
                      </a:r>
                      <a:endParaRPr lang="en-US" sz="18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561169978"/>
                  </a:ext>
                </a:extLst>
              </a:tr>
              <a:tr h="1534051">
                <a:tc>
                  <a:txBody>
                    <a:bodyPr/>
                    <a:lstStyle/>
                    <a:p>
                      <a:pPr algn="l" fontAlgn="b"/>
                      <a:r>
                        <a:rPr lang="en-US" sz="1800" u="none" strike="noStrike">
                          <a:effectLst/>
                        </a:rPr>
                        <a:t>Each involved university issues a separate diploma with the addition of a joint certificate/diploma supplement</a:t>
                      </a:r>
                      <a:endParaRPr lang="en-US" sz="1800" b="0" i="0" u="none" strike="noStrike">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24,8%</a:t>
                      </a:r>
                      <a:endParaRPr lang="en-US" sz="18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1245762446"/>
                  </a:ext>
                </a:extLst>
              </a:tr>
              <a:tr h="1534051">
                <a:tc>
                  <a:txBody>
                    <a:bodyPr/>
                    <a:lstStyle/>
                    <a:p>
                      <a:pPr algn="l" fontAlgn="b"/>
                      <a:r>
                        <a:rPr lang="en-US" sz="1800" u="none" strike="noStrike">
                          <a:effectLst/>
                        </a:rPr>
                        <a:t>Only one joint diploma is awarded to the students on behalf of both/all involved universities</a:t>
                      </a:r>
                      <a:endParaRPr lang="en-US" sz="1800" b="0" i="0" u="none" strike="noStrike">
                        <a:effectLst/>
                        <a:latin typeface="Arial" panose="020B0604020202020204" pitchFamily="34" charset="0"/>
                      </a:endParaRPr>
                    </a:p>
                  </a:txBody>
                  <a:tcPr marL="6350" marR="6350" marT="6350" marB="0" anchor="b"/>
                </a:tc>
                <a:tc>
                  <a:txBody>
                    <a:bodyPr/>
                    <a:lstStyle/>
                    <a:p>
                      <a:pPr algn="ctr" fontAlgn="b"/>
                      <a:r>
                        <a:rPr lang="en-US" sz="1800" u="none" strike="noStrike">
                          <a:effectLst/>
                        </a:rPr>
                        <a:t>17,2%</a:t>
                      </a:r>
                      <a:endParaRPr lang="en-US" sz="1800" b="0" i="0" u="none" strike="noStrike">
                        <a:effectLst/>
                        <a:latin typeface="Arial" panose="020B0604020202020204" pitchFamily="34" charset="0"/>
                      </a:endParaRPr>
                    </a:p>
                  </a:txBody>
                  <a:tcPr marL="6350" marR="6350" marT="6350" marB="0" anchor="b"/>
                </a:tc>
                <a:extLst>
                  <a:ext uri="{0D108BD9-81ED-4DB2-BD59-A6C34878D82A}">
                    <a16:rowId xmlns:a16="http://schemas.microsoft.com/office/drawing/2014/main" val="2691969742"/>
                  </a:ext>
                </a:extLst>
              </a:tr>
              <a:tr h="723021">
                <a:tc>
                  <a:txBody>
                    <a:bodyPr/>
                    <a:lstStyle/>
                    <a:p>
                      <a:pPr algn="l" fontAlgn="b"/>
                      <a:r>
                        <a:rPr lang="en-US" sz="1800" u="none" strike="noStrike">
                          <a:effectLst/>
                        </a:rPr>
                        <a:t>Other</a:t>
                      </a:r>
                      <a:endParaRPr lang="en-US" sz="1800" b="0" i="0" u="none" strike="noStrike">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6,2%</a:t>
                      </a:r>
                      <a:endParaRPr lang="en-US" sz="1800" b="0" i="0" u="none" strike="noStrike" dirty="0">
                        <a:effectLst/>
                        <a:latin typeface="Arial" panose="020B0604020202020204" pitchFamily="34" charset="0"/>
                      </a:endParaRPr>
                    </a:p>
                  </a:txBody>
                  <a:tcPr marL="6350" marR="6350" marT="6350" marB="0" anchor="b"/>
                </a:tc>
                <a:extLst>
                  <a:ext uri="{0D108BD9-81ED-4DB2-BD59-A6C34878D82A}">
                    <a16:rowId xmlns:a16="http://schemas.microsoft.com/office/drawing/2014/main" val="543221403"/>
                  </a:ext>
                </a:extLst>
              </a:tr>
            </a:tbl>
          </a:graphicData>
        </a:graphic>
      </p:graphicFrame>
    </p:spTree>
    <p:extLst>
      <p:ext uri="{BB962C8B-B14F-4D97-AF65-F5344CB8AC3E}">
        <p14:creationId xmlns:p14="http://schemas.microsoft.com/office/powerpoint/2010/main" val="24271364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pic>
        <p:nvPicPr>
          <p:cNvPr id="3" name="Picture 2"/>
          <p:cNvPicPr>
            <a:picLocks noChangeAspect="1"/>
          </p:cNvPicPr>
          <p:nvPr/>
        </p:nvPicPr>
        <p:blipFill>
          <a:blip r:embed="rId4"/>
          <a:stretch>
            <a:fillRect/>
          </a:stretch>
        </p:blipFill>
        <p:spPr>
          <a:xfrm>
            <a:off x="446635" y="1066800"/>
            <a:ext cx="8250730" cy="5257800"/>
          </a:xfrm>
          <a:prstGeom prst="rect">
            <a:avLst/>
          </a:prstGeom>
        </p:spPr>
      </p:pic>
    </p:spTree>
    <p:extLst>
      <p:ext uri="{BB962C8B-B14F-4D97-AF65-F5344CB8AC3E}">
        <p14:creationId xmlns:p14="http://schemas.microsoft.com/office/powerpoint/2010/main" val="25933525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3556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pic>
        <p:nvPicPr>
          <p:cNvPr id="2" name="Picture 1"/>
          <p:cNvPicPr>
            <a:picLocks noChangeAspect="1"/>
          </p:cNvPicPr>
          <p:nvPr/>
        </p:nvPicPr>
        <p:blipFill>
          <a:blip r:embed="rId4"/>
          <a:stretch>
            <a:fillRect/>
          </a:stretch>
        </p:blipFill>
        <p:spPr>
          <a:xfrm>
            <a:off x="381000" y="1066800"/>
            <a:ext cx="8536916" cy="5131232"/>
          </a:xfrm>
          <a:prstGeom prst="rect">
            <a:avLst/>
          </a:prstGeom>
        </p:spPr>
      </p:pic>
    </p:spTree>
    <p:extLst>
      <p:ext uri="{BB962C8B-B14F-4D97-AF65-F5344CB8AC3E}">
        <p14:creationId xmlns:p14="http://schemas.microsoft.com/office/powerpoint/2010/main" val="42512195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3556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557628321"/>
              </p:ext>
            </p:extLst>
          </p:nvPr>
        </p:nvGraphicFramePr>
        <p:xfrm>
          <a:off x="381000" y="1054491"/>
          <a:ext cx="8305799" cy="4750063"/>
        </p:xfrm>
        <a:graphic>
          <a:graphicData uri="http://schemas.openxmlformats.org/drawingml/2006/table">
            <a:tbl>
              <a:tblPr>
                <a:tableStyleId>{5C22544A-7EE6-4342-B048-85BDC9FD1C3A}</a:tableStyleId>
              </a:tblPr>
              <a:tblGrid>
                <a:gridCol w="6553200">
                  <a:extLst>
                    <a:ext uri="{9D8B030D-6E8A-4147-A177-3AD203B41FA5}">
                      <a16:colId xmlns:a16="http://schemas.microsoft.com/office/drawing/2014/main" val="736652558"/>
                    </a:ext>
                  </a:extLst>
                </a:gridCol>
                <a:gridCol w="1752599">
                  <a:extLst>
                    <a:ext uri="{9D8B030D-6E8A-4147-A177-3AD203B41FA5}">
                      <a16:colId xmlns:a16="http://schemas.microsoft.com/office/drawing/2014/main" val="4200230989"/>
                    </a:ext>
                  </a:extLst>
                </a:gridCol>
              </a:tblGrid>
              <a:tr h="850509">
                <a:tc>
                  <a:txBody>
                    <a:bodyPr/>
                    <a:lstStyle/>
                    <a:p>
                      <a:pPr algn="ctr" fontAlgn="b"/>
                      <a:r>
                        <a:rPr lang="en-US" sz="1800" u="none" strike="noStrike" dirty="0" smtClean="0">
                          <a:effectLst/>
                        </a:rPr>
                        <a:t>Do you have a specific </a:t>
                      </a:r>
                      <a:r>
                        <a:rPr lang="en-US" sz="1800" u="none" strike="noStrike" dirty="0">
                          <a:effectLst/>
                        </a:rPr>
                        <a:t>alumni chapter/association for joint programme </a:t>
                      </a:r>
                      <a:r>
                        <a:rPr lang="en-US" sz="1800" u="none" strike="noStrike" dirty="0" smtClean="0">
                          <a:effectLst/>
                        </a:rPr>
                        <a:t>graduates?</a:t>
                      </a:r>
                      <a:endParaRPr lang="en-US" sz="1800" b="1" i="0" u="none" strike="noStrike" dirty="0">
                        <a:effectLst/>
                        <a:latin typeface="Arial" panose="020B0604020202020204" pitchFamily="34" charset="0"/>
                      </a:endParaRPr>
                    </a:p>
                  </a:txBody>
                  <a:tcPr marL="9332" marR="9332" marT="9332" marB="0" anchor="ctr">
                    <a:solidFill>
                      <a:schemeClr val="accent2"/>
                    </a:solidFill>
                  </a:tcPr>
                </a:tc>
                <a:tc>
                  <a:txBody>
                    <a:bodyPr/>
                    <a:lstStyle/>
                    <a:p>
                      <a:pPr algn="ctr" fontAlgn="b"/>
                      <a:r>
                        <a:rPr lang="en-US" sz="1800" u="none" strike="noStrike" dirty="0">
                          <a:effectLst/>
                        </a:rPr>
                        <a:t>%</a:t>
                      </a:r>
                      <a:endParaRPr lang="en-US" sz="1800" b="1" i="0" u="none" strike="noStrike" dirty="0">
                        <a:effectLst/>
                        <a:latin typeface="Arial" panose="020B0604020202020204" pitchFamily="34" charset="0"/>
                      </a:endParaRPr>
                    </a:p>
                  </a:txBody>
                  <a:tcPr marL="9332" marR="9332" marT="9332" marB="0" anchor="ctr">
                    <a:solidFill>
                      <a:schemeClr val="accent2"/>
                    </a:solidFill>
                  </a:tcPr>
                </a:tc>
                <a:extLst>
                  <a:ext uri="{0D108BD9-81ED-4DB2-BD59-A6C34878D82A}">
                    <a16:rowId xmlns:a16="http://schemas.microsoft.com/office/drawing/2014/main" val="2145036346"/>
                  </a:ext>
                </a:extLst>
              </a:tr>
              <a:tr h="561994">
                <a:tc>
                  <a:txBody>
                    <a:bodyPr/>
                    <a:lstStyle/>
                    <a:p>
                      <a:pPr algn="l" fontAlgn="b"/>
                      <a:r>
                        <a:rPr lang="en-US" sz="1800" u="none" strike="noStrike">
                          <a:effectLst/>
                        </a:rPr>
                        <a:t>No, and it is not planned</a:t>
                      </a:r>
                      <a:endParaRPr lang="en-US" sz="1800" b="0" i="0" u="none" strike="noStrike">
                        <a:solidFill>
                          <a:srgbClr val="000000"/>
                        </a:solidFill>
                        <a:effectLst/>
                        <a:latin typeface="Arial" panose="020B0604020202020204" pitchFamily="34" charset="0"/>
                      </a:endParaRPr>
                    </a:p>
                  </a:txBody>
                  <a:tcPr marL="9332" marR="9332" marT="9332" marB="0" anchor="b"/>
                </a:tc>
                <a:tc>
                  <a:txBody>
                    <a:bodyPr/>
                    <a:lstStyle/>
                    <a:p>
                      <a:pPr algn="ctr" fontAlgn="b"/>
                      <a:r>
                        <a:rPr lang="en-US" sz="1800" u="none" strike="noStrike">
                          <a:effectLst/>
                        </a:rPr>
                        <a:t>62,8%</a:t>
                      </a:r>
                      <a:endParaRPr lang="en-US" sz="1800" b="0" i="0" u="none" strike="noStrike">
                        <a:effectLst/>
                        <a:latin typeface="Arial" panose="020B0604020202020204" pitchFamily="34" charset="0"/>
                      </a:endParaRPr>
                    </a:p>
                  </a:txBody>
                  <a:tcPr marL="9332" marR="9332" marT="9332" marB="0" anchor="b"/>
                </a:tc>
                <a:extLst>
                  <a:ext uri="{0D108BD9-81ED-4DB2-BD59-A6C34878D82A}">
                    <a16:rowId xmlns:a16="http://schemas.microsoft.com/office/drawing/2014/main" val="1256508436"/>
                  </a:ext>
                </a:extLst>
              </a:tr>
              <a:tr h="1479537">
                <a:tc>
                  <a:txBody>
                    <a:bodyPr/>
                    <a:lstStyle/>
                    <a:p>
                      <a:pPr algn="l" fontAlgn="b"/>
                      <a:r>
                        <a:rPr lang="en-US" sz="1800" u="none" strike="noStrike">
                          <a:effectLst/>
                        </a:rPr>
                        <a:t>Yes, but only for graduates from a specific joint programme</a:t>
                      </a:r>
                      <a:endParaRPr lang="en-US" sz="1800" b="0" i="0" u="none" strike="noStrike">
                        <a:solidFill>
                          <a:srgbClr val="000000"/>
                        </a:solidFill>
                        <a:effectLst/>
                        <a:latin typeface="Arial" panose="020B0604020202020204" pitchFamily="34" charset="0"/>
                      </a:endParaRPr>
                    </a:p>
                  </a:txBody>
                  <a:tcPr marL="9332" marR="9332" marT="9332" marB="0" anchor="b"/>
                </a:tc>
                <a:tc>
                  <a:txBody>
                    <a:bodyPr/>
                    <a:lstStyle/>
                    <a:p>
                      <a:pPr algn="ctr" fontAlgn="b"/>
                      <a:r>
                        <a:rPr lang="en-US" sz="1800" u="none" strike="noStrike">
                          <a:effectLst/>
                        </a:rPr>
                        <a:t>16,0%</a:t>
                      </a:r>
                      <a:endParaRPr lang="en-US" sz="1800" b="0" i="0" u="none" strike="noStrike">
                        <a:effectLst/>
                        <a:latin typeface="Arial" panose="020B0604020202020204" pitchFamily="34" charset="0"/>
                      </a:endParaRPr>
                    </a:p>
                  </a:txBody>
                  <a:tcPr marL="9332" marR="9332" marT="9332" marB="0" anchor="b"/>
                </a:tc>
                <a:extLst>
                  <a:ext uri="{0D108BD9-81ED-4DB2-BD59-A6C34878D82A}">
                    <a16:rowId xmlns:a16="http://schemas.microsoft.com/office/drawing/2014/main" val="1638359426"/>
                  </a:ext>
                </a:extLst>
              </a:tr>
              <a:tr h="561994">
                <a:tc>
                  <a:txBody>
                    <a:bodyPr/>
                    <a:lstStyle/>
                    <a:p>
                      <a:pPr algn="l" fontAlgn="b"/>
                      <a:r>
                        <a:rPr lang="en-US" sz="1800" u="none" strike="noStrike">
                          <a:effectLst/>
                        </a:rPr>
                        <a:t>No, but it is being created</a:t>
                      </a:r>
                      <a:endParaRPr lang="en-US" sz="1800" b="0" i="0" u="none" strike="noStrike">
                        <a:solidFill>
                          <a:srgbClr val="000000"/>
                        </a:solidFill>
                        <a:effectLst/>
                        <a:latin typeface="Arial" panose="020B0604020202020204" pitchFamily="34" charset="0"/>
                      </a:endParaRPr>
                    </a:p>
                  </a:txBody>
                  <a:tcPr marL="9332" marR="9332" marT="9332" marB="0" anchor="b"/>
                </a:tc>
                <a:tc>
                  <a:txBody>
                    <a:bodyPr/>
                    <a:lstStyle/>
                    <a:p>
                      <a:pPr algn="ctr" fontAlgn="b"/>
                      <a:r>
                        <a:rPr lang="en-US" sz="1800" u="none" strike="noStrike">
                          <a:effectLst/>
                        </a:rPr>
                        <a:t>13,8%</a:t>
                      </a:r>
                      <a:endParaRPr lang="en-US" sz="1800" b="0" i="0" u="none" strike="noStrike">
                        <a:effectLst/>
                        <a:latin typeface="Arial" panose="020B0604020202020204" pitchFamily="34" charset="0"/>
                      </a:endParaRPr>
                    </a:p>
                  </a:txBody>
                  <a:tcPr marL="9332" marR="9332" marT="9332" marB="0" anchor="b"/>
                </a:tc>
                <a:extLst>
                  <a:ext uri="{0D108BD9-81ED-4DB2-BD59-A6C34878D82A}">
                    <a16:rowId xmlns:a16="http://schemas.microsoft.com/office/drawing/2014/main" val="1329991511"/>
                  </a:ext>
                </a:extLst>
              </a:tr>
              <a:tr h="1296029">
                <a:tc>
                  <a:txBody>
                    <a:bodyPr/>
                    <a:lstStyle/>
                    <a:p>
                      <a:pPr algn="l" fontAlgn="b"/>
                      <a:r>
                        <a:rPr lang="en-US" sz="1800" u="none" strike="noStrike">
                          <a:effectLst/>
                        </a:rPr>
                        <a:t>Yes, for all the graduates from any joint programme</a:t>
                      </a:r>
                      <a:endParaRPr lang="en-US" sz="1800" b="0" i="0" u="none" strike="noStrike">
                        <a:solidFill>
                          <a:srgbClr val="000000"/>
                        </a:solidFill>
                        <a:effectLst/>
                        <a:latin typeface="Arial" panose="020B0604020202020204" pitchFamily="34" charset="0"/>
                      </a:endParaRPr>
                    </a:p>
                  </a:txBody>
                  <a:tcPr marL="9332" marR="9332" marT="9332" marB="0" anchor="b"/>
                </a:tc>
                <a:tc>
                  <a:txBody>
                    <a:bodyPr/>
                    <a:lstStyle/>
                    <a:p>
                      <a:pPr algn="ctr" fontAlgn="b"/>
                      <a:r>
                        <a:rPr lang="en-US" sz="1800" u="none" strike="noStrike" dirty="0">
                          <a:effectLst/>
                        </a:rPr>
                        <a:t>7,4%</a:t>
                      </a:r>
                      <a:endParaRPr lang="en-US" sz="1800" b="0" i="0" u="none" strike="noStrike" dirty="0">
                        <a:effectLst/>
                        <a:latin typeface="Arial" panose="020B0604020202020204" pitchFamily="34" charset="0"/>
                      </a:endParaRPr>
                    </a:p>
                  </a:txBody>
                  <a:tcPr marL="9332" marR="9332" marT="9332" marB="0" anchor="b"/>
                </a:tc>
                <a:extLst>
                  <a:ext uri="{0D108BD9-81ED-4DB2-BD59-A6C34878D82A}">
                    <a16:rowId xmlns:a16="http://schemas.microsoft.com/office/drawing/2014/main" val="445756836"/>
                  </a:ext>
                </a:extLst>
              </a:tr>
            </a:tbl>
          </a:graphicData>
        </a:graphic>
      </p:graphicFrame>
    </p:spTree>
    <p:extLst>
      <p:ext uri="{BB962C8B-B14F-4D97-AF65-F5344CB8AC3E}">
        <p14:creationId xmlns:p14="http://schemas.microsoft.com/office/powerpoint/2010/main" val="42838366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rotWithShape="1">
          <a:blip r:embed="rId3">
            <a:duotone>
              <a:schemeClr val="bg2">
                <a:shade val="45000"/>
                <a:satMod val="135000"/>
              </a:schemeClr>
              <a:prstClr val="white"/>
            </a:duotone>
          </a:blip>
          <a:srcRect b="6358"/>
          <a:stretch/>
        </p:blipFill>
        <p:spPr>
          <a:xfrm>
            <a:off x="0" y="-1"/>
            <a:ext cx="9144000" cy="6858001"/>
          </a:xfrm>
          <a:prstGeom prst="rect">
            <a:avLst/>
          </a:prstGeom>
        </p:spPr>
      </p:pic>
      <p:sp>
        <p:nvSpPr>
          <p:cNvPr id="15363" name="Rectangle 6"/>
          <p:cNvSpPr>
            <a:spLocks noChangeArrowheads="1"/>
          </p:cNvSpPr>
          <p:nvPr/>
        </p:nvSpPr>
        <p:spPr bwMode="auto">
          <a:xfrm>
            <a:off x="1143000" y="1066800"/>
            <a:ext cx="7620000" cy="5170646"/>
          </a:xfrm>
          <a:prstGeom prst="rect">
            <a:avLst/>
          </a:prstGeom>
          <a:noFill/>
          <a:ln w="9525">
            <a:noFill/>
            <a:miter lim="800000"/>
            <a:headEnd/>
            <a:tailEnd/>
          </a:ln>
        </p:spPr>
        <p:txBody>
          <a:bodyPr wrap="square">
            <a:spAutoFit/>
          </a:bodyPr>
          <a:lstStyle/>
          <a:p>
            <a:pPr>
              <a:buClr>
                <a:srgbClr val="76B82A"/>
              </a:buClr>
            </a:pPr>
            <a:r>
              <a:rPr lang="sv-SE" sz="2200" dirty="0" smtClean="0">
                <a:solidFill>
                  <a:schemeClr val="tx1">
                    <a:lumMod val="50000"/>
                    <a:lumOff val="50000"/>
                  </a:schemeClr>
                </a:solidFill>
                <a:cs typeface="Arial" charset="0"/>
              </a:rPr>
              <a:t>DD </a:t>
            </a:r>
            <a:r>
              <a:rPr lang="sv-SE" sz="2200" dirty="0" err="1" smtClean="0">
                <a:solidFill>
                  <a:schemeClr val="tx1">
                    <a:lumMod val="50000"/>
                    <a:lumOff val="50000"/>
                  </a:schemeClr>
                </a:solidFill>
                <a:cs typeface="Arial" charset="0"/>
              </a:rPr>
              <a:t>developed</a:t>
            </a:r>
            <a:r>
              <a:rPr lang="sv-SE" sz="2200" dirty="0" smtClean="0">
                <a:solidFill>
                  <a:schemeClr val="tx1">
                    <a:lumMod val="50000"/>
                    <a:lumOff val="50000"/>
                  </a:schemeClr>
                </a:solidFill>
                <a:cs typeface="Arial" charset="0"/>
              </a:rPr>
              <a:t> </a:t>
            </a:r>
            <a:r>
              <a:rPr lang="sv-SE" sz="2200" dirty="0" err="1" smtClean="0">
                <a:solidFill>
                  <a:schemeClr val="tx1">
                    <a:lumMod val="50000"/>
                    <a:lumOff val="50000"/>
                  </a:schemeClr>
                </a:solidFill>
                <a:cs typeface="Arial" charset="0"/>
              </a:rPr>
              <a:t>according</a:t>
            </a:r>
            <a:r>
              <a:rPr lang="sv-SE" sz="2200" dirty="0" smtClean="0">
                <a:solidFill>
                  <a:schemeClr val="tx1">
                    <a:lumMod val="50000"/>
                    <a:lumOff val="50000"/>
                  </a:schemeClr>
                </a:solidFill>
                <a:cs typeface="Arial" charset="0"/>
              </a:rPr>
              <a:t> </a:t>
            </a:r>
            <a:r>
              <a:rPr lang="sv-SE" sz="2200" dirty="0" err="1" smtClean="0">
                <a:solidFill>
                  <a:schemeClr val="tx1">
                    <a:lumMod val="50000"/>
                    <a:lumOff val="50000"/>
                  </a:schemeClr>
                </a:solidFill>
                <a:cs typeface="Arial" charset="0"/>
              </a:rPr>
              <a:t>to</a:t>
            </a:r>
            <a:r>
              <a:rPr lang="sv-SE" sz="2200" dirty="0" smtClean="0">
                <a:solidFill>
                  <a:schemeClr val="tx1">
                    <a:lumMod val="50000"/>
                    <a:lumOff val="50000"/>
                  </a:schemeClr>
                </a:solidFill>
                <a:cs typeface="Arial" charset="0"/>
              </a:rPr>
              <a:t> the </a:t>
            </a:r>
            <a:r>
              <a:rPr lang="sv-SE" sz="2200" b="1" dirty="0" err="1" smtClean="0">
                <a:solidFill>
                  <a:srgbClr val="B70C09"/>
                </a:solidFill>
                <a:cs typeface="Arial" charset="0"/>
              </a:rPr>
              <a:t>needs</a:t>
            </a:r>
            <a:r>
              <a:rPr lang="sv-SE" sz="2200" b="1" dirty="0" smtClean="0">
                <a:solidFill>
                  <a:srgbClr val="B70C09"/>
                </a:solidFill>
                <a:cs typeface="Arial" charset="0"/>
              </a:rPr>
              <a:t> </a:t>
            </a:r>
            <a:r>
              <a:rPr lang="sv-SE" sz="2200" b="1" dirty="0" err="1" smtClean="0">
                <a:solidFill>
                  <a:srgbClr val="B70C09"/>
                </a:solidFill>
                <a:cs typeface="Arial" charset="0"/>
              </a:rPr>
              <a:t>of</a:t>
            </a:r>
            <a:r>
              <a:rPr lang="sv-SE" sz="2200" b="1" dirty="0" smtClean="0">
                <a:solidFill>
                  <a:srgbClr val="B70C09"/>
                </a:solidFill>
                <a:cs typeface="Arial" charset="0"/>
              </a:rPr>
              <a:t> the providers</a:t>
            </a:r>
          </a:p>
          <a:p>
            <a:pPr>
              <a:buClr>
                <a:srgbClr val="76B82A"/>
              </a:buClr>
            </a:pPr>
            <a:endParaRPr lang="sv-SE" sz="2200" dirty="0">
              <a:solidFill>
                <a:srgbClr val="004A99"/>
              </a:solidFill>
              <a:cs typeface="Arial" charset="0"/>
            </a:endParaRPr>
          </a:p>
          <a:p>
            <a:pPr>
              <a:buClr>
                <a:srgbClr val="76B82A"/>
              </a:buClr>
            </a:pPr>
            <a:r>
              <a:rPr lang="sv-SE" sz="2200" dirty="0" err="1" smtClean="0">
                <a:solidFill>
                  <a:schemeClr val="tx1">
                    <a:lumMod val="50000"/>
                    <a:lumOff val="50000"/>
                  </a:schemeClr>
                </a:solidFill>
                <a:cs typeface="Arial" charset="0"/>
              </a:rPr>
              <a:t>Often</a:t>
            </a:r>
            <a:r>
              <a:rPr lang="sv-SE" sz="2200" dirty="0" smtClean="0">
                <a:solidFill>
                  <a:schemeClr val="tx1">
                    <a:lumMod val="50000"/>
                    <a:lumOff val="50000"/>
                  </a:schemeClr>
                </a:solidFill>
                <a:cs typeface="Arial" charset="0"/>
              </a:rPr>
              <a:t> </a:t>
            </a:r>
            <a:r>
              <a:rPr lang="sv-SE" sz="2200" b="1" dirty="0" smtClean="0">
                <a:solidFill>
                  <a:srgbClr val="B70C09"/>
                </a:solidFill>
                <a:cs typeface="Arial" charset="0"/>
              </a:rPr>
              <a:t>no feedback </a:t>
            </a:r>
            <a:r>
              <a:rPr lang="sv-SE" sz="2200" dirty="0" smtClean="0">
                <a:solidFill>
                  <a:schemeClr val="tx1">
                    <a:lumMod val="50000"/>
                    <a:lumOff val="50000"/>
                  </a:schemeClr>
                </a:solidFill>
                <a:cs typeface="Arial" charset="0"/>
              </a:rPr>
              <a:t>from the students</a:t>
            </a:r>
          </a:p>
          <a:p>
            <a:pPr>
              <a:buClr>
                <a:srgbClr val="76B82A"/>
              </a:buClr>
            </a:pPr>
            <a:endParaRPr lang="sv-SE" sz="2200" dirty="0">
              <a:solidFill>
                <a:srgbClr val="004A99"/>
              </a:solidFill>
              <a:cs typeface="Arial" charset="0"/>
            </a:endParaRPr>
          </a:p>
          <a:p>
            <a:pPr>
              <a:buClr>
                <a:srgbClr val="76B82A"/>
              </a:buClr>
            </a:pPr>
            <a:r>
              <a:rPr lang="sv-SE" sz="2200" dirty="0" err="1" smtClean="0">
                <a:solidFill>
                  <a:schemeClr val="tx1">
                    <a:lumMod val="50000"/>
                    <a:lumOff val="50000"/>
                  </a:schemeClr>
                </a:solidFill>
                <a:cs typeface="Arial" charset="0"/>
              </a:rPr>
              <a:t>Often</a:t>
            </a:r>
            <a:r>
              <a:rPr lang="sv-SE" sz="2200" dirty="0" smtClean="0">
                <a:solidFill>
                  <a:schemeClr val="tx1">
                    <a:lumMod val="50000"/>
                    <a:lumOff val="50000"/>
                  </a:schemeClr>
                </a:solidFill>
                <a:cs typeface="Arial" charset="0"/>
              </a:rPr>
              <a:t> </a:t>
            </a:r>
            <a:r>
              <a:rPr lang="sv-SE" sz="2200" b="1" dirty="0" smtClean="0">
                <a:solidFill>
                  <a:srgbClr val="B70C09"/>
                </a:solidFill>
                <a:cs typeface="Arial" charset="0"/>
              </a:rPr>
              <a:t>no </a:t>
            </a:r>
            <a:r>
              <a:rPr lang="sv-SE" sz="2200" b="1" dirty="0" err="1" smtClean="0">
                <a:solidFill>
                  <a:srgbClr val="B70C09"/>
                </a:solidFill>
                <a:cs typeface="Arial" charset="0"/>
              </a:rPr>
              <a:t>correlation</a:t>
            </a:r>
            <a:r>
              <a:rPr lang="sv-SE" sz="2200" b="1" dirty="0" smtClean="0">
                <a:solidFill>
                  <a:srgbClr val="B70C09"/>
                </a:solidFill>
                <a:cs typeface="Arial" charset="0"/>
              </a:rPr>
              <a:t> </a:t>
            </a:r>
            <a:r>
              <a:rPr lang="sv-SE" sz="2200" b="1" dirty="0" err="1" smtClean="0">
                <a:solidFill>
                  <a:srgbClr val="B70C09"/>
                </a:solidFill>
                <a:cs typeface="Arial" charset="0"/>
              </a:rPr>
              <a:t>with</a:t>
            </a:r>
            <a:r>
              <a:rPr lang="sv-SE" sz="2200" b="1" dirty="0" smtClean="0">
                <a:solidFill>
                  <a:srgbClr val="B70C09"/>
                </a:solidFill>
                <a:cs typeface="Arial" charset="0"/>
              </a:rPr>
              <a:t> </a:t>
            </a:r>
            <a:r>
              <a:rPr lang="sv-SE" sz="2200" dirty="0" smtClean="0">
                <a:solidFill>
                  <a:schemeClr val="tx1">
                    <a:lumMod val="50000"/>
                    <a:lumOff val="50000"/>
                  </a:schemeClr>
                </a:solidFill>
                <a:cs typeface="Arial" charset="0"/>
              </a:rPr>
              <a:t>the </a:t>
            </a:r>
            <a:r>
              <a:rPr lang="sv-SE" sz="2200" dirty="0" err="1" smtClean="0">
                <a:solidFill>
                  <a:schemeClr val="tx1">
                    <a:lumMod val="50000"/>
                    <a:lumOff val="50000"/>
                  </a:schemeClr>
                </a:solidFill>
                <a:cs typeface="Arial" charset="0"/>
              </a:rPr>
              <a:t>needs</a:t>
            </a:r>
            <a:r>
              <a:rPr lang="sv-SE" sz="2200" dirty="0" smtClean="0">
                <a:solidFill>
                  <a:schemeClr val="tx1">
                    <a:lumMod val="50000"/>
                    <a:lumOff val="50000"/>
                  </a:schemeClr>
                </a:solidFill>
                <a:cs typeface="Arial" charset="0"/>
              </a:rPr>
              <a:t> </a:t>
            </a:r>
            <a:r>
              <a:rPr lang="sv-SE" sz="2200" dirty="0" err="1" smtClean="0">
                <a:solidFill>
                  <a:schemeClr val="tx1">
                    <a:lumMod val="50000"/>
                    <a:lumOff val="50000"/>
                  </a:schemeClr>
                </a:solidFill>
                <a:cs typeface="Arial" charset="0"/>
              </a:rPr>
              <a:t>of</a:t>
            </a:r>
            <a:r>
              <a:rPr lang="sv-SE" sz="2200" dirty="0" smtClean="0">
                <a:solidFill>
                  <a:schemeClr val="tx1">
                    <a:lumMod val="50000"/>
                    <a:lumOff val="50000"/>
                  </a:schemeClr>
                </a:solidFill>
                <a:cs typeface="Arial" charset="0"/>
              </a:rPr>
              <a:t> the </a:t>
            </a:r>
            <a:r>
              <a:rPr lang="sv-SE" sz="2200" b="1" dirty="0" err="1" smtClean="0">
                <a:solidFill>
                  <a:srgbClr val="B70C09"/>
                </a:solidFill>
                <a:cs typeface="Arial" charset="0"/>
              </a:rPr>
              <a:t>employers</a:t>
            </a:r>
            <a:endParaRPr lang="sv-SE" sz="2200" b="1" dirty="0" smtClean="0">
              <a:solidFill>
                <a:srgbClr val="B70C09"/>
              </a:solidFill>
              <a:cs typeface="Arial" charset="0"/>
            </a:endParaRPr>
          </a:p>
          <a:p>
            <a:pPr>
              <a:buClr>
                <a:srgbClr val="76B82A"/>
              </a:buClr>
            </a:pPr>
            <a:endParaRPr lang="sv-SE" sz="2200" dirty="0" smtClean="0">
              <a:solidFill>
                <a:srgbClr val="004A99"/>
              </a:solidFill>
              <a:cs typeface="Arial" charset="0"/>
            </a:endParaRPr>
          </a:p>
          <a:p>
            <a:pPr>
              <a:buClr>
                <a:srgbClr val="76B82A"/>
              </a:buClr>
            </a:pPr>
            <a:r>
              <a:rPr lang="sv-SE" sz="2200" dirty="0" smtClean="0">
                <a:solidFill>
                  <a:schemeClr val="tx1">
                    <a:lumMod val="50000"/>
                    <a:lumOff val="50000"/>
                  </a:schemeClr>
                </a:solidFill>
                <a:cs typeface="Arial" charset="0"/>
              </a:rPr>
              <a:t>DD promoted </a:t>
            </a:r>
            <a:r>
              <a:rPr lang="sv-SE" sz="2200" dirty="0" err="1" smtClean="0">
                <a:solidFill>
                  <a:schemeClr val="tx1">
                    <a:lumMod val="50000"/>
                    <a:lumOff val="50000"/>
                  </a:schemeClr>
                </a:solidFill>
                <a:cs typeface="Arial" charset="0"/>
              </a:rPr>
              <a:t>but</a:t>
            </a:r>
            <a:r>
              <a:rPr lang="sv-SE" sz="2200" dirty="0" smtClean="0">
                <a:solidFill>
                  <a:schemeClr val="tx1">
                    <a:lumMod val="50000"/>
                    <a:lumOff val="50000"/>
                  </a:schemeClr>
                </a:solidFill>
                <a:cs typeface="Arial" charset="0"/>
              </a:rPr>
              <a:t> </a:t>
            </a:r>
            <a:r>
              <a:rPr lang="sv-SE" sz="2200" b="1" dirty="0" smtClean="0">
                <a:solidFill>
                  <a:srgbClr val="B70C09"/>
                </a:solidFill>
                <a:cs typeface="Arial" charset="0"/>
              </a:rPr>
              <a:t>no </a:t>
            </a:r>
            <a:r>
              <a:rPr lang="sv-SE" sz="2200" b="1" dirty="0" err="1" smtClean="0">
                <a:solidFill>
                  <a:schemeClr val="tx1">
                    <a:lumMod val="50000"/>
                    <a:lumOff val="50000"/>
                  </a:schemeClr>
                </a:solidFill>
                <a:cs typeface="Arial" charset="0"/>
              </a:rPr>
              <a:t>tools</a:t>
            </a:r>
            <a:r>
              <a:rPr lang="sv-SE" sz="2200" b="1" dirty="0" smtClean="0">
                <a:solidFill>
                  <a:schemeClr val="tx1">
                    <a:lumMod val="50000"/>
                    <a:lumOff val="50000"/>
                  </a:schemeClr>
                </a:solidFill>
                <a:cs typeface="Arial" charset="0"/>
              </a:rPr>
              <a:t> </a:t>
            </a:r>
            <a:r>
              <a:rPr lang="sv-SE" sz="2200" dirty="0" err="1" smtClean="0">
                <a:solidFill>
                  <a:schemeClr val="tx1">
                    <a:lumMod val="50000"/>
                    <a:lumOff val="50000"/>
                  </a:schemeClr>
                </a:solidFill>
                <a:cs typeface="Arial" charset="0"/>
              </a:rPr>
              <a:t>to</a:t>
            </a:r>
            <a:r>
              <a:rPr lang="sv-SE" sz="2200" dirty="0" smtClean="0">
                <a:solidFill>
                  <a:schemeClr val="tx1">
                    <a:lumMod val="50000"/>
                    <a:lumOff val="50000"/>
                  </a:schemeClr>
                </a:solidFill>
                <a:cs typeface="Arial" charset="0"/>
              </a:rPr>
              <a:t> </a:t>
            </a:r>
            <a:r>
              <a:rPr lang="sv-SE" sz="2200" dirty="0" err="1" smtClean="0">
                <a:solidFill>
                  <a:schemeClr val="tx1">
                    <a:lumMod val="50000"/>
                    <a:lumOff val="50000"/>
                  </a:schemeClr>
                </a:solidFill>
                <a:cs typeface="Arial" charset="0"/>
              </a:rPr>
              <a:t>provide</a:t>
            </a:r>
            <a:r>
              <a:rPr lang="sv-SE" sz="2200" dirty="0" smtClean="0">
                <a:solidFill>
                  <a:schemeClr val="tx1">
                    <a:lumMod val="50000"/>
                    <a:lumOff val="50000"/>
                  </a:schemeClr>
                </a:solidFill>
                <a:cs typeface="Arial" charset="0"/>
              </a:rPr>
              <a:t> the students </a:t>
            </a:r>
            <a:r>
              <a:rPr lang="sv-SE" sz="2200" dirty="0" err="1" smtClean="0">
                <a:solidFill>
                  <a:schemeClr val="tx1">
                    <a:lumMod val="50000"/>
                    <a:lumOff val="50000"/>
                  </a:schemeClr>
                </a:solidFill>
                <a:cs typeface="Arial" charset="0"/>
              </a:rPr>
              <a:t>with</a:t>
            </a:r>
            <a:r>
              <a:rPr lang="sv-SE" sz="2200" dirty="0" smtClean="0">
                <a:solidFill>
                  <a:schemeClr val="tx1">
                    <a:lumMod val="50000"/>
                    <a:lumOff val="50000"/>
                  </a:schemeClr>
                </a:solidFill>
                <a:cs typeface="Arial" charset="0"/>
              </a:rPr>
              <a:t> a </a:t>
            </a:r>
            <a:r>
              <a:rPr lang="sv-SE" sz="2200" dirty="0" err="1" smtClean="0">
                <a:solidFill>
                  <a:schemeClr val="tx1">
                    <a:lumMod val="50000"/>
                    <a:lumOff val="50000"/>
                  </a:schemeClr>
                </a:solidFill>
                <a:cs typeface="Arial" charset="0"/>
              </a:rPr>
              <a:t>clear</a:t>
            </a:r>
            <a:r>
              <a:rPr lang="sv-SE" sz="2200" dirty="0" smtClean="0">
                <a:solidFill>
                  <a:schemeClr val="tx1">
                    <a:lumMod val="50000"/>
                    <a:lumOff val="50000"/>
                  </a:schemeClr>
                </a:solidFill>
                <a:cs typeface="Arial" charset="0"/>
              </a:rPr>
              <a:t> </a:t>
            </a:r>
            <a:r>
              <a:rPr lang="sv-SE" sz="2200" dirty="0" err="1" smtClean="0">
                <a:solidFill>
                  <a:schemeClr val="tx1">
                    <a:lumMod val="50000"/>
                    <a:lumOff val="50000"/>
                  </a:schemeClr>
                </a:solidFill>
                <a:cs typeface="Arial" charset="0"/>
              </a:rPr>
              <a:t>picture</a:t>
            </a:r>
            <a:r>
              <a:rPr lang="sv-SE" sz="2200" dirty="0" smtClean="0">
                <a:solidFill>
                  <a:srgbClr val="004A99"/>
                </a:solidFill>
                <a:cs typeface="Arial" charset="0"/>
              </a:rPr>
              <a:t> </a:t>
            </a:r>
            <a:r>
              <a:rPr lang="sv-SE" sz="2200" b="1" dirty="0" smtClean="0">
                <a:solidFill>
                  <a:srgbClr val="B70C09"/>
                </a:solidFill>
                <a:cs typeface="Arial" charset="0"/>
              </a:rPr>
              <a:t>on the </a:t>
            </a:r>
            <a:r>
              <a:rPr lang="sv-SE" sz="2200" b="1" dirty="0" err="1" smtClean="0">
                <a:solidFill>
                  <a:srgbClr val="B70C09"/>
                </a:solidFill>
                <a:cs typeface="Arial" charset="0"/>
              </a:rPr>
              <a:t>impact</a:t>
            </a:r>
            <a:endParaRPr lang="sv-SE" sz="2200" b="1" dirty="0" smtClean="0">
              <a:solidFill>
                <a:srgbClr val="B70C09"/>
              </a:solidFill>
              <a:cs typeface="Arial" charset="0"/>
            </a:endParaRPr>
          </a:p>
          <a:p>
            <a:pPr>
              <a:buClr>
                <a:srgbClr val="76B82A"/>
              </a:buClr>
            </a:pPr>
            <a:endParaRPr lang="sv-SE" sz="2200" dirty="0" smtClean="0">
              <a:solidFill>
                <a:srgbClr val="004A99"/>
              </a:solidFill>
              <a:cs typeface="Arial" charset="0"/>
            </a:endParaRPr>
          </a:p>
          <a:p>
            <a:pPr>
              <a:buClr>
                <a:srgbClr val="76B82A"/>
              </a:buClr>
            </a:pPr>
            <a:r>
              <a:rPr lang="sv-SE" sz="2200" b="1" dirty="0" smtClean="0">
                <a:solidFill>
                  <a:srgbClr val="EB5F00"/>
                </a:solidFill>
                <a:cs typeface="Arial" charset="0"/>
              </a:rPr>
              <a:t>Existing studies are incomplete </a:t>
            </a:r>
            <a:r>
              <a:rPr lang="sv-SE" sz="2200" dirty="0" smtClean="0">
                <a:solidFill>
                  <a:schemeClr val="tx1">
                    <a:lumMod val="50000"/>
                    <a:lumOff val="50000"/>
                  </a:schemeClr>
                </a:solidFill>
                <a:cs typeface="Arial" charset="0"/>
              </a:rPr>
              <a:t>(focusing on other areas, on one type of DD only, on mobility only, not comparative, not combining qualitative and quantitative analysis, not bringing together all the stakeholders, not producing guidelines for future use)</a:t>
            </a:r>
          </a:p>
          <a:p>
            <a:pPr marL="457200" indent="-457200">
              <a:buFontTx/>
              <a:buChar char="-"/>
            </a:pPr>
            <a:endParaRPr lang="sv-SE" sz="2200" dirty="0" smtClean="0">
              <a:solidFill>
                <a:srgbClr val="285EA0"/>
              </a:solidFill>
              <a:cs typeface="Arial" charset="0"/>
            </a:endParaRPr>
          </a:p>
        </p:txBody>
      </p:sp>
      <p:sp>
        <p:nvSpPr>
          <p:cNvPr id="8" name="TextBox 3"/>
          <p:cNvSpPr txBox="1">
            <a:spLocks noChangeArrowheads="1"/>
          </p:cNvSpPr>
          <p:nvPr/>
        </p:nvSpPr>
        <p:spPr bwMode="auto">
          <a:xfrm>
            <a:off x="0" y="-3504"/>
            <a:ext cx="9144000" cy="765504"/>
          </a:xfrm>
          <a:prstGeom prst="rect">
            <a:avLst/>
          </a:prstGeom>
          <a:solidFill>
            <a:schemeClr val="bg1">
              <a:lumMod val="65000"/>
            </a:schemeClr>
          </a:soli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algn="ctr"/>
            <a:r>
              <a:rPr lang="en-US" dirty="0" smtClean="0"/>
              <a:t>Background: why REDEEM 1</a:t>
            </a:r>
            <a:endParaRPr lang="en-US" dirty="0"/>
          </a:p>
        </p:txBody>
      </p:sp>
      <p:sp>
        <p:nvSpPr>
          <p:cNvPr id="12" name="Oval 11"/>
          <p:cNvSpPr/>
          <p:nvPr/>
        </p:nvSpPr>
        <p:spPr>
          <a:xfrm>
            <a:off x="523875" y="1066800"/>
            <a:ext cx="476250" cy="457200"/>
          </a:xfrm>
          <a:prstGeom prst="ellipse">
            <a:avLst/>
          </a:prstGeom>
          <a:solidFill>
            <a:srgbClr val="B70C09"/>
          </a:solidFill>
          <a:ln w="57150">
            <a:solidFill>
              <a:srgbClr val="639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smtClean="0"/>
              <a:t>1</a:t>
            </a:r>
            <a:endParaRPr lang="en-US" sz="2400" b="1" dirty="0"/>
          </a:p>
        </p:txBody>
      </p:sp>
      <p:sp>
        <p:nvSpPr>
          <p:cNvPr id="13" name="Oval 12"/>
          <p:cNvSpPr/>
          <p:nvPr/>
        </p:nvSpPr>
        <p:spPr>
          <a:xfrm>
            <a:off x="523875" y="1676400"/>
            <a:ext cx="476250" cy="457200"/>
          </a:xfrm>
          <a:prstGeom prst="ellipse">
            <a:avLst/>
          </a:prstGeom>
          <a:solidFill>
            <a:srgbClr val="B70C09"/>
          </a:solidFill>
          <a:ln w="57150">
            <a:solidFill>
              <a:srgbClr val="639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smtClean="0"/>
              <a:t>2</a:t>
            </a:r>
            <a:endParaRPr lang="en-US" sz="2400" b="1" dirty="0"/>
          </a:p>
        </p:txBody>
      </p:sp>
      <p:sp>
        <p:nvSpPr>
          <p:cNvPr id="14" name="Oval 13"/>
          <p:cNvSpPr/>
          <p:nvPr/>
        </p:nvSpPr>
        <p:spPr>
          <a:xfrm>
            <a:off x="533400" y="2343150"/>
            <a:ext cx="476250" cy="457200"/>
          </a:xfrm>
          <a:prstGeom prst="ellipse">
            <a:avLst/>
          </a:prstGeom>
          <a:solidFill>
            <a:srgbClr val="B70C09"/>
          </a:solidFill>
          <a:ln w="57150">
            <a:solidFill>
              <a:srgbClr val="639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smtClean="0"/>
              <a:t>3</a:t>
            </a:r>
            <a:endParaRPr lang="en-US" sz="2400" b="1" dirty="0"/>
          </a:p>
        </p:txBody>
      </p:sp>
      <p:sp>
        <p:nvSpPr>
          <p:cNvPr id="15" name="Oval 14"/>
          <p:cNvSpPr/>
          <p:nvPr/>
        </p:nvSpPr>
        <p:spPr>
          <a:xfrm>
            <a:off x="533400" y="3048000"/>
            <a:ext cx="476250" cy="457200"/>
          </a:xfrm>
          <a:prstGeom prst="ellipse">
            <a:avLst/>
          </a:prstGeom>
          <a:solidFill>
            <a:srgbClr val="B70C09"/>
          </a:solidFill>
          <a:ln w="57150">
            <a:solidFill>
              <a:srgbClr val="6393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smtClean="0"/>
              <a:t>4</a:t>
            </a:r>
            <a:endParaRPr lang="en-US" sz="2400" b="1" dirty="0"/>
          </a:p>
        </p:txBody>
      </p:sp>
      <p:sp>
        <p:nvSpPr>
          <p:cNvPr id="16" name="Oval 15"/>
          <p:cNvSpPr/>
          <p:nvPr/>
        </p:nvSpPr>
        <p:spPr>
          <a:xfrm>
            <a:off x="557213" y="4019550"/>
            <a:ext cx="476250" cy="457200"/>
          </a:xfrm>
          <a:prstGeom prst="ellipse">
            <a:avLst/>
          </a:prstGeom>
          <a:solidFill>
            <a:srgbClr val="6393C1"/>
          </a:solidFill>
          <a:ln w="57150">
            <a:solidFill>
              <a:srgbClr val="EB5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2400" b="1" dirty="0" smtClean="0"/>
              <a:t>5</a:t>
            </a:r>
            <a:endParaRPr lang="en-US" sz="2400" b="1" dirty="0"/>
          </a:p>
        </p:txBody>
      </p:sp>
    </p:spTree>
    <p:extLst>
      <p:ext uri="{BB962C8B-B14F-4D97-AF65-F5344CB8AC3E}">
        <p14:creationId xmlns:p14="http://schemas.microsoft.com/office/powerpoint/2010/main" val="10300187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3556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370597164"/>
              </p:ext>
            </p:extLst>
          </p:nvPr>
        </p:nvGraphicFramePr>
        <p:xfrm>
          <a:off x="381000" y="1159390"/>
          <a:ext cx="8229600" cy="5317611"/>
        </p:xfrm>
        <a:graphic>
          <a:graphicData uri="http://schemas.openxmlformats.org/drawingml/2006/table">
            <a:tbl>
              <a:tblPr>
                <a:tableStyleId>{5C22544A-7EE6-4342-B048-85BDC9FD1C3A}</a:tableStyleId>
              </a:tblPr>
              <a:tblGrid>
                <a:gridCol w="7010400">
                  <a:extLst>
                    <a:ext uri="{9D8B030D-6E8A-4147-A177-3AD203B41FA5}">
                      <a16:colId xmlns:a16="http://schemas.microsoft.com/office/drawing/2014/main" val="2274321661"/>
                    </a:ext>
                  </a:extLst>
                </a:gridCol>
                <a:gridCol w="1219200">
                  <a:extLst>
                    <a:ext uri="{9D8B030D-6E8A-4147-A177-3AD203B41FA5}">
                      <a16:colId xmlns:a16="http://schemas.microsoft.com/office/drawing/2014/main" val="885240734"/>
                    </a:ext>
                  </a:extLst>
                </a:gridCol>
              </a:tblGrid>
              <a:tr h="1088844">
                <a:tc>
                  <a:txBody>
                    <a:bodyPr/>
                    <a:lstStyle/>
                    <a:p>
                      <a:pPr algn="ctr" fontAlgn="b"/>
                      <a:r>
                        <a:rPr lang="en-US" sz="1600" u="none" strike="noStrike" dirty="0" smtClean="0">
                          <a:effectLst/>
                        </a:rPr>
                        <a:t>Do you have</a:t>
                      </a:r>
                      <a:r>
                        <a:rPr lang="en-US" sz="1600" u="none" strike="noStrike" baseline="0" dirty="0" smtClean="0">
                          <a:effectLst/>
                        </a:rPr>
                        <a:t> a s</a:t>
                      </a:r>
                      <a:r>
                        <a:rPr lang="en-US" sz="1600" u="none" strike="noStrike" dirty="0" smtClean="0">
                          <a:effectLst/>
                        </a:rPr>
                        <a:t>pecific </a:t>
                      </a:r>
                      <a:r>
                        <a:rPr lang="en-US" sz="1600" u="none" strike="noStrike" dirty="0">
                          <a:effectLst/>
                        </a:rPr>
                        <a:t>association for the current joint programme </a:t>
                      </a:r>
                      <a:r>
                        <a:rPr lang="en-US" sz="1600" u="none" strike="noStrike" dirty="0" smtClean="0">
                          <a:effectLst/>
                        </a:rPr>
                        <a:t>students?</a:t>
                      </a:r>
                      <a:endParaRPr lang="en-US" sz="1600" b="1" i="0" u="none" strike="noStrike" dirty="0">
                        <a:effectLst/>
                        <a:latin typeface="Arial" panose="020B0604020202020204" pitchFamily="34" charset="0"/>
                      </a:endParaRPr>
                    </a:p>
                  </a:txBody>
                  <a:tcPr marL="7184" marR="7184" marT="7184" marB="0" anchor="ctr">
                    <a:solidFill>
                      <a:schemeClr val="accent2"/>
                    </a:solidFill>
                  </a:tcPr>
                </a:tc>
                <a:tc>
                  <a:txBody>
                    <a:bodyPr/>
                    <a:lstStyle/>
                    <a:p>
                      <a:pPr algn="ctr" fontAlgn="b"/>
                      <a:r>
                        <a:rPr lang="en-US" sz="1600" u="none" strike="noStrike" dirty="0">
                          <a:effectLst/>
                        </a:rPr>
                        <a:t>%</a:t>
                      </a:r>
                      <a:endParaRPr lang="en-US" sz="1600" b="1" i="0" u="none" strike="noStrike" dirty="0">
                        <a:effectLst/>
                        <a:latin typeface="Arial" panose="020B0604020202020204" pitchFamily="34" charset="0"/>
                      </a:endParaRPr>
                    </a:p>
                  </a:txBody>
                  <a:tcPr marL="7184" marR="7184" marT="7184" marB="0" anchor="ctr">
                    <a:solidFill>
                      <a:schemeClr val="accent2"/>
                    </a:solidFill>
                  </a:tcPr>
                </a:tc>
                <a:extLst>
                  <a:ext uri="{0D108BD9-81ED-4DB2-BD59-A6C34878D82A}">
                    <a16:rowId xmlns:a16="http://schemas.microsoft.com/office/drawing/2014/main" val="2595067767"/>
                  </a:ext>
                </a:extLst>
              </a:tr>
              <a:tr h="413592">
                <a:tc>
                  <a:txBody>
                    <a:bodyPr/>
                    <a:lstStyle/>
                    <a:p>
                      <a:pPr algn="l" fontAlgn="b"/>
                      <a:r>
                        <a:rPr lang="en-US" sz="1600" u="none" strike="noStrike">
                          <a:effectLst/>
                        </a:rPr>
                        <a:t>No, and it is not planned</a:t>
                      </a:r>
                      <a:endParaRPr lang="en-US" sz="1600" b="0" i="0" u="none" strike="noStrike">
                        <a:solidFill>
                          <a:srgbClr val="000000"/>
                        </a:solidFill>
                        <a:effectLst/>
                        <a:latin typeface="Arial" panose="020B0604020202020204" pitchFamily="34" charset="0"/>
                      </a:endParaRPr>
                    </a:p>
                  </a:txBody>
                  <a:tcPr marL="7184" marR="7184" marT="7184" marB="0" anchor="b"/>
                </a:tc>
                <a:tc>
                  <a:txBody>
                    <a:bodyPr/>
                    <a:lstStyle/>
                    <a:p>
                      <a:pPr algn="ctr" fontAlgn="b"/>
                      <a:r>
                        <a:rPr lang="en-US" sz="1600" u="none" strike="noStrike">
                          <a:effectLst/>
                        </a:rPr>
                        <a:t>62,2%</a:t>
                      </a:r>
                      <a:endParaRPr lang="en-US" sz="1600" b="0" i="0" u="none" strike="noStrike">
                        <a:effectLst/>
                        <a:latin typeface="Arial" panose="020B0604020202020204" pitchFamily="34" charset="0"/>
                      </a:endParaRPr>
                    </a:p>
                  </a:txBody>
                  <a:tcPr marL="7184" marR="7184" marT="7184" marB="0" anchor="b"/>
                </a:tc>
                <a:extLst>
                  <a:ext uri="{0D108BD9-81ED-4DB2-BD59-A6C34878D82A}">
                    <a16:rowId xmlns:a16="http://schemas.microsoft.com/office/drawing/2014/main" val="4225542231"/>
                  </a:ext>
                </a:extLst>
              </a:tr>
              <a:tr h="413592">
                <a:tc>
                  <a:txBody>
                    <a:bodyPr/>
                    <a:lstStyle/>
                    <a:p>
                      <a:pPr algn="l" fontAlgn="b"/>
                      <a:r>
                        <a:rPr lang="en-US" sz="1600" u="none" strike="noStrike">
                          <a:effectLst/>
                        </a:rPr>
                        <a:t>Yes, open to all students</a:t>
                      </a:r>
                      <a:endParaRPr lang="en-US" sz="1600" b="0" i="0" u="none" strike="noStrike">
                        <a:solidFill>
                          <a:srgbClr val="000000"/>
                        </a:solidFill>
                        <a:effectLst/>
                        <a:latin typeface="Arial" panose="020B0604020202020204" pitchFamily="34" charset="0"/>
                      </a:endParaRPr>
                    </a:p>
                  </a:txBody>
                  <a:tcPr marL="7184" marR="7184" marT="7184" marB="0" anchor="b"/>
                </a:tc>
                <a:tc>
                  <a:txBody>
                    <a:bodyPr/>
                    <a:lstStyle/>
                    <a:p>
                      <a:pPr algn="ctr" fontAlgn="b"/>
                      <a:r>
                        <a:rPr lang="en-US" sz="1600" u="none" strike="noStrike">
                          <a:effectLst/>
                        </a:rPr>
                        <a:t>23,3%</a:t>
                      </a:r>
                      <a:endParaRPr lang="en-US" sz="1600" b="0" i="0" u="none" strike="noStrike">
                        <a:effectLst/>
                        <a:latin typeface="Arial" panose="020B0604020202020204" pitchFamily="34" charset="0"/>
                      </a:endParaRPr>
                    </a:p>
                  </a:txBody>
                  <a:tcPr marL="7184" marR="7184" marT="7184" marB="0" anchor="b"/>
                </a:tc>
                <a:extLst>
                  <a:ext uri="{0D108BD9-81ED-4DB2-BD59-A6C34878D82A}">
                    <a16:rowId xmlns:a16="http://schemas.microsoft.com/office/drawing/2014/main" val="486670769"/>
                  </a:ext>
                </a:extLst>
              </a:tr>
              <a:tr h="953794">
                <a:tc>
                  <a:txBody>
                    <a:bodyPr/>
                    <a:lstStyle/>
                    <a:p>
                      <a:pPr algn="l" fontAlgn="b"/>
                      <a:r>
                        <a:rPr lang="en-US" sz="1600" u="none" strike="noStrike">
                          <a:effectLst/>
                        </a:rPr>
                        <a:t>Yes, but only for studants from specific programmes</a:t>
                      </a:r>
                      <a:endParaRPr lang="en-US" sz="1600" b="0" i="0" u="none" strike="noStrike">
                        <a:solidFill>
                          <a:srgbClr val="000000"/>
                        </a:solidFill>
                        <a:effectLst/>
                        <a:latin typeface="Arial" panose="020B0604020202020204" pitchFamily="34" charset="0"/>
                      </a:endParaRPr>
                    </a:p>
                  </a:txBody>
                  <a:tcPr marL="7184" marR="7184" marT="7184" marB="0" anchor="b"/>
                </a:tc>
                <a:tc>
                  <a:txBody>
                    <a:bodyPr/>
                    <a:lstStyle/>
                    <a:p>
                      <a:pPr algn="ctr" fontAlgn="b"/>
                      <a:r>
                        <a:rPr lang="en-US" sz="1600" u="none" strike="noStrike">
                          <a:effectLst/>
                        </a:rPr>
                        <a:t>7,8%</a:t>
                      </a:r>
                      <a:endParaRPr lang="en-US" sz="1600" b="0" i="0" u="none" strike="noStrike">
                        <a:effectLst/>
                        <a:latin typeface="Arial" panose="020B0604020202020204" pitchFamily="34" charset="0"/>
                      </a:endParaRPr>
                    </a:p>
                  </a:txBody>
                  <a:tcPr marL="7184" marR="7184" marT="7184" marB="0" anchor="b"/>
                </a:tc>
                <a:extLst>
                  <a:ext uri="{0D108BD9-81ED-4DB2-BD59-A6C34878D82A}">
                    <a16:rowId xmlns:a16="http://schemas.microsoft.com/office/drawing/2014/main" val="850570211"/>
                  </a:ext>
                </a:extLst>
              </a:tr>
              <a:tr h="413592">
                <a:tc>
                  <a:txBody>
                    <a:bodyPr/>
                    <a:lstStyle/>
                    <a:p>
                      <a:pPr algn="l" fontAlgn="b"/>
                      <a:r>
                        <a:rPr lang="en-US" sz="1600" u="none" strike="noStrike">
                          <a:effectLst/>
                        </a:rPr>
                        <a:t>No, but it is being created</a:t>
                      </a:r>
                      <a:endParaRPr lang="en-US" sz="1600" b="0" i="0" u="none" strike="noStrike">
                        <a:solidFill>
                          <a:srgbClr val="000000"/>
                        </a:solidFill>
                        <a:effectLst/>
                        <a:latin typeface="Arial" panose="020B0604020202020204" pitchFamily="34" charset="0"/>
                      </a:endParaRPr>
                    </a:p>
                  </a:txBody>
                  <a:tcPr marL="7184" marR="7184" marT="7184" marB="0" anchor="b"/>
                </a:tc>
                <a:tc>
                  <a:txBody>
                    <a:bodyPr/>
                    <a:lstStyle/>
                    <a:p>
                      <a:pPr algn="ctr" fontAlgn="b"/>
                      <a:r>
                        <a:rPr lang="en-US" sz="1600" u="none" strike="noStrike">
                          <a:effectLst/>
                        </a:rPr>
                        <a:t>5,6%</a:t>
                      </a:r>
                      <a:endParaRPr lang="en-US" sz="1600" b="0" i="0" u="none" strike="noStrike">
                        <a:effectLst/>
                        <a:latin typeface="Arial" panose="020B0604020202020204" pitchFamily="34" charset="0"/>
                      </a:endParaRPr>
                    </a:p>
                  </a:txBody>
                  <a:tcPr marL="7184" marR="7184" marT="7184" marB="0" anchor="b"/>
                </a:tc>
                <a:extLst>
                  <a:ext uri="{0D108BD9-81ED-4DB2-BD59-A6C34878D82A}">
                    <a16:rowId xmlns:a16="http://schemas.microsoft.com/office/drawing/2014/main" val="2916472243"/>
                  </a:ext>
                </a:extLst>
              </a:tr>
              <a:tr h="2034197">
                <a:tc>
                  <a:txBody>
                    <a:bodyPr/>
                    <a:lstStyle/>
                    <a:p>
                      <a:pPr algn="l" fontAlgn="b"/>
                      <a:r>
                        <a:rPr lang="en-US" sz="1600" u="none" strike="noStrike">
                          <a:effectLst/>
                        </a:rPr>
                        <a:t>Only the diploma of the home university is awarded with mention of the joint educational initiative in the diploma supplement</a:t>
                      </a:r>
                      <a:endParaRPr lang="en-US" sz="1600" b="0" i="0" u="none" strike="noStrike">
                        <a:solidFill>
                          <a:srgbClr val="000000"/>
                        </a:solidFill>
                        <a:effectLst/>
                        <a:latin typeface="Arial" panose="020B0604020202020204" pitchFamily="34" charset="0"/>
                      </a:endParaRPr>
                    </a:p>
                  </a:txBody>
                  <a:tcPr marL="7184" marR="7184" marT="7184" marB="0" anchor="b"/>
                </a:tc>
                <a:tc>
                  <a:txBody>
                    <a:bodyPr/>
                    <a:lstStyle/>
                    <a:p>
                      <a:pPr algn="ctr" fontAlgn="b"/>
                      <a:r>
                        <a:rPr lang="en-US" sz="1600" u="none" strike="noStrike" dirty="0">
                          <a:effectLst/>
                        </a:rPr>
                        <a:t>1,1%</a:t>
                      </a:r>
                      <a:endParaRPr lang="en-US" sz="1600" b="0" i="0" u="none" strike="noStrike" dirty="0">
                        <a:effectLst/>
                        <a:latin typeface="Arial" panose="020B0604020202020204" pitchFamily="34" charset="0"/>
                      </a:endParaRPr>
                    </a:p>
                  </a:txBody>
                  <a:tcPr marL="7184" marR="7184" marT="7184" marB="0" anchor="b"/>
                </a:tc>
                <a:extLst>
                  <a:ext uri="{0D108BD9-81ED-4DB2-BD59-A6C34878D82A}">
                    <a16:rowId xmlns:a16="http://schemas.microsoft.com/office/drawing/2014/main" val="2235892801"/>
                  </a:ext>
                </a:extLst>
              </a:tr>
            </a:tbl>
          </a:graphicData>
        </a:graphic>
      </p:graphicFrame>
    </p:spTree>
    <p:extLst>
      <p:ext uri="{BB962C8B-B14F-4D97-AF65-F5344CB8AC3E}">
        <p14:creationId xmlns:p14="http://schemas.microsoft.com/office/powerpoint/2010/main" val="1249684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3556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pic>
        <p:nvPicPr>
          <p:cNvPr id="2" name="Picture 1"/>
          <p:cNvPicPr>
            <a:picLocks noChangeAspect="1"/>
          </p:cNvPicPr>
          <p:nvPr/>
        </p:nvPicPr>
        <p:blipFill>
          <a:blip r:embed="rId4"/>
          <a:stretch>
            <a:fillRect/>
          </a:stretch>
        </p:blipFill>
        <p:spPr>
          <a:xfrm>
            <a:off x="381000" y="1219452"/>
            <a:ext cx="8628131" cy="5186058"/>
          </a:xfrm>
          <a:prstGeom prst="rect">
            <a:avLst/>
          </a:prstGeom>
        </p:spPr>
      </p:pic>
    </p:spTree>
    <p:extLst>
      <p:ext uri="{BB962C8B-B14F-4D97-AF65-F5344CB8AC3E}">
        <p14:creationId xmlns:p14="http://schemas.microsoft.com/office/powerpoint/2010/main" val="40445752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3556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pic>
        <p:nvPicPr>
          <p:cNvPr id="3" name="Picture 2"/>
          <p:cNvPicPr>
            <a:picLocks noChangeAspect="1"/>
          </p:cNvPicPr>
          <p:nvPr/>
        </p:nvPicPr>
        <p:blipFill>
          <a:blip r:embed="rId4"/>
          <a:stretch>
            <a:fillRect/>
          </a:stretch>
        </p:blipFill>
        <p:spPr>
          <a:xfrm>
            <a:off x="71480" y="1104900"/>
            <a:ext cx="9001039" cy="5410200"/>
          </a:xfrm>
          <a:prstGeom prst="rect">
            <a:avLst/>
          </a:prstGeom>
        </p:spPr>
      </p:pic>
    </p:spTree>
    <p:extLst>
      <p:ext uri="{BB962C8B-B14F-4D97-AF65-F5344CB8AC3E}">
        <p14:creationId xmlns:p14="http://schemas.microsoft.com/office/powerpoint/2010/main" val="25107795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132427" y="0"/>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4090378402"/>
              </p:ext>
            </p:extLst>
          </p:nvPr>
        </p:nvGraphicFramePr>
        <p:xfrm>
          <a:off x="192347" y="1165182"/>
          <a:ext cx="8494453" cy="4125410"/>
        </p:xfrm>
        <a:graphic>
          <a:graphicData uri="http://schemas.openxmlformats.org/drawingml/2006/table">
            <a:tbl>
              <a:tblPr>
                <a:tableStyleId>{5C22544A-7EE6-4342-B048-85BDC9FD1C3A}</a:tableStyleId>
              </a:tblPr>
              <a:tblGrid>
                <a:gridCol w="5766877">
                  <a:extLst>
                    <a:ext uri="{9D8B030D-6E8A-4147-A177-3AD203B41FA5}">
                      <a16:colId xmlns:a16="http://schemas.microsoft.com/office/drawing/2014/main" val="2578297349"/>
                    </a:ext>
                  </a:extLst>
                </a:gridCol>
                <a:gridCol w="2727576">
                  <a:extLst>
                    <a:ext uri="{9D8B030D-6E8A-4147-A177-3AD203B41FA5}">
                      <a16:colId xmlns:a16="http://schemas.microsoft.com/office/drawing/2014/main" val="2004182093"/>
                    </a:ext>
                  </a:extLst>
                </a:gridCol>
              </a:tblGrid>
              <a:tr h="516303">
                <a:tc>
                  <a:txBody>
                    <a:bodyPr/>
                    <a:lstStyle/>
                    <a:p>
                      <a:pPr algn="l" fontAlgn="b"/>
                      <a:r>
                        <a:rPr lang="en-US" sz="1600" u="none" strike="noStrike" dirty="0" smtClean="0">
                          <a:effectLst/>
                        </a:rPr>
                        <a:t>What are the motivations </a:t>
                      </a:r>
                      <a:r>
                        <a:rPr lang="en-US" sz="1600" u="none" strike="noStrike" dirty="0">
                          <a:effectLst/>
                        </a:rPr>
                        <a:t>for </a:t>
                      </a:r>
                      <a:r>
                        <a:rPr lang="en-US" sz="1600" u="none" strike="noStrike" dirty="0" smtClean="0">
                          <a:effectLst/>
                        </a:rPr>
                        <a:t>your university to develop JPs?</a:t>
                      </a:r>
                      <a:endParaRPr lang="en-US" sz="1600" b="1" i="0" u="none" strike="noStrike" dirty="0">
                        <a:effectLst/>
                        <a:latin typeface="Arial" panose="020B0604020202020204" pitchFamily="34" charset="0"/>
                      </a:endParaRPr>
                    </a:p>
                  </a:txBody>
                  <a:tcPr marL="6200" marR="6200" marT="6200" marB="0" anchor="ctr">
                    <a:solidFill>
                      <a:schemeClr val="accent5">
                        <a:lumMod val="40000"/>
                        <a:lumOff val="60000"/>
                      </a:schemeClr>
                    </a:solidFill>
                  </a:tcPr>
                </a:tc>
                <a:tc>
                  <a:txBody>
                    <a:bodyPr/>
                    <a:lstStyle/>
                    <a:p>
                      <a:pPr algn="ctr" fontAlgn="b"/>
                      <a:r>
                        <a:rPr lang="en-US" sz="1600" u="none" strike="noStrike" dirty="0">
                          <a:effectLst/>
                        </a:rPr>
                        <a:t>Average (1 - Not Relevant ; 4 - Extremely Relevant) </a:t>
                      </a:r>
                      <a:endParaRPr lang="en-US" sz="1600" b="1" i="0" u="none" strike="noStrike" dirty="0">
                        <a:effectLst/>
                        <a:latin typeface="Arial" panose="020B0604020202020204" pitchFamily="34" charset="0"/>
                      </a:endParaRPr>
                    </a:p>
                  </a:txBody>
                  <a:tcPr marL="6200" marR="6200" marT="6200" marB="0" anchor="b">
                    <a:solidFill>
                      <a:schemeClr val="accent5">
                        <a:lumMod val="40000"/>
                        <a:lumOff val="60000"/>
                      </a:schemeClr>
                    </a:solidFill>
                  </a:tcPr>
                </a:tc>
                <a:extLst>
                  <a:ext uri="{0D108BD9-81ED-4DB2-BD59-A6C34878D82A}">
                    <a16:rowId xmlns:a16="http://schemas.microsoft.com/office/drawing/2014/main" val="3830060465"/>
                  </a:ext>
                </a:extLst>
              </a:tr>
              <a:tr h="335305">
                <a:tc>
                  <a:txBody>
                    <a:bodyPr/>
                    <a:lstStyle/>
                    <a:p>
                      <a:pPr algn="l" fontAlgn="b"/>
                      <a:r>
                        <a:rPr lang="en-US" sz="1600" u="none" strike="noStrike">
                          <a:solidFill>
                            <a:schemeClr val="accent2"/>
                          </a:solidFill>
                          <a:effectLst/>
                        </a:rPr>
                        <a:t>Advancing internationalization</a:t>
                      </a:r>
                      <a:endParaRPr lang="en-US" sz="1600" b="0" i="0" u="none" strike="noStrike">
                        <a:solidFill>
                          <a:schemeClr val="accent2"/>
                        </a:solidFill>
                        <a:effectLst/>
                        <a:latin typeface="Arial" panose="020B0604020202020204" pitchFamily="34" charset="0"/>
                      </a:endParaRPr>
                    </a:p>
                  </a:txBody>
                  <a:tcPr marL="6200" marR="6200" marT="6200" marB="0" anchor="b"/>
                </a:tc>
                <a:tc>
                  <a:txBody>
                    <a:bodyPr/>
                    <a:lstStyle/>
                    <a:p>
                      <a:pPr algn="ctr" fontAlgn="b"/>
                      <a:r>
                        <a:rPr lang="en-US" sz="1600" u="none" strike="noStrike">
                          <a:solidFill>
                            <a:schemeClr val="accent2"/>
                          </a:solidFill>
                          <a:effectLst/>
                        </a:rPr>
                        <a:t>3,7</a:t>
                      </a:r>
                      <a:endParaRPr lang="en-US" sz="1600" b="0" i="0" u="none" strike="noStrike">
                        <a:solidFill>
                          <a:schemeClr val="accent2"/>
                        </a:solidFill>
                        <a:effectLst/>
                        <a:latin typeface="Arial" panose="020B0604020202020204" pitchFamily="34" charset="0"/>
                      </a:endParaRPr>
                    </a:p>
                  </a:txBody>
                  <a:tcPr marL="6200" marR="6200" marT="6200" marB="0" anchor="b"/>
                </a:tc>
                <a:extLst>
                  <a:ext uri="{0D108BD9-81ED-4DB2-BD59-A6C34878D82A}">
                    <a16:rowId xmlns:a16="http://schemas.microsoft.com/office/drawing/2014/main" val="2300906606"/>
                  </a:ext>
                </a:extLst>
              </a:tr>
              <a:tr h="421610">
                <a:tc>
                  <a:txBody>
                    <a:bodyPr/>
                    <a:lstStyle/>
                    <a:p>
                      <a:pPr algn="l" fontAlgn="b"/>
                      <a:r>
                        <a:rPr lang="en-US" sz="1600" u="none" strike="noStrike">
                          <a:solidFill>
                            <a:schemeClr val="accent2"/>
                          </a:solidFill>
                          <a:effectLst/>
                        </a:rPr>
                        <a:t>Raising international visibility/prestige</a:t>
                      </a:r>
                      <a:endParaRPr lang="en-US" sz="1600" b="0" i="0" u="none" strike="noStrike">
                        <a:solidFill>
                          <a:schemeClr val="accent2"/>
                        </a:solidFill>
                        <a:effectLst/>
                        <a:latin typeface="Arial" panose="020B0604020202020204" pitchFamily="34" charset="0"/>
                      </a:endParaRPr>
                    </a:p>
                  </a:txBody>
                  <a:tcPr marL="6200" marR="6200" marT="6200" marB="0" anchor="b"/>
                </a:tc>
                <a:tc>
                  <a:txBody>
                    <a:bodyPr/>
                    <a:lstStyle/>
                    <a:p>
                      <a:pPr algn="ctr" fontAlgn="b"/>
                      <a:r>
                        <a:rPr lang="en-US" sz="1600" u="none" strike="noStrike">
                          <a:solidFill>
                            <a:schemeClr val="accent2"/>
                          </a:solidFill>
                          <a:effectLst/>
                        </a:rPr>
                        <a:t>3,5</a:t>
                      </a:r>
                      <a:endParaRPr lang="en-US" sz="1600" b="0" i="0" u="none" strike="noStrike">
                        <a:solidFill>
                          <a:schemeClr val="accent2"/>
                        </a:solidFill>
                        <a:effectLst/>
                        <a:latin typeface="Arial" panose="020B0604020202020204" pitchFamily="34" charset="0"/>
                      </a:endParaRPr>
                    </a:p>
                  </a:txBody>
                  <a:tcPr marL="6200" marR="6200" marT="6200" marB="0" anchor="b"/>
                </a:tc>
                <a:extLst>
                  <a:ext uri="{0D108BD9-81ED-4DB2-BD59-A6C34878D82A}">
                    <a16:rowId xmlns:a16="http://schemas.microsoft.com/office/drawing/2014/main" val="4065952283"/>
                  </a:ext>
                </a:extLst>
              </a:tr>
              <a:tr h="400729">
                <a:tc>
                  <a:txBody>
                    <a:bodyPr/>
                    <a:lstStyle/>
                    <a:p>
                      <a:pPr algn="l" fontAlgn="b"/>
                      <a:r>
                        <a:rPr lang="en-US" sz="1600" u="none" strike="noStrike" dirty="0">
                          <a:solidFill>
                            <a:schemeClr val="accent2"/>
                          </a:solidFill>
                          <a:effectLst/>
                        </a:rPr>
                        <a:t>Recruit talented and motivated students</a:t>
                      </a:r>
                      <a:endParaRPr lang="en-US" sz="1600" b="0" i="0" u="none" strike="noStrike" dirty="0">
                        <a:solidFill>
                          <a:schemeClr val="accent2"/>
                        </a:solidFill>
                        <a:effectLst/>
                        <a:latin typeface="Arial" panose="020B0604020202020204" pitchFamily="34" charset="0"/>
                      </a:endParaRPr>
                    </a:p>
                  </a:txBody>
                  <a:tcPr marL="6200" marR="6200" marT="6200" marB="0" anchor="b"/>
                </a:tc>
                <a:tc>
                  <a:txBody>
                    <a:bodyPr/>
                    <a:lstStyle/>
                    <a:p>
                      <a:pPr algn="ctr" fontAlgn="b"/>
                      <a:r>
                        <a:rPr lang="en-US" sz="1600" u="none" strike="noStrike" dirty="0">
                          <a:solidFill>
                            <a:schemeClr val="accent2"/>
                          </a:solidFill>
                          <a:effectLst/>
                        </a:rPr>
                        <a:t>3,4</a:t>
                      </a:r>
                      <a:endParaRPr lang="en-US" sz="1600" b="0" i="0" u="none" strike="noStrike" dirty="0">
                        <a:solidFill>
                          <a:schemeClr val="accent2"/>
                        </a:solidFill>
                        <a:effectLst/>
                        <a:latin typeface="Arial" panose="020B0604020202020204" pitchFamily="34" charset="0"/>
                      </a:endParaRPr>
                    </a:p>
                  </a:txBody>
                  <a:tcPr marL="6200" marR="6200" marT="6200" marB="0" anchor="b"/>
                </a:tc>
                <a:extLst>
                  <a:ext uri="{0D108BD9-81ED-4DB2-BD59-A6C34878D82A}">
                    <a16:rowId xmlns:a16="http://schemas.microsoft.com/office/drawing/2014/main" val="335680019"/>
                  </a:ext>
                </a:extLst>
              </a:tr>
              <a:tr h="444794">
                <a:tc>
                  <a:txBody>
                    <a:bodyPr/>
                    <a:lstStyle/>
                    <a:p>
                      <a:pPr algn="l" fontAlgn="b"/>
                      <a:r>
                        <a:rPr lang="en-US" sz="1600" u="none" strike="noStrike" dirty="0">
                          <a:solidFill>
                            <a:schemeClr val="accent3"/>
                          </a:solidFill>
                          <a:effectLst/>
                        </a:rPr>
                        <a:t>Broadening education offerings</a:t>
                      </a:r>
                      <a:endParaRPr lang="en-US" sz="1600" b="0" i="0" u="none" strike="noStrike" dirty="0">
                        <a:solidFill>
                          <a:schemeClr val="accent3"/>
                        </a:solidFill>
                        <a:effectLst/>
                        <a:latin typeface="Arial" panose="020B0604020202020204" pitchFamily="34" charset="0"/>
                      </a:endParaRPr>
                    </a:p>
                  </a:txBody>
                  <a:tcPr marL="6200" marR="6200" marT="6200" marB="0" anchor="b"/>
                </a:tc>
                <a:tc>
                  <a:txBody>
                    <a:bodyPr/>
                    <a:lstStyle/>
                    <a:p>
                      <a:pPr algn="ctr" fontAlgn="b"/>
                      <a:r>
                        <a:rPr lang="en-US" sz="1600" u="none" strike="noStrike">
                          <a:effectLst/>
                        </a:rPr>
                        <a:t>3,3</a:t>
                      </a:r>
                      <a:endParaRPr lang="en-US" sz="1600" b="0" i="0" u="none" strike="noStrike">
                        <a:effectLst/>
                        <a:latin typeface="Arial" panose="020B0604020202020204" pitchFamily="34" charset="0"/>
                      </a:endParaRPr>
                    </a:p>
                  </a:txBody>
                  <a:tcPr marL="6200" marR="6200" marT="6200" marB="0" anchor="b"/>
                </a:tc>
                <a:extLst>
                  <a:ext uri="{0D108BD9-81ED-4DB2-BD59-A6C34878D82A}">
                    <a16:rowId xmlns:a16="http://schemas.microsoft.com/office/drawing/2014/main" val="1149528010"/>
                  </a:ext>
                </a:extLst>
              </a:tr>
              <a:tr h="439595">
                <a:tc>
                  <a:txBody>
                    <a:bodyPr/>
                    <a:lstStyle/>
                    <a:p>
                      <a:pPr algn="l" fontAlgn="b"/>
                      <a:r>
                        <a:rPr lang="en-US" sz="1600" u="none" strike="noStrike">
                          <a:solidFill>
                            <a:schemeClr val="accent2"/>
                          </a:solidFill>
                          <a:effectLst/>
                        </a:rPr>
                        <a:t>Strengthening research collaboration with the partner universities</a:t>
                      </a:r>
                      <a:endParaRPr lang="en-US" sz="1600" b="0" i="0" u="none" strike="noStrike">
                        <a:solidFill>
                          <a:schemeClr val="accent2"/>
                        </a:solidFill>
                        <a:effectLst/>
                        <a:latin typeface="Arial" panose="020B0604020202020204" pitchFamily="34" charset="0"/>
                      </a:endParaRPr>
                    </a:p>
                  </a:txBody>
                  <a:tcPr marL="6200" marR="6200" marT="6200" marB="0" anchor="b"/>
                </a:tc>
                <a:tc>
                  <a:txBody>
                    <a:bodyPr/>
                    <a:lstStyle/>
                    <a:p>
                      <a:pPr algn="ctr" fontAlgn="b"/>
                      <a:r>
                        <a:rPr lang="en-US" sz="1600" u="none" strike="noStrike" dirty="0">
                          <a:solidFill>
                            <a:schemeClr val="accent2"/>
                          </a:solidFill>
                          <a:effectLst/>
                        </a:rPr>
                        <a:t>3,1</a:t>
                      </a:r>
                      <a:endParaRPr lang="en-US" sz="1600" b="0" i="0" u="none" strike="noStrike" dirty="0">
                        <a:solidFill>
                          <a:schemeClr val="accent2"/>
                        </a:solidFill>
                        <a:effectLst/>
                        <a:latin typeface="Arial" panose="020B0604020202020204" pitchFamily="34" charset="0"/>
                      </a:endParaRPr>
                    </a:p>
                  </a:txBody>
                  <a:tcPr marL="6200" marR="6200" marT="6200" marB="0" anchor="b"/>
                </a:tc>
                <a:extLst>
                  <a:ext uri="{0D108BD9-81ED-4DB2-BD59-A6C34878D82A}">
                    <a16:rowId xmlns:a16="http://schemas.microsoft.com/office/drawing/2014/main" val="611290287"/>
                  </a:ext>
                </a:extLst>
              </a:tr>
              <a:tr h="444794">
                <a:tc>
                  <a:txBody>
                    <a:bodyPr/>
                    <a:lstStyle/>
                    <a:p>
                      <a:pPr algn="l" fontAlgn="b"/>
                      <a:r>
                        <a:rPr lang="en-US" sz="1600" u="none" strike="noStrike">
                          <a:solidFill>
                            <a:schemeClr val="accent2"/>
                          </a:solidFill>
                          <a:effectLst/>
                        </a:rPr>
                        <a:t>Increasing foreign students enrollment</a:t>
                      </a:r>
                      <a:endParaRPr lang="en-US" sz="1600" b="0" i="0" u="none" strike="noStrike">
                        <a:solidFill>
                          <a:schemeClr val="accent2"/>
                        </a:solidFill>
                        <a:effectLst/>
                        <a:latin typeface="Arial" panose="020B0604020202020204" pitchFamily="34" charset="0"/>
                      </a:endParaRPr>
                    </a:p>
                  </a:txBody>
                  <a:tcPr marL="6200" marR="6200" marT="6200" marB="0" anchor="b"/>
                </a:tc>
                <a:tc>
                  <a:txBody>
                    <a:bodyPr/>
                    <a:lstStyle/>
                    <a:p>
                      <a:pPr algn="ctr" fontAlgn="b"/>
                      <a:r>
                        <a:rPr lang="en-US" sz="1600" u="none" strike="noStrike" dirty="0">
                          <a:solidFill>
                            <a:schemeClr val="accent2"/>
                          </a:solidFill>
                          <a:effectLst/>
                        </a:rPr>
                        <a:t>3,1</a:t>
                      </a:r>
                      <a:endParaRPr lang="en-US" sz="1600" b="0" i="0" u="none" strike="noStrike" dirty="0">
                        <a:solidFill>
                          <a:schemeClr val="accent2"/>
                        </a:solidFill>
                        <a:effectLst/>
                        <a:latin typeface="Arial" panose="020B0604020202020204" pitchFamily="34" charset="0"/>
                      </a:endParaRPr>
                    </a:p>
                  </a:txBody>
                  <a:tcPr marL="6200" marR="6200" marT="6200" marB="0" anchor="b"/>
                </a:tc>
                <a:extLst>
                  <a:ext uri="{0D108BD9-81ED-4DB2-BD59-A6C34878D82A}">
                    <a16:rowId xmlns:a16="http://schemas.microsoft.com/office/drawing/2014/main" val="2817436281"/>
                  </a:ext>
                </a:extLst>
              </a:tr>
              <a:tr h="444794">
                <a:tc>
                  <a:txBody>
                    <a:bodyPr/>
                    <a:lstStyle/>
                    <a:p>
                      <a:pPr algn="l" fontAlgn="b"/>
                      <a:r>
                        <a:rPr lang="en-US" sz="1600" u="none" strike="noStrike" dirty="0">
                          <a:solidFill>
                            <a:schemeClr val="accent3"/>
                          </a:solidFill>
                          <a:effectLst/>
                        </a:rPr>
                        <a:t>Responding to student demand</a:t>
                      </a:r>
                      <a:endParaRPr lang="en-US" sz="1600" b="0" i="0" u="none" strike="noStrike" dirty="0">
                        <a:solidFill>
                          <a:schemeClr val="accent3"/>
                        </a:solidFill>
                        <a:effectLst/>
                        <a:latin typeface="Arial" panose="020B0604020202020204" pitchFamily="34" charset="0"/>
                      </a:endParaRPr>
                    </a:p>
                  </a:txBody>
                  <a:tcPr marL="6200" marR="6200" marT="6200" marB="0" anchor="b"/>
                </a:tc>
                <a:tc>
                  <a:txBody>
                    <a:bodyPr/>
                    <a:lstStyle/>
                    <a:p>
                      <a:pPr algn="ctr" fontAlgn="b"/>
                      <a:r>
                        <a:rPr lang="en-US" sz="1600" u="none" strike="noStrike">
                          <a:effectLst/>
                        </a:rPr>
                        <a:t>2,8</a:t>
                      </a:r>
                      <a:endParaRPr lang="en-US" sz="1600" b="0" i="0" u="none" strike="noStrike">
                        <a:effectLst/>
                        <a:latin typeface="Arial" panose="020B0604020202020204" pitchFamily="34" charset="0"/>
                      </a:endParaRPr>
                    </a:p>
                  </a:txBody>
                  <a:tcPr marL="6200" marR="6200" marT="6200" marB="0" anchor="b"/>
                </a:tc>
                <a:extLst>
                  <a:ext uri="{0D108BD9-81ED-4DB2-BD59-A6C34878D82A}">
                    <a16:rowId xmlns:a16="http://schemas.microsoft.com/office/drawing/2014/main" val="1087258187"/>
                  </a:ext>
                </a:extLst>
              </a:tr>
              <a:tr h="416094">
                <a:tc>
                  <a:txBody>
                    <a:bodyPr/>
                    <a:lstStyle/>
                    <a:p>
                      <a:pPr algn="l" fontAlgn="b"/>
                      <a:r>
                        <a:rPr lang="en-US" sz="1600" u="none" strike="noStrike" dirty="0">
                          <a:solidFill>
                            <a:schemeClr val="accent1"/>
                          </a:solidFill>
                          <a:effectLst/>
                        </a:rPr>
                        <a:t>Responding to particular market demand</a:t>
                      </a:r>
                      <a:endParaRPr lang="en-US" sz="1600" b="0" i="0" u="none" strike="noStrike" dirty="0">
                        <a:solidFill>
                          <a:schemeClr val="accent1"/>
                        </a:solidFill>
                        <a:effectLst/>
                        <a:latin typeface="Arial" panose="020B0604020202020204" pitchFamily="34" charset="0"/>
                      </a:endParaRPr>
                    </a:p>
                  </a:txBody>
                  <a:tcPr marL="6200" marR="6200" marT="6200" marB="0" anchor="b"/>
                </a:tc>
                <a:tc>
                  <a:txBody>
                    <a:bodyPr/>
                    <a:lstStyle/>
                    <a:p>
                      <a:pPr algn="ctr" fontAlgn="b"/>
                      <a:r>
                        <a:rPr lang="en-US" sz="1600" u="none" strike="noStrike" dirty="0">
                          <a:effectLst/>
                        </a:rPr>
                        <a:t>2,4</a:t>
                      </a:r>
                      <a:endParaRPr lang="en-US" sz="1600" b="0" i="0" u="none" strike="noStrike" dirty="0">
                        <a:effectLst/>
                        <a:latin typeface="Arial" panose="020B0604020202020204" pitchFamily="34" charset="0"/>
                      </a:endParaRPr>
                    </a:p>
                  </a:txBody>
                  <a:tcPr marL="6200" marR="6200" marT="6200" marB="0" anchor="b"/>
                </a:tc>
                <a:extLst>
                  <a:ext uri="{0D108BD9-81ED-4DB2-BD59-A6C34878D82A}">
                    <a16:rowId xmlns:a16="http://schemas.microsoft.com/office/drawing/2014/main" val="3132786801"/>
                  </a:ext>
                </a:extLst>
              </a:tr>
              <a:tr h="261392">
                <a:tc>
                  <a:txBody>
                    <a:bodyPr/>
                    <a:lstStyle/>
                    <a:p>
                      <a:pPr algn="l" fontAlgn="b"/>
                      <a:r>
                        <a:rPr lang="en-US" sz="1600" u="none" strike="noStrike" dirty="0">
                          <a:solidFill>
                            <a:schemeClr val="accent2"/>
                          </a:solidFill>
                          <a:effectLst/>
                        </a:rPr>
                        <a:t>Increasing revenue</a:t>
                      </a:r>
                      <a:endParaRPr lang="en-US" sz="1600" b="0" i="0" u="none" strike="noStrike" dirty="0">
                        <a:solidFill>
                          <a:schemeClr val="accent2"/>
                        </a:solidFill>
                        <a:effectLst/>
                        <a:latin typeface="Arial" panose="020B0604020202020204" pitchFamily="34" charset="0"/>
                      </a:endParaRPr>
                    </a:p>
                  </a:txBody>
                  <a:tcPr marL="6200" marR="6200" marT="6200" marB="0" anchor="b"/>
                </a:tc>
                <a:tc>
                  <a:txBody>
                    <a:bodyPr/>
                    <a:lstStyle/>
                    <a:p>
                      <a:pPr algn="ctr" fontAlgn="b"/>
                      <a:r>
                        <a:rPr lang="en-US" sz="1600" u="none" strike="noStrike" dirty="0">
                          <a:solidFill>
                            <a:schemeClr val="accent2"/>
                          </a:solidFill>
                          <a:effectLst/>
                        </a:rPr>
                        <a:t>1,8</a:t>
                      </a:r>
                      <a:endParaRPr lang="en-US" sz="1600" b="0" i="0" u="none" strike="noStrike" dirty="0">
                        <a:solidFill>
                          <a:schemeClr val="accent2"/>
                        </a:solidFill>
                        <a:effectLst/>
                        <a:latin typeface="Arial" panose="020B0604020202020204" pitchFamily="34" charset="0"/>
                      </a:endParaRPr>
                    </a:p>
                  </a:txBody>
                  <a:tcPr marL="6200" marR="6200" marT="6200" marB="0" anchor="b"/>
                </a:tc>
                <a:extLst>
                  <a:ext uri="{0D108BD9-81ED-4DB2-BD59-A6C34878D82A}">
                    <a16:rowId xmlns:a16="http://schemas.microsoft.com/office/drawing/2014/main" val="4020060526"/>
                  </a:ext>
                </a:extLst>
              </a:tr>
            </a:tbl>
          </a:graphicData>
        </a:graphic>
      </p:graphicFrame>
      <p:sp>
        <p:nvSpPr>
          <p:cNvPr id="4" name="Rectangle 3"/>
          <p:cNvSpPr/>
          <p:nvPr/>
        </p:nvSpPr>
        <p:spPr>
          <a:xfrm>
            <a:off x="192347" y="5638800"/>
            <a:ext cx="188653"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7125" y="5958840"/>
            <a:ext cx="188653"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7045" y="6278880"/>
            <a:ext cx="188653"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5531226"/>
            <a:ext cx="3810000" cy="369332"/>
          </a:xfrm>
          <a:prstGeom prst="rect">
            <a:avLst/>
          </a:prstGeom>
          <a:noFill/>
        </p:spPr>
        <p:txBody>
          <a:bodyPr wrap="square" rtlCol="0">
            <a:spAutoFit/>
          </a:bodyPr>
          <a:lstStyle/>
          <a:p>
            <a:r>
              <a:rPr lang="sv-SE" dirty="0" err="1" smtClean="0"/>
              <a:t>Institutional</a:t>
            </a:r>
            <a:r>
              <a:rPr lang="sv-SE" dirty="0" smtClean="0"/>
              <a:t> </a:t>
            </a:r>
            <a:r>
              <a:rPr lang="sv-SE" dirty="0" err="1" smtClean="0"/>
              <a:t>rationale</a:t>
            </a:r>
            <a:endParaRPr lang="en-US" dirty="0"/>
          </a:p>
        </p:txBody>
      </p:sp>
      <p:sp>
        <p:nvSpPr>
          <p:cNvPr id="11" name="TextBox 10"/>
          <p:cNvSpPr txBox="1"/>
          <p:nvPr/>
        </p:nvSpPr>
        <p:spPr>
          <a:xfrm>
            <a:off x="533400" y="5850374"/>
            <a:ext cx="3810000" cy="369332"/>
          </a:xfrm>
          <a:prstGeom prst="rect">
            <a:avLst/>
          </a:prstGeom>
          <a:noFill/>
        </p:spPr>
        <p:txBody>
          <a:bodyPr wrap="square" rtlCol="0">
            <a:spAutoFit/>
          </a:bodyPr>
          <a:lstStyle/>
          <a:p>
            <a:r>
              <a:rPr lang="sv-SE" dirty="0" smtClean="0"/>
              <a:t>Students </a:t>
            </a:r>
            <a:r>
              <a:rPr lang="sv-SE" dirty="0" err="1" smtClean="0"/>
              <a:t>rationale</a:t>
            </a:r>
            <a:endParaRPr lang="en-US" dirty="0"/>
          </a:p>
        </p:txBody>
      </p:sp>
      <p:sp>
        <p:nvSpPr>
          <p:cNvPr id="12" name="TextBox 11"/>
          <p:cNvSpPr txBox="1"/>
          <p:nvPr/>
        </p:nvSpPr>
        <p:spPr>
          <a:xfrm>
            <a:off x="543320" y="6169521"/>
            <a:ext cx="3810000" cy="369332"/>
          </a:xfrm>
          <a:prstGeom prst="rect">
            <a:avLst/>
          </a:prstGeom>
          <a:noFill/>
        </p:spPr>
        <p:txBody>
          <a:bodyPr wrap="square" rtlCol="0">
            <a:spAutoFit/>
          </a:bodyPr>
          <a:lstStyle/>
          <a:p>
            <a:r>
              <a:rPr lang="sv-SE" dirty="0" err="1" smtClean="0"/>
              <a:t>Employers</a:t>
            </a:r>
            <a:r>
              <a:rPr lang="sv-SE" dirty="0" smtClean="0"/>
              <a:t> </a:t>
            </a:r>
            <a:r>
              <a:rPr lang="sv-SE" dirty="0" err="1" smtClean="0"/>
              <a:t>rationale</a:t>
            </a:r>
            <a:endParaRPr lang="en-US" dirty="0"/>
          </a:p>
        </p:txBody>
      </p:sp>
    </p:spTree>
    <p:extLst>
      <p:ext uri="{BB962C8B-B14F-4D97-AF65-F5344CB8AC3E}">
        <p14:creationId xmlns:p14="http://schemas.microsoft.com/office/powerpoint/2010/main" val="9528354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132427" y="0"/>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sp>
        <p:nvSpPr>
          <p:cNvPr id="4" name="Rectangle 3"/>
          <p:cNvSpPr/>
          <p:nvPr/>
        </p:nvSpPr>
        <p:spPr>
          <a:xfrm>
            <a:off x="192347" y="5638800"/>
            <a:ext cx="188653" cy="152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7125" y="5958840"/>
            <a:ext cx="188653" cy="15240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33400" y="5531226"/>
            <a:ext cx="3810000" cy="369332"/>
          </a:xfrm>
          <a:prstGeom prst="rect">
            <a:avLst/>
          </a:prstGeom>
          <a:noFill/>
        </p:spPr>
        <p:txBody>
          <a:bodyPr wrap="square" rtlCol="0">
            <a:spAutoFit/>
          </a:bodyPr>
          <a:lstStyle/>
          <a:p>
            <a:r>
              <a:rPr lang="sv-SE" dirty="0" err="1" smtClean="0"/>
              <a:t>Institutional</a:t>
            </a:r>
            <a:r>
              <a:rPr lang="sv-SE" dirty="0" smtClean="0"/>
              <a:t> </a:t>
            </a:r>
            <a:r>
              <a:rPr lang="sv-SE" dirty="0" err="1" smtClean="0"/>
              <a:t>rationale</a:t>
            </a:r>
            <a:endParaRPr lang="en-US" dirty="0"/>
          </a:p>
        </p:txBody>
      </p:sp>
      <p:sp>
        <p:nvSpPr>
          <p:cNvPr id="11" name="TextBox 10"/>
          <p:cNvSpPr txBox="1"/>
          <p:nvPr/>
        </p:nvSpPr>
        <p:spPr>
          <a:xfrm>
            <a:off x="533400" y="5850374"/>
            <a:ext cx="3810000" cy="369332"/>
          </a:xfrm>
          <a:prstGeom prst="rect">
            <a:avLst/>
          </a:prstGeom>
          <a:noFill/>
        </p:spPr>
        <p:txBody>
          <a:bodyPr wrap="square" rtlCol="0">
            <a:spAutoFit/>
          </a:bodyPr>
          <a:lstStyle/>
          <a:p>
            <a:r>
              <a:rPr lang="sv-SE" dirty="0" smtClean="0"/>
              <a:t>Students </a:t>
            </a:r>
            <a:r>
              <a:rPr lang="sv-SE" dirty="0" err="1" smtClean="0"/>
              <a:t>rationale</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342801389"/>
              </p:ext>
            </p:extLst>
          </p:nvPr>
        </p:nvGraphicFramePr>
        <p:xfrm>
          <a:off x="192347" y="849967"/>
          <a:ext cx="8727439" cy="4617570"/>
        </p:xfrm>
        <a:graphic>
          <a:graphicData uri="http://schemas.openxmlformats.org/drawingml/2006/table">
            <a:tbl>
              <a:tblPr>
                <a:tableStyleId>{5C22544A-7EE6-4342-B048-85BDC9FD1C3A}</a:tableStyleId>
              </a:tblPr>
              <a:tblGrid>
                <a:gridCol w="6894253">
                  <a:extLst>
                    <a:ext uri="{9D8B030D-6E8A-4147-A177-3AD203B41FA5}">
                      <a16:colId xmlns:a16="http://schemas.microsoft.com/office/drawing/2014/main" val="2810672709"/>
                    </a:ext>
                  </a:extLst>
                </a:gridCol>
                <a:gridCol w="1833186">
                  <a:extLst>
                    <a:ext uri="{9D8B030D-6E8A-4147-A177-3AD203B41FA5}">
                      <a16:colId xmlns:a16="http://schemas.microsoft.com/office/drawing/2014/main" val="564926486"/>
                    </a:ext>
                  </a:extLst>
                </a:gridCol>
              </a:tblGrid>
              <a:tr h="855707">
                <a:tc>
                  <a:txBody>
                    <a:bodyPr/>
                    <a:lstStyle/>
                    <a:p>
                      <a:pPr algn="ctr" fontAlgn="b"/>
                      <a:r>
                        <a:rPr lang="en-US" sz="1600" u="none" strike="noStrike" dirty="0">
                          <a:effectLst/>
                        </a:rPr>
                        <a:t>What are the perceived benefits of having JPs in place?</a:t>
                      </a:r>
                      <a:endParaRPr lang="en-US" sz="1600" b="1" i="0" u="none" strike="noStrike" dirty="0">
                        <a:effectLst/>
                        <a:latin typeface="Arial" panose="020B0604020202020204" pitchFamily="34" charset="0"/>
                      </a:endParaRPr>
                    </a:p>
                  </a:txBody>
                  <a:tcPr marL="4590" marR="4590" marT="4590" marB="0" anchor="ctr">
                    <a:solidFill>
                      <a:schemeClr val="accent5">
                        <a:lumMod val="40000"/>
                        <a:lumOff val="60000"/>
                      </a:schemeClr>
                    </a:solidFill>
                  </a:tcPr>
                </a:tc>
                <a:tc>
                  <a:txBody>
                    <a:bodyPr/>
                    <a:lstStyle/>
                    <a:p>
                      <a:pPr algn="ctr" fontAlgn="b"/>
                      <a:r>
                        <a:rPr lang="en-US" sz="1600" u="none" strike="noStrike" dirty="0">
                          <a:effectLst/>
                        </a:rPr>
                        <a:t>Average (1 - Not Relevant ; 4 - Extremely Relevant) </a:t>
                      </a:r>
                      <a:endParaRPr lang="en-US" sz="1600" b="1" i="0" u="none" strike="noStrike" dirty="0">
                        <a:effectLst/>
                        <a:latin typeface="Arial" panose="020B0604020202020204" pitchFamily="34" charset="0"/>
                      </a:endParaRPr>
                    </a:p>
                  </a:txBody>
                  <a:tcPr marL="4590" marR="4590" marT="4590" marB="0" anchor="ctr">
                    <a:solidFill>
                      <a:schemeClr val="accent5">
                        <a:lumMod val="40000"/>
                        <a:lumOff val="60000"/>
                      </a:schemeClr>
                    </a:solidFill>
                  </a:tcPr>
                </a:tc>
                <a:extLst>
                  <a:ext uri="{0D108BD9-81ED-4DB2-BD59-A6C34878D82A}">
                    <a16:rowId xmlns:a16="http://schemas.microsoft.com/office/drawing/2014/main" val="332193583"/>
                  </a:ext>
                </a:extLst>
              </a:tr>
              <a:tr h="351726">
                <a:tc>
                  <a:txBody>
                    <a:bodyPr/>
                    <a:lstStyle/>
                    <a:p>
                      <a:pPr algn="l" fontAlgn="b"/>
                      <a:r>
                        <a:rPr lang="en-US" sz="1600" u="none" strike="noStrike">
                          <a:solidFill>
                            <a:schemeClr val="accent2"/>
                          </a:solidFill>
                          <a:effectLst/>
                        </a:rPr>
                        <a:t>Increased international visibility</a:t>
                      </a:r>
                      <a:endParaRPr lang="en-US" sz="1600" b="0" i="0" u="none" strike="noStrike">
                        <a:solidFill>
                          <a:schemeClr val="accent2"/>
                        </a:solidFill>
                        <a:effectLst/>
                        <a:latin typeface="Arial" panose="020B0604020202020204" pitchFamily="34" charset="0"/>
                      </a:endParaRPr>
                    </a:p>
                  </a:txBody>
                  <a:tcPr marL="4590" marR="4590" marT="4590" marB="0" anchor="b"/>
                </a:tc>
                <a:tc>
                  <a:txBody>
                    <a:bodyPr/>
                    <a:lstStyle/>
                    <a:p>
                      <a:pPr algn="ctr" fontAlgn="b"/>
                      <a:r>
                        <a:rPr lang="en-US" sz="1600" u="none" strike="noStrike">
                          <a:solidFill>
                            <a:schemeClr val="accent2"/>
                          </a:solidFill>
                          <a:effectLst/>
                        </a:rPr>
                        <a:t>3,5</a:t>
                      </a:r>
                      <a:endParaRPr lang="en-US" sz="1600" b="0" i="0" u="none" strike="noStrike">
                        <a:solidFill>
                          <a:schemeClr val="accent2"/>
                        </a:solidFill>
                        <a:effectLst/>
                        <a:latin typeface="Arial" panose="020B0604020202020204" pitchFamily="34" charset="0"/>
                      </a:endParaRPr>
                    </a:p>
                  </a:txBody>
                  <a:tcPr marL="4590" marR="4590" marT="4590" marB="0" anchor="b"/>
                </a:tc>
                <a:extLst>
                  <a:ext uri="{0D108BD9-81ED-4DB2-BD59-A6C34878D82A}">
                    <a16:rowId xmlns:a16="http://schemas.microsoft.com/office/drawing/2014/main" val="2570792252"/>
                  </a:ext>
                </a:extLst>
              </a:tr>
              <a:tr h="443933">
                <a:tc>
                  <a:txBody>
                    <a:bodyPr/>
                    <a:lstStyle/>
                    <a:p>
                      <a:pPr algn="l" fontAlgn="b"/>
                      <a:r>
                        <a:rPr lang="en-US" sz="1600" u="none" strike="noStrike">
                          <a:solidFill>
                            <a:schemeClr val="accent2"/>
                          </a:solidFill>
                          <a:effectLst/>
                        </a:rPr>
                        <a:t>Development of strategic partnerships with the involved universities</a:t>
                      </a:r>
                      <a:endParaRPr lang="en-US" sz="1600" b="0" i="0" u="none" strike="noStrike">
                        <a:solidFill>
                          <a:schemeClr val="accent2"/>
                        </a:solidFill>
                        <a:effectLst/>
                        <a:latin typeface="Arial" panose="020B0604020202020204" pitchFamily="34" charset="0"/>
                      </a:endParaRPr>
                    </a:p>
                  </a:txBody>
                  <a:tcPr marL="4590" marR="4590" marT="4590" marB="0" anchor="b"/>
                </a:tc>
                <a:tc>
                  <a:txBody>
                    <a:bodyPr/>
                    <a:lstStyle/>
                    <a:p>
                      <a:pPr algn="ctr" fontAlgn="b"/>
                      <a:r>
                        <a:rPr lang="en-US" sz="1600" u="none" strike="noStrike">
                          <a:solidFill>
                            <a:schemeClr val="accent2"/>
                          </a:solidFill>
                          <a:effectLst/>
                        </a:rPr>
                        <a:t>3,5</a:t>
                      </a:r>
                      <a:endParaRPr lang="en-US" sz="1600" b="0" i="0" u="none" strike="noStrike">
                        <a:solidFill>
                          <a:schemeClr val="accent2"/>
                        </a:solidFill>
                        <a:effectLst/>
                        <a:latin typeface="Arial" panose="020B0604020202020204" pitchFamily="34" charset="0"/>
                      </a:endParaRPr>
                    </a:p>
                  </a:txBody>
                  <a:tcPr marL="4590" marR="4590" marT="4590" marB="0" anchor="b"/>
                </a:tc>
                <a:extLst>
                  <a:ext uri="{0D108BD9-81ED-4DB2-BD59-A6C34878D82A}">
                    <a16:rowId xmlns:a16="http://schemas.microsoft.com/office/drawing/2014/main" val="2380705598"/>
                  </a:ext>
                </a:extLst>
              </a:tr>
              <a:tr h="401045">
                <a:tc>
                  <a:txBody>
                    <a:bodyPr/>
                    <a:lstStyle/>
                    <a:p>
                      <a:pPr algn="l" fontAlgn="b"/>
                      <a:r>
                        <a:rPr lang="en-US" sz="1600" u="none" strike="noStrike">
                          <a:solidFill>
                            <a:schemeClr val="accent2"/>
                          </a:solidFill>
                          <a:effectLst/>
                        </a:rPr>
                        <a:t>Increased internationalization of campus</a:t>
                      </a:r>
                      <a:endParaRPr lang="en-US" sz="1600" b="0" i="0" u="none" strike="noStrike">
                        <a:solidFill>
                          <a:schemeClr val="accent2"/>
                        </a:solidFill>
                        <a:effectLst/>
                        <a:latin typeface="Arial" panose="020B0604020202020204" pitchFamily="34" charset="0"/>
                      </a:endParaRPr>
                    </a:p>
                  </a:txBody>
                  <a:tcPr marL="4590" marR="4590" marT="4590" marB="0" anchor="b"/>
                </a:tc>
                <a:tc>
                  <a:txBody>
                    <a:bodyPr/>
                    <a:lstStyle/>
                    <a:p>
                      <a:pPr algn="ctr" fontAlgn="b"/>
                      <a:r>
                        <a:rPr lang="en-US" sz="1600" u="none" strike="noStrike" dirty="0">
                          <a:solidFill>
                            <a:schemeClr val="accent2"/>
                          </a:solidFill>
                          <a:effectLst/>
                        </a:rPr>
                        <a:t>3,4</a:t>
                      </a:r>
                      <a:endParaRPr lang="en-US" sz="1600" b="0" i="0" u="none" strike="noStrike" dirty="0">
                        <a:solidFill>
                          <a:schemeClr val="accent2"/>
                        </a:solidFill>
                        <a:effectLst/>
                        <a:latin typeface="Arial" panose="020B0604020202020204" pitchFamily="34" charset="0"/>
                      </a:endParaRPr>
                    </a:p>
                  </a:txBody>
                  <a:tcPr marL="4590" marR="4590" marT="4590" marB="0" anchor="b"/>
                </a:tc>
                <a:extLst>
                  <a:ext uri="{0D108BD9-81ED-4DB2-BD59-A6C34878D82A}">
                    <a16:rowId xmlns:a16="http://schemas.microsoft.com/office/drawing/2014/main" val="2460389364"/>
                  </a:ext>
                </a:extLst>
              </a:tr>
              <a:tr h="435204">
                <a:tc>
                  <a:txBody>
                    <a:bodyPr/>
                    <a:lstStyle/>
                    <a:p>
                      <a:pPr algn="l" fontAlgn="b"/>
                      <a:r>
                        <a:rPr lang="en-US" sz="1600" u="none" strike="noStrike">
                          <a:solidFill>
                            <a:srgbClr val="92D050"/>
                          </a:solidFill>
                          <a:effectLst/>
                        </a:rPr>
                        <a:t>Recruitment of high potential students</a:t>
                      </a:r>
                      <a:endParaRPr lang="en-US" sz="1600" b="0" i="0" u="none" strike="noStrike">
                        <a:solidFill>
                          <a:srgbClr val="92D050"/>
                        </a:solidFill>
                        <a:effectLst/>
                        <a:latin typeface="Arial" panose="020B0604020202020204" pitchFamily="34" charset="0"/>
                      </a:endParaRPr>
                    </a:p>
                  </a:txBody>
                  <a:tcPr marL="4590" marR="4590" marT="4590" marB="0" anchor="b"/>
                </a:tc>
                <a:tc>
                  <a:txBody>
                    <a:bodyPr/>
                    <a:lstStyle/>
                    <a:p>
                      <a:pPr algn="ctr" fontAlgn="b"/>
                      <a:r>
                        <a:rPr lang="en-US" sz="1600" u="none" strike="noStrike">
                          <a:effectLst/>
                        </a:rPr>
                        <a:t>3,3</a:t>
                      </a:r>
                      <a:endParaRPr lang="en-US" sz="1600" b="0" i="0" u="none" strike="noStrike">
                        <a:effectLst/>
                        <a:latin typeface="Arial" panose="020B0604020202020204" pitchFamily="34" charset="0"/>
                      </a:endParaRPr>
                    </a:p>
                  </a:txBody>
                  <a:tcPr marL="4590" marR="4590" marT="4590" marB="0" anchor="b"/>
                </a:tc>
                <a:extLst>
                  <a:ext uri="{0D108BD9-81ED-4DB2-BD59-A6C34878D82A}">
                    <a16:rowId xmlns:a16="http://schemas.microsoft.com/office/drawing/2014/main" val="3615328393"/>
                  </a:ext>
                </a:extLst>
              </a:tr>
              <a:tr h="432216">
                <a:tc>
                  <a:txBody>
                    <a:bodyPr/>
                    <a:lstStyle/>
                    <a:p>
                      <a:pPr algn="l" fontAlgn="b"/>
                      <a:r>
                        <a:rPr lang="en-US" sz="1600" u="none" strike="noStrike" dirty="0">
                          <a:solidFill>
                            <a:srgbClr val="92D050"/>
                          </a:solidFill>
                          <a:effectLst/>
                        </a:rPr>
                        <a:t>Recruitment of more international students</a:t>
                      </a:r>
                      <a:endParaRPr lang="en-US" sz="1600" b="0" i="0" u="none" strike="noStrike" dirty="0">
                        <a:solidFill>
                          <a:srgbClr val="92D050"/>
                        </a:solidFill>
                        <a:effectLst/>
                        <a:latin typeface="Arial" panose="020B0604020202020204" pitchFamily="34" charset="0"/>
                      </a:endParaRPr>
                    </a:p>
                  </a:txBody>
                  <a:tcPr marL="4590" marR="4590" marT="4590" marB="0" anchor="b"/>
                </a:tc>
                <a:tc>
                  <a:txBody>
                    <a:bodyPr/>
                    <a:lstStyle/>
                    <a:p>
                      <a:pPr algn="ctr" fontAlgn="b"/>
                      <a:r>
                        <a:rPr lang="en-US" sz="1600" u="none" strike="noStrike">
                          <a:effectLst/>
                        </a:rPr>
                        <a:t>3,1</a:t>
                      </a:r>
                      <a:endParaRPr lang="en-US" sz="1600" b="0" i="0" u="none" strike="noStrike">
                        <a:effectLst/>
                        <a:latin typeface="Arial" panose="020B0604020202020204" pitchFamily="34" charset="0"/>
                      </a:endParaRPr>
                    </a:p>
                  </a:txBody>
                  <a:tcPr marL="4590" marR="4590" marT="4590" marB="0" anchor="b"/>
                </a:tc>
                <a:extLst>
                  <a:ext uri="{0D108BD9-81ED-4DB2-BD59-A6C34878D82A}">
                    <a16:rowId xmlns:a16="http://schemas.microsoft.com/office/drawing/2014/main" val="1286468601"/>
                  </a:ext>
                </a:extLst>
              </a:tr>
              <a:tr h="379967">
                <a:tc>
                  <a:txBody>
                    <a:bodyPr/>
                    <a:lstStyle/>
                    <a:p>
                      <a:pPr algn="l" fontAlgn="b"/>
                      <a:r>
                        <a:rPr lang="en-US" sz="1600" u="none" strike="noStrike">
                          <a:solidFill>
                            <a:schemeClr val="accent2"/>
                          </a:solidFill>
                          <a:effectLst/>
                        </a:rPr>
                        <a:t>Further joint programmes created following the previous experiences</a:t>
                      </a:r>
                      <a:endParaRPr lang="en-US" sz="1600" b="0" i="0" u="none" strike="noStrike">
                        <a:solidFill>
                          <a:schemeClr val="accent2"/>
                        </a:solidFill>
                        <a:effectLst/>
                        <a:latin typeface="Arial" panose="020B0604020202020204" pitchFamily="34" charset="0"/>
                      </a:endParaRPr>
                    </a:p>
                  </a:txBody>
                  <a:tcPr marL="4590" marR="4590" marT="4590" marB="0" anchor="b"/>
                </a:tc>
                <a:tc>
                  <a:txBody>
                    <a:bodyPr/>
                    <a:lstStyle/>
                    <a:p>
                      <a:pPr algn="ctr" fontAlgn="b"/>
                      <a:r>
                        <a:rPr lang="en-US" sz="1600" u="none" strike="noStrike">
                          <a:effectLst/>
                        </a:rPr>
                        <a:t>3,0</a:t>
                      </a:r>
                      <a:endParaRPr lang="en-US" sz="1600" b="0" i="0" u="none" strike="noStrike">
                        <a:effectLst/>
                        <a:latin typeface="Arial" panose="020B0604020202020204" pitchFamily="34" charset="0"/>
                      </a:endParaRPr>
                    </a:p>
                  </a:txBody>
                  <a:tcPr marL="4590" marR="4590" marT="4590" marB="0" anchor="b"/>
                </a:tc>
                <a:extLst>
                  <a:ext uri="{0D108BD9-81ED-4DB2-BD59-A6C34878D82A}">
                    <a16:rowId xmlns:a16="http://schemas.microsoft.com/office/drawing/2014/main" val="2823010336"/>
                  </a:ext>
                </a:extLst>
              </a:tr>
              <a:tr h="432216">
                <a:tc>
                  <a:txBody>
                    <a:bodyPr/>
                    <a:lstStyle/>
                    <a:p>
                      <a:pPr algn="l" fontAlgn="b"/>
                      <a:r>
                        <a:rPr lang="en-US" sz="1600" u="none" strike="noStrike">
                          <a:solidFill>
                            <a:schemeClr val="accent2"/>
                          </a:solidFill>
                          <a:effectLst/>
                        </a:rPr>
                        <a:t>Greater collaboration between faculty</a:t>
                      </a:r>
                      <a:endParaRPr lang="en-US" sz="1600" b="0" i="0" u="none" strike="noStrike">
                        <a:solidFill>
                          <a:schemeClr val="accent2"/>
                        </a:solidFill>
                        <a:effectLst/>
                        <a:latin typeface="Arial" panose="020B0604020202020204" pitchFamily="34" charset="0"/>
                      </a:endParaRPr>
                    </a:p>
                  </a:txBody>
                  <a:tcPr marL="4590" marR="4590" marT="4590" marB="0" anchor="b"/>
                </a:tc>
                <a:tc>
                  <a:txBody>
                    <a:bodyPr/>
                    <a:lstStyle/>
                    <a:p>
                      <a:pPr algn="ctr" fontAlgn="b"/>
                      <a:r>
                        <a:rPr lang="en-US" sz="1600" u="none" strike="noStrike">
                          <a:effectLst/>
                        </a:rPr>
                        <a:t>3,0</a:t>
                      </a:r>
                      <a:endParaRPr lang="en-US" sz="1600" b="0" i="0" u="none" strike="noStrike">
                        <a:effectLst/>
                        <a:latin typeface="Arial" panose="020B0604020202020204" pitchFamily="34" charset="0"/>
                      </a:endParaRPr>
                    </a:p>
                  </a:txBody>
                  <a:tcPr marL="4590" marR="4590" marT="4590" marB="0" anchor="b"/>
                </a:tc>
                <a:extLst>
                  <a:ext uri="{0D108BD9-81ED-4DB2-BD59-A6C34878D82A}">
                    <a16:rowId xmlns:a16="http://schemas.microsoft.com/office/drawing/2014/main" val="1556772999"/>
                  </a:ext>
                </a:extLst>
              </a:tr>
              <a:tr h="367964">
                <a:tc>
                  <a:txBody>
                    <a:bodyPr/>
                    <a:lstStyle/>
                    <a:p>
                      <a:pPr algn="l" fontAlgn="b"/>
                      <a:r>
                        <a:rPr lang="en-US" sz="1600" u="none" strike="noStrike" dirty="0">
                          <a:solidFill>
                            <a:schemeClr val="accent2"/>
                          </a:solidFill>
                          <a:effectLst/>
                        </a:rPr>
                        <a:t>New research projects with the involved academics at the partner university</a:t>
                      </a:r>
                      <a:endParaRPr lang="en-US" sz="1600" b="0" i="0" u="none" strike="noStrike" dirty="0">
                        <a:solidFill>
                          <a:schemeClr val="accent2"/>
                        </a:solidFill>
                        <a:effectLst/>
                        <a:latin typeface="Arial" panose="020B0604020202020204" pitchFamily="34" charset="0"/>
                      </a:endParaRPr>
                    </a:p>
                  </a:txBody>
                  <a:tcPr marL="4590" marR="4590" marT="4590" marB="0" anchor="b"/>
                </a:tc>
                <a:tc>
                  <a:txBody>
                    <a:bodyPr/>
                    <a:lstStyle/>
                    <a:p>
                      <a:pPr algn="ctr" fontAlgn="b"/>
                      <a:r>
                        <a:rPr lang="en-US" sz="1600" u="none" strike="noStrike">
                          <a:effectLst/>
                        </a:rPr>
                        <a:t>2,9</a:t>
                      </a:r>
                      <a:endParaRPr lang="en-US" sz="1600" b="0" i="0" u="none" strike="noStrike">
                        <a:effectLst/>
                        <a:latin typeface="Arial" panose="020B0604020202020204" pitchFamily="34" charset="0"/>
                      </a:endParaRPr>
                    </a:p>
                  </a:txBody>
                  <a:tcPr marL="4590" marR="4590" marT="4590" marB="0" anchor="b"/>
                </a:tc>
                <a:extLst>
                  <a:ext uri="{0D108BD9-81ED-4DB2-BD59-A6C34878D82A}">
                    <a16:rowId xmlns:a16="http://schemas.microsoft.com/office/drawing/2014/main" val="850981249"/>
                  </a:ext>
                </a:extLst>
              </a:tr>
              <a:tr h="517592">
                <a:tc>
                  <a:txBody>
                    <a:bodyPr/>
                    <a:lstStyle/>
                    <a:p>
                      <a:pPr algn="l" fontAlgn="b"/>
                      <a:r>
                        <a:rPr lang="en-US" sz="1600" u="none" strike="noStrike" dirty="0">
                          <a:solidFill>
                            <a:schemeClr val="accent2"/>
                          </a:solidFill>
                          <a:effectLst/>
                        </a:rPr>
                        <a:t>Greater collaboration between administrative staff</a:t>
                      </a:r>
                      <a:endParaRPr lang="en-US" sz="1600" b="0" i="0" u="none" strike="noStrike" dirty="0">
                        <a:solidFill>
                          <a:schemeClr val="accent2"/>
                        </a:solidFill>
                        <a:effectLst/>
                        <a:latin typeface="Arial" panose="020B0604020202020204" pitchFamily="34" charset="0"/>
                      </a:endParaRPr>
                    </a:p>
                  </a:txBody>
                  <a:tcPr marL="4590" marR="4590" marT="4590" marB="0" anchor="b"/>
                </a:tc>
                <a:tc>
                  <a:txBody>
                    <a:bodyPr/>
                    <a:lstStyle/>
                    <a:p>
                      <a:pPr algn="ctr" fontAlgn="b"/>
                      <a:r>
                        <a:rPr lang="en-US" sz="1600" u="none" strike="noStrike" dirty="0">
                          <a:effectLst/>
                        </a:rPr>
                        <a:t>2,4</a:t>
                      </a:r>
                      <a:endParaRPr lang="en-US" sz="1600" b="0" i="0" u="none" strike="noStrike" dirty="0">
                        <a:effectLst/>
                        <a:latin typeface="Arial" panose="020B0604020202020204" pitchFamily="34" charset="0"/>
                      </a:endParaRPr>
                    </a:p>
                  </a:txBody>
                  <a:tcPr marL="4590" marR="4590" marT="4590" marB="0" anchor="b"/>
                </a:tc>
                <a:extLst>
                  <a:ext uri="{0D108BD9-81ED-4DB2-BD59-A6C34878D82A}">
                    <a16:rowId xmlns:a16="http://schemas.microsoft.com/office/drawing/2014/main" val="3819947029"/>
                  </a:ext>
                </a:extLst>
              </a:tr>
            </a:tbl>
          </a:graphicData>
        </a:graphic>
      </p:graphicFrame>
    </p:spTree>
    <p:extLst>
      <p:ext uri="{BB962C8B-B14F-4D97-AF65-F5344CB8AC3E}">
        <p14:creationId xmlns:p14="http://schemas.microsoft.com/office/powerpoint/2010/main" val="29411060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132427" y="0"/>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4280834390"/>
              </p:ext>
            </p:extLst>
          </p:nvPr>
        </p:nvGraphicFramePr>
        <p:xfrm>
          <a:off x="248573" y="1219452"/>
          <a:ext cx="8362027" cy="5257544"/>
        </p:xfrm>
        <a:graphic>
          <a:graphicData uri="http://schemas.openxmlformats.org/drawingml/2006/table">
            <a:tbl>
              <a:tblPr>
                <a:tableStyleId>{5C22544A-7EE6-4342-B048-85BDC9FD1C3A}</a:tableStyleId>
              </a:tblPr>
              <a:tblGrid>
                <a:gridCol w="6380827">
                  <a:extLst>
                    <a:ext uri="{9D8B030D-6E8A-4147-A177-3AD203B41FA5}">
                      <a16:colId xmlns:a16="http://schemas.microsoft.com/office/drawing/2014/main" val="2232385435"/>
                    </a:ext>
                  </a:extLst>
                </a:gridCol>
                <a:gridCol w="1981200">
                  <a:extLst>
                    <a:ext uri="{9D8B030D-6E8A-4147-A177-3AD203B41FA5}">
                      <a16:colId xmlns:a16="http://schemas.microsoft.com/office/drawing/2014/main" val="3805311991"/>
                    </a:ext>
                  </a:extLst>
                </a:gridCol>
              </a:tblGrid>
              <a:tr h="1405034">
                <a:tc>
                  <a:txBody>
                    <a:bodyPr/>
                    <a:lstStyle/>
                    <a:p>
                      <a:pPr algn="ctr" fontAlgn="b"/>
                      <a:r>
                        <a:rPr lang="en-US" sz="1600" u="none" strike="noStrike" dirty="0" smtClean="0">
                          <a:effectLst/>
                        </a:rPr>
                        <a:t>What are the main </a:t>
                      </a:r>
                      <a:r>
                        <a:rPr lang="en-US" sz="1600" u="none" strike="noStrike" dirty="0">
                          <a:effectLst/>
                        </a:rPr>
                        <a:t>challenges associated with setting up new </a:t>
                      </a:r>
                      <a:r>
                        <a:rPr lang="en-US" sz="1600" u="none" strike="noStrike" dirty="0" smtClean="0">
                          <a:effectLst/>
                        </a:rPr>
                        <a:t>JP?</a:t>
                      </a:r>
                      <a:endParaRPr lang="en-US" sz="1600" b="1" i="0" u="none" strike="noStrike" dirty="0">
                        <a:effectLst/>
                        <a:latin typeface="Arial" panose="020B0604020202020204" pitchFamily="34" charset="0"/>
                      </a:endParaRPr>
                    </a:p>
                  </a:txBody>
                  <a:tcPr marL="9525" marR="9525" marT="9525" marB="0" anchor="ctr">
                    <a:solidFill>
                      <a:schemeClr val="accent5">
                        <a:lumMod val="40000"/>
                        <a:lumOff val="60000"/>
                      </a:schemeClr>
                    </a:solidFill>
                  </a:tcPr>
                </a:tc>
                <a:tc>
                  <a:txBody>
                    <a:bodyPr/>
                    <a:lstStyle/>
                    <a:p>
                      <a:pPr algn="ctr" fontAlgn="b"/>
                      <a:r>
                        <a:rPr lang="en-US" sz="1600" u="none" strike="noStrike" dirty="0">
                          <a:effectLst/>
                        </a:rPr>
                        <a:t>Average </a:t>
                      </a:r>
                      <a:endParaRPr lang="en-US" sz="1600" u="none" strike="noStrike" dirty="0" smtClean="0">
                        <a:effectLst/>
                      </a:endParaRPr>
                    </a:p>
                    <a:p>
                      <a:pPr algn="ctr" fontAlgn="b"/>
                      <a:r>
                        <a:rPr lang="en-US" sz="1600" u="none" strike="noStrike" dirty="0" smtClean="0">
                          <a:effectLst/>
                        </a:rPr>
                        <a:t>(</a:t>
                      </a:r>
                      <a:r>
                        <a:rPr lang="en-US" sz="1600" u="none" strike="noStrike" dirty="0">
                          <a:effectLst/>
                        </a:rPr>
                        <a:t>1 - Not Challenging ; </a:t>
                      </a:r>
                      <a:endParaRPr lang="en-US" sz="1600" u="none" strike="noStrike" dirty="0" smtClean="0">
                        <a:effectLst/>
                      </a:endParaRPr>
                    </a:p>
                    <a:p>
                      <a:pPr algn="ctr" fontAlgn="b"/>
                      <a:r>
                        <a:rPr lang="en-US" sz="1600" u="none" strike="noStrike" dirty="0" smtClean="0">
                          <a:effectLst/>
                        </a:rPr>
                        <a:t>4 </a:t>
                      </a:r>
                      <a:r>
                        <a:rPr lang="en-US" sz="1600" u="none" strike="noStrike" dirty="0">
                          <a:effectLst/>
                        </a:rPr>
                        <a:t>- Extremely Challenging) </a:t>
                      </a:r>
                      <a:endParaRPr lang="en-US" sz="1600" b="1" i="0" u="none" strike="noStrike" dirty="0">
                        <a:effectLst/>
                        <a:latin typeface="Arial" panose="020B0604020202020204" pitchFamily="34" charset="0"/>
                      </a:endParaRPr>
                    </a:p>
                  </a:txBody>
                  <a:tcPr marL="9525" marR="9525" marT="9525" marB="0" anchor="ctr">
                    <a:solidFill>
                      <a:schemeClr val="accent5">
                        <a:lumMod val="40000"/>
                        <a:lumOff val="60000"/>
                      </a:schemeClr>
                    </a:solidFill>
                  </a:tcPr>
                </a:tc>
                <a:extLst>
                  <a:ext uri="{0D108BD9-81ED-4DB2-BD59-A6C34878D82A}">
                    <a16:rowId xmlns:a16="http://schemas.microsoft.com/office/drawing/2014/main" val="1141009908"/>
                  </a:ext>
                </a:extLst>
              </a:tr>
              <a:tr h="385251">
                <a:tc>
                  <a:txBody>
                    <a:bodyPr/>
                    <a:lstStyle/>
                    <a:p>
                      <a:pPr algn="l" fontAlgn="b"/>
                      <a:r>
                        <a:rPr lang="en-US" sz="1600" u="none" strike="noStrike">
                          <a:effectLst/>
                        </a:rPr>
                        <a:t>Funding</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3,2</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082801902"/>
                  </a:ext>
                </a:extLst>
              </a:tr>
              <a:tr h="385251">
                <a:tc>
                  <a:txBody>
                    <a:bodyPr/>
                    <a:lstStyle/>
                    <a:p>
                      <a:pPr algn="l" fontAlgn="b"/>
                      <a:r>
                        <a:rPr lang="en-US" sz="1600" u="none" strike="noStrike">
                          <a:effectLst/>
                        </a:rPr>
                        <a:t>Sustainability</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3,1</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377855153"/>
                  </a:ext>
                </a:extLst>
              </a:tr>
              <a:tr h="385251">
                <a:tc>
                  <a:txBody>
                    <a:bodyPr/>
                    <a:lstStyle/>
                    <a:p>
                      <a:pPr algn="l" fontAlgn="b"/>
                      <a:r>
                        <a:rPr lang="en-US" sz="1600" u="none" strike="noStrike">
                          <a:effectLst/>
                        </a:rPr>
                        <a:t>Curriculum design</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3,0</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617506674"/>
                  </a:ext>
                </a:extLst>
              </a:tr>
              <a:tr h="385251">
                <a:tc>
                  <a:txBody>
                    <a:bodyPr/>
                    <a:lstStyle/>
                    <a:p>
                      <a:pPr algn="l" fontAlgn="b"/>
                      <a:r>
                        <a:rPr lang="en-US" sz="1600" u="none" strike="noStrike" dirty="0">
                          <a:effectLst/>
                        </a:rPr>
                        <a:t>Legal issues</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2,9</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684408091"/>
                  </a:ext>
                </a:extLst>
              </a:tr>
              <a:tr h="385251">
                <a:tc>
                  <a:txBody>
                    <a:bodyPr/>
                    <a:lstStyle/>
                    <a:p>
                      <a:pPr algn="l" fontAlgn="b"/>
                      <a:r>
                        <a:rPr lang="en-US" sz="1600" u="none" strike="noStrike" dirty="0">
                          <a:effectLst/>
                        </a:rPr>
                        <a:t>Accreditation</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2,8</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714472369"/>
                  </a:ext>
                </a:extLst>
              </a:tr>
              <a:tr h="385251">
                <a:tc>
                  <a:txBody>
                    <a:bodyPr/>
                    <a:lstStyle/>
                    <a:p>
                      <a:pPr algn="l" fontAlgn="b"/>
                      <a:r>
                        <a:rPr lang="en-US" sz="1600" u="none" strike="noStrike">
                          <a:effectLst/>
                        </a:rPr>
                        <a:t>Fees structure</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2,6</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328507170"/>
                  </a:ext>
                </a:extLst>
              </a:tr>
              <a:tr h="385251">
                <a:tc>
                  <a:txBody>
                    <a:bodyPr/>
                    <a:lstStyle/>
                    <a:p>
                      <a:pPr algn="l" fontAlgn="b"/>
                      <a:r>
                        <a:rPr lang="en-US" sz="1600" u="none" strike="noStrike" dirty="0">
                          <a:effectLst/>
                        </a:rPr>
                        <a:t>Academic calendar</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2,5</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2510005796"/>
                  </a:ext>
                </a:extLst>
              </a:tr>
              <a:tr h="385251">
                <a:tc>
                  <a:txBody>
                    <a:bodyPr/>
                    <a:lstStyle/>
                    <a:p>
                      <a:pPr algn="l" fontAlgn="b"/>
                      <a:r>
                        <a:rPr lang="en-US" sz="1600" u="none" strike="noStrike" dirty="0">
                          <a:effectLst/>
                        </a:rPr>
                        <a:t>Institutional support</a:t>
                      </a:r>
                      <a:endParaRPr lang="en-US" sz="1600" b="0" i="0" u="none" strike="noStrike" dirty="0">
                        <a:effectLst/>
                        <a:latin typeface="Arial" panose="020B0604020202020204" pitchFamily="34" charset="0"/>
                      </a:endParaRPr>
                    </a:p>
                  </a:txBody>
                  <a:tcPr marL="9525" marR="9525" marT="9525" marB="0" anchor="b"/>
                </a:tc>
                <a:tc>
                  <a:txBody>
                    <a:bodyPr/>
                    <a:lstStyle/>
                    <a:p>
                      <a:pPr algn="ctr" fontAlgn="b"/>
                      <a:r>
                        <a:rPr lang="en-US" sz="1600" u="none" strike="noStrike">
                          <a:effectLst/>
                        </a:rPr>
                        <a:t>2,5</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1968268253"/>
                  </a:ext>
                </a:extLst>
              </a:tr>
              <a:tr h="385251">
                <a:tc>
                  <a:txBody>
                    <a:bodyPr/>
                    <a:lstStyle/>
                    <a:p>
                      <a:pPr algn="l" fontAlgn="b"/>
                      <a:r>
                        <a:rPr lang="en-US" sz="1600" u="none" strike="noStrike">
                          <a:effectLst/>
                        </a:rPr>
                        <a:t>Degree duration</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a:effectLst/>
                        </a:rPr>
                        <a:t>2,4</a:t>
                      </a:r>
                      <a:endParaRPr lang="en-US" sz="1600" b="0" i="0" u="none" strike="noStrike">
                        <a:effectLst/>
                        <a:latin typeface="Arial" panose="020B0604020202020204" pitchFamily="34" charset="0"/>
                      </a:endParaRPr>
                    </a:p>
                  </a:txBody>
                  <a:tcPr marL="9525" marR="9525" marT="9525" marB="0" anchor="b"/>
                </a:tc>
                <a:extLst>
                  <a:ext uri="{0D108BD9-81ED-4DB2-BD59-A6C34878D82A}">
                    <a16:rowId xmlns:a16="http://schemas.microsoft.com/office/drawing/2014/main" val="3871087169"/>
                  </a:ext>
                </a:extLst>
              </a:tr>
              <a:tr h="385251">
                <a:tc>
                  <a:txBody>
                    <a:bodyPr/>
                    <a:lstStyle/>
                    <a:p>
                      <a:pPr algn="l" fontAlgn="b"/>
                      <a:r>
                        <a:rPr lang="en-US" sz="1600" u="none" strike="noStrike">
                          <a:effectLst/>
                        </a:rPr>
                        <a:t>Credit transfer</a:t>
                      </a:r>
                      <a:endParaRPr lang="en-US" sz="1600" b="0" i="0" u="none" strike="noStrike">
                        <a:effectLst/>
                        <a:latin typeface="Arial" panose="020B0604020202020204" pitchFamily="34" charset="0"/>
                      </a:endParaRPr>
                    </a:p>
                  </a:txBody>
                  <a:tcPr marL="9525" marR="9525" marT="9525" marB="0" anchor="b"/>
                </a:tc>
                <a:tc>
                  <a:txBody>
                    <a:bodyPr/>
                    <a:lstStyle/>
                    <a:p>
                      <a:pPr algn="ctr" fontAlgn="b"/>
                      <a:r>
                        <a:rPr lang="en-US" sz="1600" u="none" strike="noStrike" dirty="0">
                          <a:effectLst/>
                        </a:rPr>
                        <a:t>2,3</a:t>
                      </a:r>
                      <a:endParaRPr lang="en-US" sz="1600" b="0" i="0" u="none" strike="noStrike" dirty="0">
                        <a:effectLst/>
                        <a:latin typeface="Arial" panose="020B0604020202020204" pitchFamily="34" charset="0"/>
                      </a:endParaRPr>
                    </a:p>
                  </a:txBody>
                  <a:tcPr marL="9525" marR="9525" marT="9525" marB="0" anchor="b"/>
                </a:tc>
                <a:extLst>
                  <a:ext uri="{0D108BD9-81ED-4DB2-BD59-A6C34878D82A}">
                    <a16:rowId xmlns:a16="http://schemas.microsoft.com/office/drawing/2014/main" val="3405023408"/>
                  </a:ext>
                </a:extLst>
              </a:tr>
            </a:tbl>
          </a:graphicData>
        </a:graphic>
      </p:graphicFrame>
    </p:spTree>
    <p:extLst>
      <p:ext uri="{BB962C8B-B14F-4D97-AF65-F5344CB8AC3E}">
        <p14:creationId xmlns:p14="http://schemas.microsoft.com/office/powerpoint/2010/main" val="14248060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132427" y="0"/>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graphicFrame>
        <p:nvGraphicFramePr>
          <p:cNvPr id="10" name="Chart 9"/>
          <p:cNvGraphicFramePr>
            <a:graphicFrameLocks/>
          </p:cNvGraphicFramePr>
          <p:nvPr>
            <p:extLst>
              <p:ext uri="{D42A27DB-BD31-4B8C-83A1-F6EECF244321}">
                <p14:modId xmlns:p14="http://schemas.microsoft.com/office/powerpoint/2010/main" val="185147530"/>
              </p:ext>
            </p:extLst>
          </p:nvPr>
        </p:nvGraphicFramePr>
        <p:xfrm>
          <a:off x="0" y="914400"/>
          <a:ext cx="8843587" cy="5791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640622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smtClean="0">
                <a:ln>
                  <a:noFill/>
                </a:ln>
                <a:solidFill>
                  <a:prstClr val="white"/>
                </a:solidFill>
                <a:effectLst/>
                <a:uLnTx/>
                <a:uFillTx/>
                <a:latin typeface="Arial" charset="0"/>
                <a:ea typeface="+mn-ea"/>
                <a:cs typeface="Arial" charset="0"/>
              </a:rPr>
              <a:t>REDEEM 2 – Institutional survey</a:t>
            </a:r>
            <a:endParaRPr kumimoji="0" lang="en-US" sz="4000" b="1"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7" name="Retângulo 6"/>
          <p:cNvSpPr/>
          <p:nvPr/>
        </p:nvSpPr>
        <p:spPr>
          <a:xfrm>
            <a:off x="381000" y="1219452"/>
            <a:ext cx="8538787" cy="33855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4A99"/>
              </a:solidFill>
              <a:effectLst/>
              <a:uLnTx/>
              <a:uFillTx/>
              <a:latin typeface="Arial" charset="0"/>
              <a:ea typeface="+mn-ea"/>
              <a:cs typeface="+mn-cs"/>
            </a:endParaRPr>
          </a:p>
        </p:txBody>
      </p:sp>
      <p:sp>
        <p:nvSpPr>
          <p:cNvPr id="2" name="TextBox 1"/>
          <p:cNvSpPr txBox="1"/>
          <p:nvPr/>
        </p:nvSpPr>
        <p:spPr>
          <a:xfrm>
            <a:off x="914400" y="1066800"/>
            <a:ext cx="7467600" cy="540147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v-SE" sz="2400" b="1" i="0" u="sng" strike="noStrike" kern="1200" cap="none" spc="0" normalizeH="0" baseline="0" noProof="0" dirty="0" smtClean="0">
                <a:ln>
                  <a:noFill/>
                </a:ln>
                <a:solidFill>
                  <a:srgbClr val="1F497D"/>
                </a:solidFill>
                <a:effectLst/>
                <a:uLnTx/>
                <a:uFillTx/>
                <a:latin typeface="Arial" charset="0"/>
                <a:ea typeface="+mn-ea"/>
                <a:cs typeface="+mn-cs"/>
              </a:rPr>
              <a:t>General </a:t>
            </a:r>
            <a:r>
              <a:rPr kumimoji="0" lang="sv-SE" sz="2400" b="1" i="0" u="sng" strike="noStrike" kern="1200" cap="none" spc="0" normalizeH="0" baseline="0" noProof="0" dirty="0" err="1" smtClean="0">
                <a:ln>
                  <a:noFill/>
                </a:ln>
                <a:solidFill>
                  <a:srgbClr val="1F497D"/>
                </a:solidFill>
                <a:effectLst/>
                <a:uLnTx/>
                <a:uFillTx/>
                <a:latin typeface="Arial" charset="0"/>
                <a:ea typeface="+mn-ea"/>
                <a:cs typeface="+mn-cs"/>
              </a:rPr>
              <a:t>Conclusions</a:t>
            </a:r>
            <a:r>
              <a:rPr kumimoji="0" lang="sv-SE" sz="2400" b="1" i="0" u="sng" strike="noStrike" kern="1200" cap="none" spc="0" normalizeH="0" baseline="0" noProof="0" dirty="0" smtClean="0">
                <a:ln>
                  <a:noFill/>
                </a:ln>
                <a:solidFill>
                  <a:srgbClr val="1F497D"/>
                </a:solidFill>
                <a:effectLst/>
                <a:uLnTx/>
                <a:uFillTx/>
                <a:latin typeface="Arial"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v-SE" sz="2400" b="1" i="0" u="sng" strike="noStrike" kern="1200" cap="none" spc="0" normalizeH="0" baseline="0" noProof="0" dirty="0" smtClean="0">
              <a:ln>
                <a:noFill/>
              </a:ln>
              <a:solidFill>
                <a:srgbClr val="1F497D"/>
              </a:solidFill>
              <a:effectLst/>
              <a:uLnTx/>
              <a:uFillTx/>
              <a:latin typeface="Arial" charset="0"/>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err="1" smtClean="0">
                <a:ln>
                  <a:noFill/>
                </a:ln>
                <a:solidFill>
                  <a:srgbClr val="00B050"/>
                </a:solidFill>
                <a:effectLst/>
                <a:uLnTx/>
                <a:uFillTx/>
                <a:latin typeface="Arial" charset="0"/>
                <a:ea typeface="+mn-ea"/>
                <a:cs typeface="+mn-cs"/>
              </a:rPr>
              <a:t>Separate</a:t>
            </a: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srgbClr val="00B050"/>
                </a:solidFill>
                <a:effectLst/>
                <a:uLnTx/>
                <a:uFillTx/>
                <a:latin typeface="Arial" charset="0"/>
                <a:ea typeface="+mn-ea"/>
                <a:cs typeface="+mn-cs"/>
              </a:rPr>
              <a:t>diplomas</a:t>
            </a: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are</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still the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rule</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(85%)</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Extremely</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wide</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range</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of</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srgbClr val="00B050"/>
                </a:solidFill>
                <a:effectLst/>
                <a:uLnTx/>
                <a:uFillTx/>
                <a:latin typeface="Arial" charset="0"/>
                <a:ea typeface="+mn-ea"/>
                <a:cs typeface="+mn-cs"/>
              </a:rPr>
              <a:t>structures</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with</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growing</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1+1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year</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JPs</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Bilateral vs Multilateral </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50/50</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err="1" smtClean="0">
                <a:ln>
                  <a:noFill/>
                </a:ln>
                <a:solidFill>
                  <a:srgbClr val="00B050"/>
                </a:solidFill>
                <a:effectLst/>
                <a:uLnTx/>
                <a:uFillTx/>
                <a:latin typeface="Arial" charset="0"/>
                <a:ea typeface="+mn-ea"/>
                <a:cs typeface="+mn-cs"/>
              </a:rPr>
              <a:t>Size</a:t>
            </a: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srgbClr val="00B050"/>
                </a:solidFill>
                <a:effectLst/>
                <a:uLnTx/>
                <a:uFillTx/>
                <a:latin typeface="Arial" charset="0"/>
                <a:ea typeface="+mn-ea"/>
                <a:cs typeface="+mn-cs"/>
              </a:rPr>
              <a:t>of</a:t>
            </a: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 the JPs</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50%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of</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JPs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have</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less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than</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25 students</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Motivation</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focus still on the institution </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a:ln>
                  <a:noFill/>
                </a:ln>
                <a:solidFill>
                  <a:srgbClr val="00B050"/>
                </a:solidFill>
                <a:effectLst/>
                <a:uLnTx/>
                <a:uFillTx/>
                <a:latin typeface="Arial" charset="0"/>
                <a:ea typeface="+mn-ea"/>
                <a:cs typeface="+mn-cs"/>
              </a:rPr>
              <a:t>C</a:t>
            </a: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hallenges:</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funding</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and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sustainability</a:t>
            </a:r>
            <a:endPar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Involvement</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of</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err="1" smtClean="0">
                <a:ln>
                  <a:noFill/>
                </a:ln>
                <a:solidFill>
                  <a:srgbClr val="00B050"/>
                </a:solidFill>
                <a:effectLst/>
                <a:uLnTx/>
                <a:uFillTx/>
                <a:latin typeface="Arial" charset="0"/>
                <a:ea typeface="+mn-ea"/>
                <a:cs typeface="+mn-cs"/>
              </a:rPr>
              <a:t>employers</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still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low</a:t>
            </a:r>
            <a:r>
              <a:rPr kumimoji="0" lang="sv-SE" sz="18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rPr>
              <a:t> </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(18%)</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lang="sv-SE" dirty="0" err="1" smtClean="0">
                <a:solidFill>
                  <a:prstClr val="black">
                    <a:lumMod val="75000"/>
                    <a:lumOff val="25000"/>
                  </a:prstClr>
                </a:solidFill>
              </a:rPr>
              <a:t>Almost</a:t>
            </a:r>
            <a:r>
              <a:rPr lang="sv-SE" dirty="0" smtClean="0">
                <a:solidFill>
                  <a:prstClr val="black">
                    <a:lumMod val="75000"/>
                    <a:lumOff val="25000"/>
                  </a:prstClr>
                </a:solidFill>
              </a:rPr>
              <a:t> </a:t>
            </a:r>
            <a:r>
              <a:rPr lang="sv-SE" dirty="0" err="1" smtClean="0">
                <a:solidFill>
                  <a:prstClr val="black">
                    <a:lumMod val="75000"/>
                    <a:lumOff val="25000"/>
                  </a:prstClr>
                </a:solidFill>
              </a:rPr>
              <a:t>half</a:t>
            </a:r>
            <a:r>
              <a:rPr lang="sv-SE" dirty="0" smtClean="0">
                <a:solidFill>
                  <a:prstClr val="black">
                    <a:lumMod val="75000"/>
                    <a:lumOff val="25000"/>
                  </a:prstClr>
                </a:solidFill>
              </a:rPr>
              <a:t> </a:t>
            </a:r>
            <a:r>
              <a:rPr lang="sv-SE" dirty="0" err="1" smtClean="0">
                <a:solidFill>
                  <a:prstClr val="black">
                    <a:lumMod val="75000"/>
                    <a:lumOff val="25000"/>
                  </a:prstClr>
                </a:solidFill>
              </a:rPr>
              <a:t>of</a:t>
            </a:r>
            <a:r>
              <a:rPr lang="sv-SE" dirty="0" smtClean="0">
                <a:solidFill>
                  <a:prstClr val="black">
                    <a:lumMod val="75000"/>
                    <a:lumOff val="25000"/>
                  </a:prstClr>
                </a:solidFill>
              </a:rPr>
              <a:t> the respondents (46%) </a:t>
            </a:r>
            <a:r>
              <a:rPr lang="sv-SE" dirty="0" err="1" smtClean="0">
                <a:solidFill>
                  <a:prstClr val="black">
                    <a:lumMod val="75000"/>
                    <a:lumOff val="25000"/>
                  </a:prstClr>
                </a:solidFill>
              </a:rPr>
              <a:t>don’t</a:t>
            </a:r>
            <a:r>
              <a:rPr lang="sv-SE" dirty="0" smtClean="0">
                <a:solidFill>
                  <a:prstClr val="black">
                    <a:lumMod val="75000"/>
                    <a:lumOff val="25000"/>
                  </a:prstClr>
                </a:solidFill>
              </a:rPr>
              <a:t> </a:t>
            </a:r>
            <a:r>
              <a:rPr lang="sv-SE" dirty="0" err="1" smtClean="0">
                <a:solidFill>
                  <a:prstClr val="black">
                    <a:lumMod val="75000"/>
                    <a:lumOff val="25000"/>
                  </a:prstClr>
                </a:solidFill>
              </a:rPr>
              <a:t>have</a:t>
            </a:r>
            <a:r>
              <a:rPr lang="sv-SE" dirty="0" smtClean="0">
                <a:solidFill>
                  <a:prstClr val="black">
                    <a:lumMod val="75000"/>
                    <a:lumOff val="25000"/>
                  </a:prstClr>
                </a:solidFill>
              </a:rPr>
              <a:t> a </a:t>
            </a:r>
            <a:r>
              <a:rPr lang="sv-SE" dirty="0" err="1" smtClean="0">
                <a:solidFill>
                  <a:srgbClr val="00B050"/>
                </a:solidFill>
              </a:rPr>
              <a:t>specific</a:t>
            </a:r>
            <a:r>
              <a:rPr lang="sv-SE" dirty="0" smtClean="0">
                <a:solidFill>
                  <a:srgbClr val="00B050"/>
                </a:solidFill>
              </a:rPr>
              <a:t> </a:t>
            </a:r>
            <a:r>
              <a:rPr lang="sv-SE" dirty="0" err="1" smtClean="0">
                <a:solidFill>
                  <a:srgbClr val="00B050"/>
                </a:solidFill>
              </a:rPr>
              <a:t>quality</a:t>
            </a:r>
            <a:r>
              <a:rPr lang="sv-SE" dirty="0" smtClean="0">
                <a:solidFill>
                  <a:srgbClr val="00B050"/>
                </a:solidFill>
              </a:rPr>
              <a:t> </a:t>
            </a:r>
            <a:r>
              <a:rPr lang="sv-SE" dirty="0" err="1" smtClean="0">
                <a:solidFill>
                  <a:srgbClr val="00B050"/>
                </a:solidFill>
              </a:rPr>
              <a:t>evaluation</a:t>
            </a:r>
            <a:r>
              <a:rPr lang="sv-SE" dirty="0" smtClean="0">
                <a:solidFill>
                  <a:srgbClr val="00B050"/>
                </a:solidFill>
              </a:rPr>
              <a:t> system</a:t>
            </a:r>
            <a:r>
              <a:rPr lang="sv-SE" dirty="0" smtClean="0">
                <a:solidFill>
                  <a:prstClr val="black">
                    <a:lumMod val="75000"/>
                    <a:lumOff val="25000"/>
                  </a:prstClr>
                </a:solidFill>
              </a:rPr>
              <a:t> for JPs</a:t>
            </a: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sv-SE" sz="1800" b="0" i="0" u="none" strike="noStrike" kern="1200" cap="none" spc="0" normalizeH="0" baseline="0" noProof="0" dirty="0" smtClean="0">
                <a:ln>
                  <a:noFill/>
                </a:ln>
                <a:solidFill>
                  <a:srgbClr val="00B050"/>
                </a:solidFill>
                <a:effectLst/>
                <a:uLnTx/>
                <a:uFillTx/>
                <a:latin typeface="Arial" charset="0"/>
                <a:ea typeface="+mn-ea"/>
                <a:cs typeface="+mn-cs"/>
              </a:rPr>
              <a:t>English</a:t>
            </a:r>
            <a:r>
              <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rPr>
              <a:t> is the dominant </a:t>
            </a:r>
            <a:r>
              <a:rPr kumimoji="0" lang="sv-SE" sz="1800" b="0" i="0" u="none" strike="noStrike" kern="1200" cap="none" spc="0" normalizeH="0" baseline="0" noProof="0" dirty="0" err="1" smtClean="0">
                <a:ln>
                  <a:noFill/>
                </a:ln>
                <a:solidFill>
                  <a:prstClr val="black">
                    <a:lumMod val="75000"/>
                    <a:lumOff val="25000"/>
                  </a:prstClr>
                </a:solidFill>
                <a:effectLst/>
                <a:uLnTx/>
                <a:uFillTx/>
                <a:latin typeface="Arial" charset="0"/>
                <a:ea typeface="+mn-ea"/>
                <a:cs typeface="+mn-cs"/>
              </a:rPr>
              <a:t>language</a:t>
            </a:r>
            <a:endParaRPr kumimoji="0" lang="sv-SE" sz="1800" b="0" i="0" u="none" strike="noStrike" kern="1200" cap="none" spc="0" normalizeH="0" baseline="0" noProof="0" dirty="0" smtClean="0">
              <a:ln>
                <a:noFill/>
              </a:ln>
              <a:solidFill>
                <a:prstClr val="black">
                  <a:lumMod val="75000"/>
                  <a:lumOff val="25000"/>
                </a:prstClr>
              </a:solidFill>
              <a:effectLst/>
              <a:uLnTx/>
              <a:uFillTx/>
              <a:latin typeface="Arial" charset="0"/>
              <a:ea typeface="+mn-ea"/>
              <a:cs typeface="+mn-cs"/>
            </a:endParaRPr>
          </a:p>
          <a:p>
            <a:pPr marL="342900" marR="0" lvl="0" indent="-34290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lumMod val="75000"/>
                  <a:lumOff val="25000"/>
                </a:prstClr>
              </a:solidFill>
              <a:effectLst/>
              <a:uLnTx/>
              <a:uFillTx/>
              <a:latin typeface="Arial" charset="0"/>
              <a:ea typeface="+mn-ea"/>
              <a:cs typeface="+mn-cs"/>
            </a:endParaRPr>
          </a:p>
        </p:txBody>
      </p:sp>
    </p:spTree>
    <p:extLst>
      <p:ext uri="{BB962C8B-B14F-4D97-AF65-F5344CB8AC3E}">
        <p14:creationId xmlns:p14="http://schemas.microsoft.com/office/powerpoint/2010/main" val="40083131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Image.jpg"/>
          <p:cNvPicPr>
            <a:picLocks noChangeAspect="1"/>
          </p:cNvPicPr>
          <p:nvPr/>
        </p:nvPicPr>
        <p:blipFill>
          <a:blip r:embed="rId3" cstate="print">
            <a:duotone>
              <a:schemeClr val="bg2">
                <a:shade val="45000"/>
                <a:satMod val="135000"/>
              </a:schemeClr>
              <a:prstClr val="white"/>
            </a:duotone>
          </a:blip>
          <a:srcRect t="12213" b="30214"/>
          <a:stretch>
            <a:fillRect/>
          </a:stretch>
        </p:blipFill>
        <p:spPr>
          <a:xfrm>
            <a:off x="-1" y="5700444"/>
            <a:ext cx="9144001" cy="1219200"/>
          </a:xfrm>
          <a:prstGeom prst="rect">
            <a:avLst/>
          </a:prstGeom>
        </p:spPr>
      </p:pic>
      <p:sp>
        <p:nvSpPr>
          <p:cNvPr id="15362" name="TextBox 3"/>
          <p:cNvSpPr txBox="1">
            <a:spLocks noChangeArrowheads="1"/>
          </p:cNvSpPr>
          <p:nvPr/>
        </p:nvSpPr>
        <p:spPr bwMode="auto">
          <a:xfrm>
            <a:off x="960813" y="457200"/>
            <a:ext cx="6858000" cy="579438"/>
          </a:xfrm>
          <a:prstGeom prst="rect">
            <a:avLst/>
          </a:prstGeom>
          <a:noFill/>
          <a:ln w="9525">
            <a:noFill/>
            <a:miter lim="800000"/>
            <a:headEnd/>
            <a:tailEnd/>
          </a:ln>
        </p:spPr>
        <p:txBody>
          <a:bodyPr wrap="square">
            <a:spAutoFit/>
          </a:bodyPr>
          <a:lstStyle/>
          <a:p>
            <a:pPr algn="ctr"/>
            <a:r>
              <a:rPr lang="en-US" sz="3200" b="1" dirty="0" smtClean="0">
                <a:solidFill>
                  <a:srgbClr val="285EA0"/>
                </a:solidFill>
                <a:cs typeface="Arial" charset="0"/>
              </a:rPr>
              <a:t>REDEEM 1 actions</a:t>
            </a:r>
            <a:endParaRPr lang="en-US" sz="3200" b="1" dirty="0">
              <a:solidFill>
                <a:srgbClr val="285EA0"/>
              </a:solidFill>
              <a:cs typeface="Arial" charset="0"/>
            </a:endParaRPr>
          </a:p>
        </p:txBody>
      </p:sp>
      <p:sp>
        <p:nvSpPr>
          <p:cNvPr id="15363" name="Rectangle 6"/>
          <p:cNvSpPr>
            <a:spLocks noChangeArrowheads="1"/>
          </p:cNvSpPr>
          <p:nvPr/>
        </p:nvSpPr>
        <p:spPr bwMode="auto">
          <a:xfrm>
            <a:off x="770313" y="1170087"/>
            <a:ext cx="7239000" cy="1477328"/>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endParaRPr lang="en-US" b="1" u="sng" dirty="0" smtClean="0">
              <a:cs typeface="Arial" charset="0"/>
            </a:endParaRPr>
          </a:p>
          <a:p>
            <a:pPr marL="342900" indent="-342900">
              <a:buFont typeface="Arial" panose="020B0604020202020204" pitchFamily="34" charset="0"/>
              <a:buChar char="•"/>
            </a:pPr>
            <a:endParaRPr lang="en-US" b="1" u="sng" dirty="0">
              <a:cs typeface="Arial" charset="0"/>
            </a:endParaRPr>
          </a:p>
          <a:p>
            <a:pPr lvl="1"/>
            <a:endParaRPr lang="en-US" dirty="0" smtClean="0">
              <a:solidFill>
                <a:srgbClr val="285EA0"/>
              </a:solidFill>
              <a:cs typeface="Arial" charset="0"/>
            </a:endParaRPr>
          </a:p>
          <a:p>
            <a:pPr marL="800100" lvl="1" indent="-342900">
              <a:buFont typeface="Arial" panose="020B0604020202020204" pitchFamily="34" charset="0"/>
              <a:buChar char="•"/>
            </a:pPr>
            <a:endParaRPr lang="en-US" dirty="0" smtClean="0">
              <a:solidFill>
                <a:srgbClr val="285EA0"/>
              </a:solidFill>
              <a:cs typeface="Arial" charset="0"/>
            </a:endParaRPr>
          </a:p>
          <a:p>
            <a:pPr marL="800100" lvl="1" indent="-342900">
              <a:buFont typeface="Arial" panose="020B0604020202020204" pitchFamily="34" charset="0"/>
              <a:buChar char="•"/>
            </a:pPr>
            <a:endParaRPr lang="en-US" dirty="0">
              <a:solidFill>
                <a:srgbClr val="285EA0"/>
              </a:solidFill>
              <a:cs typeface="Arial" charset="0"/>
            </a:endParaRPr>
          </a:p>
        </p:txBody>
      </p:sp>
      <p:sp>
        <p:nvSpPr>
          <p:cNvPr id="2" name="TextBox 1"/>
          <p:cNvSpPr txBox="1"/>
          <p:nvPr/>
        </p:nvSpPr>
        <p:spPr>
          <a:xfrm>
            <a:off x="419099" y="1144402"/>
            <a:ext cx="8305800" cy="4893647"/>
          </a:xfrm>
          <a:prstGeom prst="rect">
            <a:avLst/>
          </a:prstGeom>
          <a:noFill/>
        </p:spPr>
        <p:txBody>
          <a:bodyPr wrap="square" rtlCol="0">
            <a:spAutoFit/>
          </a:bodyPr>
          <a:lstStyle/>
          <a:p>
            <a:endParaRPr lang="sv-SE" dirty="0" smtClean="0"/>
          </a:p>
          <a:p>
            <a:pPr marL="742950" lvl="1" indent="-285750">
              <a:buFont typeface="Arial" panose="020B0604020202020204" pitchFamily="34" charset="0"/>
              <a:buChar char="•"/>
            </a:pPr>
            <a:r>
              <a:rPr lang="sv-SE" sz="2400" dirty="0" smtClean="0"/>
              <a:t>State </a:t>
            </a:r>
            <a:r>
              <a:rPr lang="sv-SE" sz="2400" dirty="0" err="1" smtClean="0"/>
              <a:t>of</a:t>
            </a:r>
            <a:r>
              <a:rPr lang="sv-SE" sz="2400" dirty="0" smtClean="0"/>
              <a:t> the art in the 6 </a:t>
            </a:r>
            <a:r>
              <a:rPr lang="sv-SE" sz="2400" dirty="0" err="1" smtClean="0"/>
              <a:t>countries</a:t>
            </a:r>
            <a:r>
              <a:rPr lang="sv-SE" sz="2400" dirty="0" smtClean="0"/>
              <a:t> (7 partners)</a:t>
            </a:r>
          </a:p>
          <a:p>
            <a:pPr marL="742950" lvl="1" indent="-285750">
              <a:buFont typeface="Arial" panose="020B0604020202020204" pitchFamily="34" charset="0"/>
              <a:buChar char="•"/>
            </a:pPr>
            <a:endParaRPr lang="sv-SE" sz="2400" dirty="0" smtClean="0"/>
          </a:p>
          <a:p>
            <a:pPr marL="742950" lvl="1" indent="-285750">
              <a:buFont typeface="Arial" panose="020B0604020202020204" pitchFamily="34" charset="0"/>
              <a:buChar char="•"/>
            </a:pPr>
            <a:r>
              <a:rPr lang="sv-SE" sz="2400" dirty="0" err="1" smtClean="0"/>
              <a:t>Quantitative</a:t>
            </a:r>
            <a:r>
              <a:rPr lang="sv-SE" sz="2400" dirty="0" smtClean="0"/>
              <a:t> </a:t>
            </a:r>
            <a:r>
              <a:rPr lang="sv-SE" sz="2400" dirty="0" err="1" smtClean="0"/>
              <a:t>analysis</a:t>
            </a:r>
            <a:r>
              <a:rPr lang="sv-SE" sz="2400" dirty="0" smtClean="0"/>
              <a:t>: 1.600 respondents (alumni)</a:t>
            </a:r>
          </a:p>
          <a:p>
            <a:pPr marL="1200150" lvl="2" indent="-285750">
              <a:buFont typeface="Arial" panose="020B0604020202020204" pitchFamily="34" charset="0"/>
              <a:buChar char="•"/>
            </a:pPr>
            <a:r>
              <a:rPr lang="sv-SE" dirty="0" smtClean="0"/>
              <a:t>Hard </a:t>
            </a:r>
            <a:r>
              <a:rPr lang="sv-SE" dirty="0" err="1" smtClean="0"/>
              <a:t>facts</a:t>
            </a:r>
            <a:endParaRPr lang="sv-SE" dirty="0" smtClean="0"/>
          </a:p>
          <a:p>
            <a:pPr marL="1200150" lvl="2" indent="-285750">
              <a:buFont typeface="Arial" panose="020B0604020202020204" pitchFamily="34" charset="0"/>
              <a:buChar char="•"/>
            </a:pPr>
            <a:r>
              <a:rPr lang="sv-SE" dirty="0" smtClean="0"/>
              <a:t>Motivations</a:t>
            </a:r>
          </a:p>
          <a:p>
            <a:pPr marL="1200150" lvl="2" indent="-285750">
              <a:buFont typeface="Arial" panose="020B0604020202020204" pitchFamily="34" charset="0"/>
              <a:buChar char="•"/>
            </a:pPr>
            <a:r>
              <a:rPr lang="sv-SE" dirty="0" err="1" smtClean="0"/>
              <a:t>Impact</a:t>
            </a:r>
            <a:endParaRPr lang="sv-SE" dirty="0" smtClean="0"/>
          </a:p>
          <a:p>
            <a:pPr marL="742950" lvl="1" indent="-285750">
              <a:buFont typeface="Arial" panose="020B0604020202020204" pitchFamily="34" charset="0"/>
              <a:buChar char="•"/>
            </a:pPr>
            <a:endParaRPr lang="sv-SE" sz="2400" dirty="0" smtClean="0"/>
          </a:p>
          <a:p>
            <a:pPr marL="742950" lvl="1" indent="-285750">
              <a:buFont typeface="Arial" panose="020B0604020202020204" pitchFamily="34" charset="0"/>
              <a:buChar char="•"/>
            </a:pPr>
            <a:r>
              <a:rPr lang="sv-SE" sz="2400" dirty="0" err="1" smtClean="0"/>
              <a:t>Qualtitative</a:t>
            </a:r>
            <a:r>
              <a:rPr lang="sv-SE" sz="2400" dirty="0" smtClean="0"/>
              <a:t> </a:t>
            </a:r>
            <a:r>
              <a:rPr lang="sv-SE" sz="2400" dirty="0" err="1" smtClean="0"/>
              <a:t>analysis</a:t>
            </a:r>
            <a:r>
              <a:rPr lang="sv-SE" sz="2400" dirty="0" smtClean="0"/>
              <a:t>: 140 </a:t>
            </a:r>
            <a:r>
              <a:rPr lang="sv-SE" sz="2400" dirty="0" err="1" smtClean="0"/>
              <a:t>interviews+focus</a:t>
            </a:r>
            <a:r>
              <a:rPr lang="sv-SE" sz="2400" dirty="0" smtClean="0"/>
              <a:t> </a:t>
            </a:r>
            <a:r>
              <a:rPr lang="sv-SE" sz="2400" dirty="0" err="1" smtClean="0"/>
              <a:t>groups</a:t>
            </a:r>
            <a:r>
              <a:rPr lang="sv-SE" sz="2400" dirty="0" smtClean="0"/>
              <a:t> </a:t>
            </a:r>
          </a:p>
          <a:p>
            <a:pPr marL="742950" lvl="1" indent="-285750">
              <a:buFont typeface="Arial" panose="020B0604020202020204" pitchFamily="34" charset="0"/>
              <a:buChar char="•"/>
            </a:pPr>
            <a:endParaRPr lang="sv-SE" sz="2400" dirty="0" smtClean="0"/>
          </a:p>
          <a:p>
            <a:pPr marL="742950" lvl="1" indent="-285750">
              <a:buFont typeface="Arial" panose="020B0604020202020204" pitchFamily="34" charset="0"/>
              <a:buChar char="•"/>
            </a:pPr>
            <a:r>
              <a:rPr lang="sv-SE" sz="2400" dirty="0" err="1" smtClean="0"/>
              <a:t>Guidelines</a:t>
            </a:r>
            <a:r>
              <a:rPr lang="sv-SE" sz="2400" dirty="0" smtClean="0"/>
              <a:t>: </a:t>
            </a:r>
            <a:r>
              <a:rPr lang="sv-SE" sz="2400" dirty="0" err="1" smtClean="0"/>
              <a:t>comprehensive</a:t>
            </a:r>
            <a:r>
              <a:rPr lang="sv-SE" sz="2400" dirty="0" smtClean="0"/>
              <a:t> </a:t>
            </a:r>
            <a:r>
              <a:rPr lang="sv-SE" sz="2400" dirty="0" err="1" smtClean="0"/>
              <a:t>checklist</a:t>
            </a:r>
            <a:r>
              <a:rPr lang="sv-SE" sz="2400" dirty="0" smtClean="0"/>
              <a:t> for </a:t>
            </a:r>
            <a:r>
              <a:rPr lang="sv-SE" sz="2400" dirty="0" err="1" smtClean="0"/>
              <a:t>developers</a:t>
            </a:r>
            <a:r>
              <a:rPr lang="sv-SE" sz="2400" dirty="0" smtClean="0"/>
              <a:t> </a:t>
            </a:r>
            <a:r>
              <a:rPr lang="sv-SE" sz="2400" dirty="0" err="1" smtClean="0"/>
              <a:t>with</a:t>
            </a:r>
            <a:r>
              <a:rPr lang="sv-SE" sz="2400" dirty="0" smtClean="0"/>
              <a:t> </a:t>
            </a:r>
            <a:r>
              <a:rPr lang="sv-SE" sz="2400" dirty="0" err="1" smtClean="0"/>
              <a:t>recommendations</a:t>
            </a:r>
            <a:endParaRPr lang="sv-SE" sz="2400" dirty="0" smtClean="0"/>
          </a:p>
          <a:p>
            <a:pPr marL="742950" lvl="1" indent="-285750">
              <a:buFont typeface="Arial" panose="020B0604020202020204" pitchFamily="34" charset="0"/>
              <a:buChar char="•"/>
            </a:pPr>
            <a:endParaRPr lang="sv-SE" sz="2400" dirty="0" smtClean="0"/>
          </a:p>
          <a:p>
            <a:pPr marL="742950" lvl="1" indent="-285750">
              <a:buFont typeface="Arial" panose="020B0604020202020204" pitchFamily="34" charset="0"/>
              <a:buChar char="•"/>
            </a:pPr>
            <a:r>
              <a:rPr lang="sv-SE" sz="2400" dirty="0" err="1" smtClean="0"/>
              <a:t>Repository</a:t>
            </a:r>
            <a:r>
              <a:rPr lang="sv-SE" sz="2400" dirty="0" smtClean="0"/>
              <a:t> </a:t>
            </a:r>
            <a:r>
              <a:rPr lang="sv-SE" sz="2400" dirty="0" err="1" smtClean="0"/>
              <a:t>of</a:t>
            </a:r>
            <a:r>
              <a:rPr lang="sv-SE" sz="2400" dirty="0" smtClean="0"/>
              <a:t> best </a:t>
            </a:r>
            <a:r>
              <a:rPr lang="sv-SE" sz="2400" dirty="0" err="1" smtClean="0"/>
              <a:t>practices</a:t>
            </a:r>
            <a:endParaRPr lang="sv-SE" sz="2400" dirty="0" smtClean="0"/>
          </a:p>
        </p:txBody>
      </p:sp>
    </p:spTree>
    <p:extLst>
      <p:ext uri="{BB962C8B-B14F-4D97-AF65-F5344CB8AC3E}">
        <p14:creationId xmlns:p14="http://schemas.microsoft.com/office/powerpoint/2010/main" val="2940251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0" y="-1"/>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r>
              <a:rPr lang="en-US" dirty="0" smtClean="0"/>
              <a:t>REDEEM 1 - General </a:t>
            </a:r>
            <a:r>
              <a:rPr lang="en-US" dirty="0"/>
              <a:t>Conclusions</a:t>
            </a:r>
          </a:p>
        </p:txBody>
      </p:sp>
      <p:sp>
        <p:nvSpPr>
          <p:cNvPr id="7" name="Retângulo 6"/>
          <p:cNvSpPr/>
          <p:nvPr/>
        </p:nvSpPr>
        <p:spPr>
          <a:xfrm>
            <a:off x="381000" y="1219452"/>
            <a:ext cx="8538787" cy="338554"/>
          </a:xfrm>
          <a:prstGeom prst="rect">
            <a:avLst/>
          </a:prstGeom>
        </p:spPr>
        <p:txBody>
          <a:bodyPr wrap="square">
            <a:spAutoFit/>
          </a:bodyPr>
          <a:lstStyle/>
          <a:p>
            <a:endParaRPr lang="en-US" sz="1600" dirty="0">
              <a:solidFill>
                <a:srgbClr val="004A99"/>
              </a:solidFill>
            </a:endParaRPr>
          </a:p>
        </p:txBody>
      </p:sp>
      <p:sp>
        <p:nvSpPr>
          <p:cNvPr id="2" name="TextBox 1"/>
          <p:cNvSpPr txBox="1"/>
          <p:nvPr/>
        </p:nvSpPr>
        <p:spPr>
          <a:xfrm>
            <a:off x="419100" y="1151452"/>
            <a:ext cx="8305800" cy="4555093"/>
          </a:xfrm>
          <a:prstGeom prst="rect">
            <a:avLst/>
          </a:prstGeom>
          <a:noFill/>
        </p:spPr>
        <p:txBody>
          <a:bodyPr wrap="square" rtlCol="0">
            <a:spAutoFit/>
          </a:bodyPr>
          <a:lstStyle/>
          <a:p>
            <a:pPr marL="285750" indent="-285750">
              <a:spcAft>
                <a:spcPts val="1200"/>
              </a:spcAft>
              <a:buClr>
                <a:srgbClr val="EB5F00"/>
              </a:buClr>
              <a:buFont typeface="Wingdings 3" panose="05040102010807070707" pitchFamily="18" charset="2"/>
              <a:buChar char="u"/>
            </a:pPr>
            <a:r>
              <a:rPr lang="en-US" sz="2000" b="1" dirty="0" smtClean="0">
                <a:solidFill>
                  <a:schemeClr val="tx1">
                    <a:lumMod val="75000"/>
                    <a:lumOff val="25000"/>
                  </a:schemeClr>
                </a:solidFill>
              </a:rPr>
              <a:t>DD</a:t>
            </a:r>
            <a:r>
              <a:rPr lang="en-US" sz="2000" dirty="0" smtClean="0">
                <a:solidFill>
                  <a:schemeClr val="tx1">
                    <a:lumMod val="75000"/>
                    <a:lumOff val="25000"/>
                  </a:schemeClr>
                </a:solidFill>
              </a:rPr>
              <a:t> analyzed are </a:t>
            </a:r>
            <a:r>
              <a:rPr lang="en-US" sz="2000" b="1" dirty="0" smtClean="0">
                <a:solidFill>
                  <a:schemeClr val="tx1">
                    <a:lumMod val="75000"/>
                    <a:lumOff val="25000"/>
                  </a:schemeClr>
                </a:solidFill>
              </a:rPr>
              <a:t>highly appreciated by the graduates</a:t>
            </a:r>
          </a:p>
          <a:p>
            <a:pPr marL="285750" indent="-285750">
              <a:spcAft>
                <a:spcPts val="1200"/>
              </a:spcAft>
              <a:buClr>
                <a:srgbClr val="EB5F00"/>
              </a:buClr>
              <a:buFont typeface="Wingdings 3" panose="05040102010807070707" pitchFamily="18" charset="2"/>
              <a:buChar char="u"/>
            </a:pPr>
            <a:r>
              <a:rPr lang="en-US" sz="2000" dirty="0" smtClean="0">
                <a:solidFill>
                  <a:schemeClr val="tx1">
                    <a:lumMod val="75000"/>
                    <a:lumOff val="25000"/>
                  </a:schemeClr>
                </a:solidFill>
              </a:rPr>
              <a:t>The </a:t>
            </a:r>
            <a:r>
              <a:rPr lang="en-US" sz="2000" b="1" dirty="0" smtClean="0">
                <a:solidFill>
                  <a:schemeClr val="tx1">
                    <a:lumMod val="75000"/>
                    <a:lumOff val="25000"/>
                  </a:schemeClr>
                </a:solidFill>
              </a:rPr>
              <a:t>quality</a:t>
            </a:r>
            <a:r>
              <a:rPr lang="en-US" sz="2000" dirty="0" smtClean="0">
                <a:solidFill>
                  <a:schemeClr val="tx1">
                    <a:lumMod val="75000"/>
                    <a:lumOff val="25000"/>
                  </a:schemeClr>
                </a:solidFill>
              </a:rPr>
              <a:t> level has been </a:t>
            </a:r>
            <a:r>
              <a:rPr lang="en-US" sz="2000" b="1" dirty="0" smtClean="0">
                <a:solidFill>
                  <a:schemeClr val="tx1">
                    <a:lumMod val="75000"/>
                    <a:lumOff val="25000"/>
                  </a:schemeClr>
                </a:solidFill>
              </a:rPr>
              <a:t>stable</a:t>
            </a:r>
            <a:r>
              <a:rPr lang="en-US" sz="2000" dirty="0" smtClean="0">
                <a:solidFill>
                  <a:schemeClr val="tx1">
                    <a:lumMod val="75000"/>
                    <a:lumOff val="25000"/>
                  </a:schemeClr>
                </a:solidFill>
              </a:rPr>
              <a:t> over the past years</a:t>
            </a:r>
          </a:p>
          <a:p>
            <a:pPr marL="285750" indent="-285750">
              <a:spcAft>
                <a:spcPts val="1200"/>
              </a:spcAft>
              <a:buClr>
                <a:srgbClr val="EB5F00"/>
              </a:buClr>
              <a:buFont typeface="Wingdings 3" panose="05040102010807070707" pitchFamily="18" charset="2"/>
              <a:buChar char="u"/>
            </a:pPr>
            <a:r>
              <a:rPr lang="en-US" sz="2000" b="1" dirty="0" smtClean="0">
                <a:solidFill>
                  <a:schemeClr val="tx1">
                    <a:lumMod val="75000"/>
                    <a:lumOff val="25000"/>
                  </a:schemeClr>
                </a:solidFill>
              </a:rPr>
              <a:t>DD</a:t>
            </a:r>
            <a:r>
              <a:rPr lang="en-US" sz="2000" dirty="0" smtClean="0">
                <a:solidFill>
                  <a:schemeClr val="tx1">
                    <a:lumMod val="75000"/>
                    <a:lumOff val="25000"/>
                  </a:schemeClr>
                </a:solidFill>
              </a:rPr>
              <a:t> graduates are </a:t>
            </a:r>
            <a:r>
              <a:rPr lang="en-US" sz="2000" b="1" dirty="0" smtClean="0">
                <a:solidFill>
                  <a:schemeClr val="tx1">
                    <a:lumMod val="75000"/>
                    <a:lumOff val="25000"/>
                  </a:schemeClr>
                </a:solidFill>
              </a:rPr>
              <a:t>more satisfied </a:t>
            </a:r>
            <a:r>
              <a:rPr lang="en-US" sz="2000" dirty="0" smtClean="0">
                <a:solidFill>
                  <a:schemeClr val="tx1">
                    <a:lumMod val="75000"/>
                    <a:lumOff val="25000"/>
                  </a:schemeClr>
                </a:solidFill>
              </a:rPr>
              <a:t>about the programme than other groups</a:t>
            </a:r>
          </a:p>
          <a:p>
            <a:pPr marL="285750" indent="-285750">
              <a:spcAft>
                <a:spcPts val="1200"/>
              </a:spcAft>
              <a:buClr>
                <a:srgbClr val="EB5F00"/>
              </a:buClr>
              <a:buFont typeface="Wingdings 3" panose="05040102010807070707" pitchFamily="18" charset="2"/>
              <a:buChar char="u"/>
            </a:pPr>
            <a:r>
              <a:rPr lang="en-US" sz="2000" b="1" dirty="0" smtClean="0">
                <a:solidFill>
                  <a:schemeClr val="tx1">
                    <a:lumMod val="75000"/>
                    <a:lumOff val="25000"/>
                  </a:schemeClr>
                </a:solidFill>
              </a:rPr>
              <a:t>DD</a:t>
            </a:r>
            <a:r>
              <a:rPr lang="en-US" sz="2000" dirty="0" smtClean="0">
                <a:solidFill>
                  <a:schemeClr val="tx1">
                    <a:lumMod val="75000"/>
                    <a:lumOff val="25000"/>
                  </a:schemeClr>
                </a:solidFill>
              </a:rPr>
              <a:t> graduates </a:t>
            </a:r>
            <a:r>
              <a:rPr lang="en-US" sz="2000" b="1" dirty="0" smtClean="0">
                <a:solidFill>
                  <a:schemeClr val="tx1">
                    <a:lumMod val="75000"/>
                    <a:lumOff val="25000"/>
                  </a:schemeClr>
                </a:solidFill>
              </a:rPr>
              <a:t>earn more </a:t>
            </a:r>
            <a:r>
              <a:rPr lang="en-US" sz="2000" dirty="0" smtClean="0">
                <a:solidFill>
                  <a:schemeClr val="tx1">
                    <a:lumMod val="75000"/>
                    <a:lumOff val="25000"/>
                  </a:schemeClr>
                </a:solidFill>
              </a:rPr>
              <a:t>than their peers </a:t>
            </a:r>
          </a:p>
          <a:p>
            <a:pPr marL="285750" indent="-285750">
              <a:spcAft>
                <a:spcPts val="1200"/>
              </a:spcAft>
              <a:buClr>
                <a:srgbClr val="EB5F00"/>
              </a:buClr>
              <a:buFont typeface="Wingdings 3" panose="05040102010807070707" pitchFamily="18" charset="2"/>
              <a:buChar char="u"/>
            </a:pPr>
            <a:r>
              <a:rPr lang="en-US" sz="2000" dirty="0" smtClean="0">
                <a:solidFill>
                  <a:schemeClr val="tx1">
                    <a:lumMod val="75000"/>
                    <a:lumOff val="25000"/>
                  </a:schemeClr>
                </a:solidFill>
              </a:rPr>
              <a:t>Two main categories of programmes: compatibility vs complementarity</a:t>
            </a:r>
          </a:p>
          <a:p>
            <a:pPr marL="285750" indent="-285750">
              <a:spcAft>
                <a:spcPts val="1200"/>
              </a:spcAft>
              <a:buClr>
                <a:srgbClr val="EB5F00"/>
              </a:buClr>
              <a:buFont typeface="Wingdings 3" panose="05040102010807070707" pitchFamily="18" charset="2"/>
              <a:buChar char="u"/>
            </a:pPr>
            <a:r>
              <a:rPr lang="en-US" sz="2000" b="1" dirty="0" smtClean="0">
                <a:solidFill>
                  <a:schemeClr val="tx1">
                    <a:lumMod val="75000"/>
                    <a:lumOff val="25000"/>
                  </a:schemeClr>
                </a:solidFill>
              </a:rPr>
              <a:t>Impact analysis </a:t>
            </a:r>
            <a:r>
              <a:rPr lang="en-US" sz="2000" dirty="0" smtClean="0">
                <a:solidFill>
                  <a:schemeClr val="tx1">
                    <a:lumMod val="75000"/>
                    <a:lumOff val="25000"/>
                  </a:schemeClr>
                </a:solidFill>
              </a:rPr>
              <a:t>often lacking, </a:t>
            </a:r>
            <a:r>
              <a:rPr lang="en-US" sz="2000" b="1" dirty="0" smtClean="0">
                <a:solidFill>
                  <a:schemeClr val="tx1">
                    <a:lumMod val="75000"/>
                    <a:lumOff val="25000"/>
                  </a:schemeClr>
                </a:solidFill>
              </a:rPr>
              <a:t>incomplete</a:t>
            </a:r>
            <a:r>
              <a:rPr lang="en-US" sz="2000" dirty="0" smtClean="0">
                <a:solidFill>
                  <a:schemeClr val="tx1">
                    <a:lumMod val="75000"/>
                    <a:lumOff val="25000"/>
                  </a:schemeClr>
                </a:solidFill>
              </a:rPr>
              <a:t> or biased</a:t>
            </a:r>
          </a:p>
          <a:p>
            <a:pPr marL="285750" indent="-285750">
              <a:spcAft>
                <a:spcPts val="1200"/>
              </a:spcAft>
              <a:buClr>
                <a:srgbClr val="EB5F00"/>
              </a:buClr>
              <a:buFont typeface="Wingdings 3" panose="05040102010807070707" pitchFamily="18" charset="2"/>
              <a:buChar char="u"/>
            </a:pPr>
            <a:r>
              <a:rPr lang="en-US" sz="2000" dirty="0" smtClean="0">
                <a:solidFill>
                  <a:schemeClr val="tx1">
                    <a:lumMod val="75000"/>
                    <a:lumOff val="25000"/>
                  </a:schemeClr>
                </a:solidFill>
              </a:rPr>
              <a:t>There are </a:t>
            </a:r>
            <a:r>
              <a:rPr lang="en-US" sz="2000" b="1" dirty="0" smtClean="0">
                <a:solidFill>
                  <a:schemeClr val="tx1">
                    <a:lumMod val="75000"/>
                    <a:lumOff val="25000"/>
                  </a:schemeClr>
                </a:solidFill>
              </a:rPr>
              <a:t>many misconceptions </a:t>
            </a:r>
            <a:r>
              <a:rPr lang="en-US" sz="2000" dirty="0" smtClean="0">
                <a:solidFill>
                  <a:schemeClr val="tx1">
                    <a:lumMod val="75000"/>
                    <a:lumOff val="25000"/>
                  </a:schemeClr>
                </a:solidFill>
              </a:rPr>
              <a:t>still in place</a:t>
            </a:r>
          </a:p>
          <a:p>
            <a:pPr marL="285750" indent="-285750">
              <a:spcAft>
                <a:spcPts val="1200"/>
              </a:spcAft>
              <a:buClr>
                <a:srgbClr val="EB5F00"/>
              </a:buClr>
              <a:buFont typeface="Wingdings 3" panose="05040102010807070707" pitchFamily="18" charset="2"/>
              <a:buChar char="u"/>
            </a:pPr>
            <a:r>
              <a:rPr lang="en-US" sz="2000" b="1" dirty="0" smtClean="0">
                <a:solidFill>
                  <a:schemeClr val="tx1">
                    <a:lumMod val="75000"/>
                    <a:lumOff val="25000"/>
                  </a:schemeClr>
                </a:solidFill>
              </a:rPr>
              <a:t>Nature</a:t>
            </a:r>
            <a:r>
              <a:rPr lang="en-US" sz="2000" dirty="0" smtClean="0">
                <a:solidFill>
                  <a:schemeClr val="tx1">
                    <a:lumMod val="75000"/>
                    <a:lumOff val="25000"/>
                  </a:schemeClr>
                </a:solidFill>
              </a:rPr>
              <a:t> of the programme </a:t>
            </a:r>
            <a:r>
              <a:rPr lang="en-US" sz="2000" b="1" dirty="0" smtClean="0">
                <a:solidFill>
                  <a:schemeClr val="tx1">
                    <a:lumMod val="75000"/>
                    <a:lumOff val="25000"/>
                  </a:schemeClr>
                </a:solidFill>
              </a:rPr>
              <a:t>must be clear </a:t>
            </a:r>
            <a:r>
              <a:rPr lang="en-US" sz="2000" dirty="0" smtClean="0">
                <a:solidFill>
                  <a:schemeClr val="tx1">
                    <a:lumMod val="75000"/>
                    <a:lumOff val="25000"/>
                  </a:schemeClr>
                </a:solidFill>
              </a:rPr>
              <a:t>when designing and when recruiting</a:t>
            </a:r>
          </a:p>
        </p:txBody>
      </p:sp>
    </p:spTree>
    <p:extLst>
      <p:ext uri="{BB962C8B-B14F-4D97-AF65-F5344CB8AC3E}">
        <p14:creationId xmlns:p14="http://schemas.microsoft.com/office/powerpoint/2010/main" val="13587688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rotWithShape="1">
          <a:blip r:embed="rId3">
            <a:duotone>
              <a:schemeClr val="bg2">
                <a:shade val="45000"/>
                <a:satMod val="135000"/>
              </a:schemeClr>
              <a:prstClr val="white"/>
            </a:duotone>
          </a:blip>
          <a:srcRect b="6358"/>
          <a:stretch/>
        </p:blipFill>
        <p:spPr>
          <a:xfrm>
            <a:off x="0" y="76199"/>
            <a:ext cx="9144000" cy="6858001"/>
          </a:xfrm>
          <a:prstGeom prst="rect">
            <a:avLst/>
          </a:prstGeom>
        </p:spPr>
      </p:pic>
      <p:sp>
        <p:nvSpPr>
          <p:cNvPr id="6" name="TextBox 3"/>
          <p:cNvSpPr txBox="1">
            <a:spLocks noChangeArrowheads="1"/>
          </p:cNvSpPr>
          <p:nvPr/>
        </p:nvSpPr>
        <p:spPr bwMode="auto">
          <a:xfrm>
            <a:off x="0" y="-3504"/>
            <a:ext cx="9144000" cy="765504"/>
          </a:xfrm>
          <a:prstGeom prst="rect">
            <a:avLst/>
          </a:prstGeom>
          <a:gradFill flip="none" rotWithShape="1">
            <a:gsLst>
              <a:gs pos="0">
                <a:srgbClr val="EB5F00"/>
              </a:gs>
              <a:gs pos="100000">
                <a:srgbClr val="6393C1"/>
              </a:gs>
            </a:gsLst>
            <a:lin ang="0" scaled="1"/>
            <a:tileRect/>
          </a:gradFill>
          <a:ln w="9525">
            <a:noFill/>
            <a:miter lim="800000"/>
            <a:headEnd/>
            <a:tailEnd/>
          </a:ln>
        </p:spPr>
        <p:txBody>
          <a:bodyPr wrap="square">
            <a:noAutofit/>
          </a:bodyPr>
          <a:lstStyle>
            <a:defPPr>
              <a:defRPr lang="en-US"/>
            </a:defPPr>
            <a:lvl1pPr algn="r">
              <a:defRPr sz="4000" b="1">
                <a:solidFill>
                  <a:schemeClr val="bg1"/>
                </a:solidFill>
                <a:cs typeface="Arial" charset="0"/>
              </a:defRPr>
            </a:lvl1pPr>
          </a:lstStyle>
          <a:p>
            <a:r>
              <a:rPr lang="en-US" dirty="0" smtClean="0"/>
              <a:t>REDEEM 1 - General </a:t>
            </a:r>
            <a:r>
              <a:rPr lang="en-US" dirty="0"/>
              <a:t>Conclusions</a:t>
            </a:r>
          </a:p>
        </p:txBody>
      </p:sp>
      <p:sp>
        <p:nvSpPr>
          <p:cNvPr id="7" name="Retângulo 6"/>
          <p:cNvSpPr/>
          <p:nvPr/>
        </p:nvSpPr>
        <p:spPr>
          <a:xfrm>
            <a:off x="381000" y="1219452"/>
            <a:ext cx="8538787" cy="338554"/>
          </a:xfrm>
          <a:prstGeom prst="rect">
            <a:avLst/>
          </a:prstGeom>
        </p:spPr>
        <p:txBody>
          <a:bodyPr wrap="square">
            <a:spAutoFit/>
          </a:bodyPr>
          <a:lstStyle/>
          <a:p>
            <a:endParaRPr lang="en-US" sz="1600" dirty="0">
              <a:solidFill>
                <a:srgbClr val="004A99"/>
              </a:solidFill>
            </a:endParaRPr>
          </a:p>
        </p:txBody>
      </p:sp>
      <p:sp>
        <p:nvSpPr>
          <p:cNvPr id="2" name="TextBox 1"/>
          <p:cNvSpPr txBox="1"/>
          <p:nvPr/>
        </p:nvSpPr>
        <p:spPr>
          <a:xfrm>
            <a:off x="381000" y="1296802"/>
            <a:ext cx="8305800" cy="4247317"/>
          </a:xfrm>
          <a:prstGeom prst="rect">
            <a:avLst/>
          </a:prstGeom>
          <a:noFill/>
        </p:spPr>
        <p:txBody>
          <a:bodyPr wrap="square" rtlCol="0">
            <a:spAutoFit/>
          </a:bodyPr>
          <a:lstStyle/>
          <a:p>
            <a:pPr marL="285750" indent="-285750">
              <a:spcAft>
                <a:spcPts val="1200"/>
              </a:spcAft>
              <a:buClr>
                <a:srgbClr val="EB5F00"/>
              </a:buClr>
              <a:buFont typeface="Wingdings 3" panose="05040102010807070707" pitchFamily="18" charset="2"/>
              <a:buChar char="u"/>
            </a:pPr>
            <a:r>
              <a:rPr lang="en-US" sz="2000" b="1" dirty="0" smtClean="0">
                <a:solidFill>
                  <a:schemeClr val="tx1">
                    <a:lumMod val="75000"/>
                    <a:lumOff val="25000"/>
                  </a:schemeClr>
                </a:solidFill>
              </a:rPr>
              <a:t>Better</a:t>
            </a:r>
            <a:r>
              <a:rPr lang="en-US" sz="2000" dirty="0" smtClean="0">
                <a:solidFill>
                  <a:schemeClr val="tx1">
                    <a:lumMod val="75000"/>
                    <a:lumOff val="25000"/>
                  </a:schemeClr>
                </a:solidFill>
              </a:rPr>
              <a:t> </a:t>
            </a:r>
            <a:r>
              <a:rPr lang="en-US" sz="2000" b="1" dirty="0" smtClean="0">
                <a:solidFill>
                  <a:schemeClr val="tx1">
                    <a:lumMod val="75000"/>
                    <a:lumOff val="25000"/>
                  </a:schemeClr>
                </a:solidFill>
              </a:rPr>
              <a:t>communication</a:t>
            </a:r>
            <a:r>
              <a:rPr lang="en-US" sz="2000" dirty="0" smtClean="0">
                <a:solidFill>
                  <a:schemeClr val="tx1">
                    <a:lumMod val="75000"/>
                    <a:lumOff val="25000"/>
                  </a:schemeClr>
                </a:solidFill>
              </a:rPr>
              <a:t> towards all the target groups on the actual impact needed</a:t>
            </a:r>
          </a:p>
          <a:p>
            <a:pPr marL="285750" indent="-285750">
              <a:spcAft>
                <a:spcPts val="1200"/>
              </a:spcAft>
              <a:buClr>
                <a:srgbClr val="EB5F00"/>
              </a:buClr>
              <a:buFont typeface="Wingdings 3" panose="05040102010807070707" pitchFamily="18" charset="2"/>
              <a:buChar char="u"/>
            </a:pPr>
            <a:r>
              <a:rPr lang="en-US" sz="2000" b="1" dirty="0" smtClean="0">
                <a:solidFill>
                  <a:schemeClr val="tx1">
                    <a:lumMod val="75000"/>
                    <a:lumOff val="25000"/>
                  </a:schemeClr>
                </a:solidFill>
              </a:rPr>
              <a:t>Focused Marketing </a:t>
            </a:r>
            <a:r>
              <a:rPr lang="en-US" sz="2000" dirty="0" smtClean="0">
                <a:solidFill>
                  <a:schemeClr val="tx1">
                    <a:lumMod val="75000"/>
                    <a:lumOff val="25000"/>
                  </a:schemeClr>
                </a:solidFill>
              </a:rPr>
              <a:t>approach for DD vs exchange </a:t>
            </a:r>
          </a:p>
          <a:p>
            <a:pPr marL="285750" indent="-285750">
              <a:spcAft>
                <a:spcPts val="1200"/>
              </a:spcAft>
              <a:buClr>
                <a:srgbClr val="EB5F00"/>
              </a:buClr>
              <a:buFont typeface="Wingdings 3" panose="05040102010807070707" pitchFamily="18" charset="2"/>
              <a:buChar char="u"/>
            </a:pPr>
            <a:r>
              <a:rPr lang="en-US" sz="2000" b="1" dirty="0" smtClean="0">
                <a:solidFill>
                  <a:schemeClr val="tx1">
                    <a:lumMod val="75000"/>
                    <a:lumOff val="25000"/>
                  </a:schemeClr>
                </a:solidFill>
              </a:rPr>
              <a:t>Specific support </a:t>
            </a:r>
            <a:r>
              <a:rPr lang="en-US" sz="2000" dirty="0" smtClean="0">
                <a:solidFill>
                  <a:schemeClr val="tx1">
                    <a:lumMod val="75000"/>
                    <a:lumOff val="25000"/>
                  </a:schemeClr>
                </a:solidFill>
              </a:rPr>
              <a:t>and services for the category </a:t>
            </a:r>
          </a:p>
          <a:p>
            <a:pPr marL="285750" indent="-285750">
              <a:spcAft>
                <a:spcPts val="1200"/>
              </a:spcAft>
              <a:buClr>
                <a:srgbClr val="EB5F00"/>
              </a:buClr>
              <a:buFont typeface="Wingdings 3" panose="05040102010807070707" pitchFamily="18" charset="2"/>
              <a:buChar char="u"/>
            </a:pPr>
            <a:r>
              <a:rPr lang="en-US" sz="2000" b="1" dirty="0" smtClean="0">
                <a:solidFill>
                  <a:schemeClr val="tx1">
                    <a:lumMod val="75000"/>
                    <a:lumOff val="25000"/>
                  </a:schemeClr>
                </a:solidFill>
              </a:rPr>
              <a:t>Companies seek</a:t>
            </a:r>
            <a:r>
              <a:rPr lang="en-US" sz="2000" dirty="0" smtClean="0">
                <a:solidFill>
                  <a:schemeClr val="tx1">
                    <a:lumMod val="75000"/>
                    <a:lumOff val="25000"/>
                  </a:schemeClr>
                </a:solidFill>
              </a:rPr>
              <a:t> for DD profiles without realizing it</a:t>
            </a:r>
          </a:p>
          <a:p>
            <a:pPr marL="285750" indent="-285750">
              <a:spcAft>
                <a:spcPts val="1200"/>
              </a:spcAft>
              <a:buClr>
                <a:srgbClr val="EB5F00"/>
              </a:buClr>
              <a:buFont typeface="Wingdings 3" panose="05040102010807070707" pitchFamily="18" charset="2"/>
              <a:buChar char="u"/>
            </a:pPr>
            <a:r>
              <a:rPr lang="en-US" sz="2000" dirty="0" smtClean="0">
                <a:solidFill>
                  <a:schemeClr val="tx1">
                    <a:lumMod val="75000"/>
                    <a:lumOff val="25000"/>
                  </a:schemeClr>
                </a:solidFill>
              </a:rPr>
              <a:t>Both students and employers favor an </a:t>
            </a:r>
            <a:r>
              <a:rPr lang="en-US" sz="2000" b="1" dirty="0" smtClean="0">
                <a:solidFill>
                  <a:schemeClr val="tx1">
                    <a:lumMod val="75000"/>
                    <a:lumOff val="25000"/>
                  </a:schemeClr>
                </a:solidFill>
              </a:rPr>
              <a:t>active involvement of companies </a:t>
            </a:r>
            <a:r>
              <a:rPr lang="en-US" sz="2000" dirty="0" smtClean="0">
                <a:solidFill>
                  <a:schemeClr val="tx1">
                    <a:lumMod val="75000"/>
                    <a:lumOff val="25000"/>
                  </a:schemeClr>
                </a:solidFill>
              </a:rPr>
              <a:t>in all phases (curriculum design, teaching with credits, definition of research topics, hosting mandatory internships)</a:t>
            </a:r>
          </a:p>
          <a:p>
            <a:pPr marL="285750" indent="-285750">
              <a:spcAft>
                <a:spcPts val="1200"/>
              </a:spcAft>
              <a:buClr>
                <a:srgbClr val="EB5F00"/>
              </a:buClr>
              <a:buFont typeface="Wingdings 3" panose="05040102010807070707" pitchFamily="18" charset="2"/>
              <a:buChar char="u"/>
            </a:pPr>
            <a:r>
              <a:rPr lang="en-US" sz="2000" b="1" dirty="0" smtClean="0">
                <a:solidFill>
                  <a:schemeClr val="tx1">
                    <a:lumMod val="75000"/>
                    <a:lumOff val="25000"/>
                  </a:schemeClr>
                </a:solidFill>
              </a:rPr>
              <a:t>DD+ is the inevitable next step: </a:t>
            </a:r>
            <a:r>
              <a:rPr lang="en-US" sz="2000" dirty="0" smtClean="0">
                <a:solidFill>
                  <a:schemeClr val="tx1">
                    <a:lumMod val="75000"/>
                    <a:lumOff val="25000"/>
                  </a:schemeClr>
                </a:solidFill>
              </a:rPr>
              <a:t>creation of newly designed DD programmes based on the results and recommendations of this project                 Redeem 2</a:t>
            </a:r>
          </a:p>
        </p:txBody>
      </p:sp>
      <p:sp>
        <p:nvSpPr>
          <p:cNvPr id="3" name="Right Arrow 2"/>
          <p:cNvSpPr/>
          <p:nvPr/>
        </p:nvSpPr>
        <p:spPr>
          <a:xfrm>
            <a:off x="1676400" y="5257800"/>
            <a:ext cx="914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937625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Image.jpg"/>
          <p:cNvPicPr>
            <a:picLocks noChangeAspect="1"/>
          </p:cNvPicPr>
          <p:nvPr/>
        </p:nvPicPr>
        <p:blipFill>
          <a:blip r:embed="rId3" cstate="print">
            <a:duotone>
              <a:schemeClr val="bg2">
                <a:shade val="45000"/>
                <a:satMod val="135000"/>
              </a:schemeClr>
              <a:prstClr val="white"/>
            </a:duotone>
          </a:blip>
          <a:srcRect t="12213" b="30214"/>
          <a:stretch>
            <a:fillRect/>
          </a:stretch>
        </p:blipFill>
        <p:spPr>
          <a:xfrm>
            <a:off x="-1" y="5638800"/>
            <a:ext cx="9144001" cy="1219200"/>
          </a:xfrm>
          <a:prstGeom prst="rect">
            <a:avLst/>
          </a:prstGeom>
        </p:spPr>
      </p:pic>
      <p:sp>
        <p:nvSpPr>
          <p:cNvPr id="15362" name="TextBox 3"/>
          <p:cNvSpPr txBox="1">
            <a:spLocks noChangeArrowheads="1"/>
          </p:cNvSpPr>
          <p:nvPr/>
        </p:nvSpPr>
        <p:spPr bwMode="auto">
          <a:xfrm>
            <a:off x="960813" y="381000"/>
            <a:ext cx="6858000" cy="579438"/>
          </a:xfrm>
          <a:prstGeom prst="rect">
            <a:avLst/>
          </a:prstGeom>
          <a:noFill/>
          <a:ln w="9525">
            <a:noFill/>
            <a:miter lim="800000"/>
            <a:headEnd/>
            <a:tailEnd/>
          </a:ln>
        </p:spPr>
        <p:txBody>
          <a:bodyPr wrap="square">
            <a:spAutoFit/>
          </a:bodyPr>
          <a:lstStyle/>
          <a:p>
            <a:pPr algn="ctr"/>
            <a:r>
              <a:rPr lang="en-US" sz="3200" b="1" dirty="0" smtClean="0">
                <a:solidFill>
                  <a:srgbClr val="285EA0"/>
                </a:solidFill>
                <a:cs typeface="Arial" charset="0"/>
              </a:rPr>
              <a:t>Now: why REDEEM 2?</a:t>
            </a:r>
            <a:endParaRPr lang="en-US" sz="3200" b="1" dirty="0">
              <a:solidFill>
                <a:srgbClr val="285EA0"/>
              </a:solidFill>
              <a:cs typeface="Arial" charset="0"/>
            </a:endParaRPr>
          </a:p>
        </p:txBody>
      </p:sp>
      <p:sp>
        <p:nvSpPr>
          <p:cNvPr id="15363" name="Rectangle 6"/>
          <p:cNvSpPr>
            <a:spLocks noChangeArrowheads="1"/>
          </p:cNvSpPr>
          <p:nvPr/>
        </p:nvSpPr>
        <p:spPr bwMode="auto">
          <a:xfrm>
            <a:off x="770313" y="1170087"/>
            <a:ext cx="7239000" cy="5632311"/>
          </a:xfrm>
          <a:prstGeom prst="rect">
            <a:avLst/>
          </a:prstGeom>
          <a:noFill/>
          <a:ln w="9525">
            <a:noFill/>
            <a:miter lim="800000"/>
            <a:headEnd/>
            <a:tailEnd/>
          </a:ln>
        </p:spPr>
        <p:txBody>
          <a:bodyPr wrap="square">
            <a:spAutoFit/>
          </a:bodyPr>
          <a:lstStyle/>
          <a:p>
            <a:pPr marL="342900" indent="-342900">
              <a:buFont typeface="Arial" panose="020B0604020202020204" pitchFamily="34" charset="0"/>
              <a:buChar char="•"/>
            </a:pPr>
            <a:r>
              <a:rPr lang="en-US" b="1" u="sng" dirty="0" smtClean="0">
                <a:cs typeface="Arial" charset="0"/>
              </a:rPr>
              <a:t>REDEEM 1:</a:t>
            </a:r>
            <a:r>
              <a:rPr lang="en-US" dirty="0" smtClean="0">
                <a:cs typeface="Arial" charset="0"/>
              </a:rPr>
              <a:t> good preliminary results that need to be further exploited</a:t>
            </a:r>
          </a:p>
          <a:p>
            <a:pPr marL="342900" indent="-342900">
              <a:buFont typeface="Arial" panose="020B0604020202020204" pitchFamily="34" charset="0"/>
              <a:buChar char="•"/>
            </a:pPr>
            <a:endParaRPr lang="en-US" dirty="0" smtClean="0">
              <a:cs typeface="Arial" charset="0"/>
            </a:endParaRPr>
          </a:p>
          <a:p>
            <a:pPr marL="342900" indent="-342900">
              <a:buFont typeface="Arial" panose="020B0604020202020204" pitchFamily="34" charset="0"/>
              <a:buChar char="•"/>
            </a:pPr>
            <a:r>
              <a:rPr lang="en-US" dirty="0" smtClean="0">
                <a:cs typeface="Arial" charset="0"/>
              </a:rPr>
              <a:t>Need for further evidence to promote JPs</a:t>
            </a:r>
          </a:p>
          <a:p>
            <a:pPr marL="342900" indent="-342900">
              <a:buFont typeface="Arial" panose="020B0604020202020204" pitchFamily="34" charset="0"/>
              <a:buChar char="•"/>
            </a:pPr>
            <a:endParaRPr lang="en-US" dirty="0" smtClean="0">
              <a:cs typeface="Arial" charset="0"/>
            </a:endParaRPr>
          </a:p>
          <a:p>
            <a:pPr marL="342900" indent="-342900">
              <a:buFont typeface="Arial" panose="020B0604020202020204" pitchFamily="34" charset="0"/>
              <a:buChar char="•"/>
            </a:pPr>
            <a:r>
              <a:rPr lang="en-US" dirty="0" smtClean="0">
                <a:cs typeface="Arial" charset="0"/>
              </a:rPr>
              <a:t>Need for more comparable data from alumni and institutions (country, filed, programme, socio-economic background,…)</a:t>
            </a:r>
          </a:p>
          <a:p>
            <a:pPr marL="342900" indent="-342900">
              <a:buFont typeface="Arial" panose="020B0604020202020204" pitchFamily="34" charset="0"/>
              <a:buChar char="•"/>
            </a:pPr>
            <a:endParaRPr lang="en-US" dirty="0" smtClean="0">
              <a:cs typeface="Arial" charset="0"/>
            </a:endParaRPr>
          </a:p>
          <a:p>
            <a:pPr marL="342900" indent="-342900">
              <a:buFont typeface="Arial" panose="020B0604020202020204" pitchFamily="34" charset="0"/>
              <a:buChar char="•"/>
            </a:pPr>
            <a:r>
              <a:rPr lang="en-US" dirty="0" smtClean="0">
                <a:cs typeface="Arial" charset="0"/>
              </a:rPr>
              <a:t>Focus on the most recent graduates (3 last cohorts)</a:t>
            </a:r>
          </a:p>
          <a:p>
            <a:pPr marL="342900" indent="-342900">
              <a:buFont typeface="Arial" panose="020B0604020202020204" pitchFamily="34" charset="0"/>
              <a:buChar char="•"/>
            </a:pPr>
            <a:endParaRPr lang="en-US" dirty="0" smtClean="0">
              <a:cs typeface="Arial" charset="0"/>
            </a:endParaRPr>
          </a:p>
          <a:p>
            <a:pPr marL="342900" indent="-342900">
              <a:buFont typeface="Arial" panose="020B0604020202020204" pitchFamily="34" charset="0"/>
              <a:buChar char="•"/>
            </a:pPr>
            <a:r>
              <a:rPr lang="en-US" dirty="0" smtClean="0">
                <a:cs typeface="Arial" charset="0"/>
              </a:rPr>
              <a:t>Better information and communication towards companies (How?)</a:t>
            </a:r>
          </a:p>
          <a:p>
            <a:pPr marL="342900" indent="-342900">
              <a:buFont typeface="Arial" panose="020B0604020202020204" pitchFamily="34" charset="0"/>
              <a:buChar char="•"/>
            </a:pPr>
            <a:endParaRPr lang="en-US" dirty="0" smtClean="0">
              <a:cs typeface="Arial" charset="0"/>
            </a:endParaRPr>
          </a:p>
          <a:p>
            <a:pPr marL="342900" indent="-342900">
              <a:buFont typeface="Arial" panose="020B0604020202020204" pitchFamily="34" charset="0"/>
              <a:buChar char="•"/>
            </a:pPr>
            <a:r>
              <a:rPr lang="en-US" dirty="0" smtClean="0">
                <a:cs typeface="Arial" charset="0"/>
              </a:rPr>
              <a:t>Need to reform programmes (How?)</a:t>
            </a:r>
          </a:p>
          <a:p>
            <a:endParaRPr lang="en-US" dirty="0" smtClean="0">
              <a:cs typeface="Arial" charset="0"/>
            </a:endParaRPr>
          </a:p>
          <a:p>
            <a:pPr marL="342900" indent="-342900">
              <a:buFont typeface="Arial" panose="020B0604020202020204" pitchFamily="34" charset="0"/>
              <a:buChar char="•"/>
            </a:pPr>
            <a:r>
              <a:rPr lang="en-US" dirty="0" smtClean="0">
                <a:cs typeface="Arial" charset="0"/>
              </a:rPr>
              <a:t>Need to involve companies (we know why, but how?)</a:t>
            </a:r>
          </a:p>
          <a:p>
            <a:pPr marL="342900" indent="-342900">
              <a:buFont typeface="Arial" panose="020B0604020202020204" pitchFamily="34" charset="0"/>
              <a:buChar char="•"/>
            </a:pPr>
            <a:endParaRPr lang="en-US" dirty="0" smtClean="0">
              <a:cs typeface="Arial" charset="0"/>
            </a:endParaRPr>
          </a:p>
          <a:p>
            <a:pPr marL="342900" indent="-342900">
              <a:buFont typeface="Arial" panose="020B0604020202020204" pitchFamily="34" charset="0"/>
              <a:buChar char="•"/>
            </a:pPr>
            <a:r>
              <a:rPr lang="en-US" dirty="0" smtClean="0">
                <a:cs typeface="Arial" charset="0"/>
              </a:rPr>
              <a:t>Platform for the EUI</a:t>
            </a:r>
          </a:p>
          <a:p>
            <a:pPr marL="800100" lvl="1" indent="-342900">
              <a:buFont typeface="Arial" panose="020B0604020202020204" pitchFamily="34" charset="0"/>
              <a:buChar char="•"/>
            </a:pPr>
            <a:endParaRPr lang="en-US" dirty="0" smtClean="0">
              <a:solidFill>
                <a:srgbClr val="285EA0"/>
              </a:solidFill>
              <a:cs typeface="Arial" charset="0"/>
            </a:endParaRPr>
          </a:p>
          <a:p>
            <a:pPr marL="800100" lvl="1" indent="-342900">
              <a:buFont typeface="Arial" panose="020B0604020202020204" pitchFamily="34" charset="0"/>
              <a:buChar char="•"/>
            </a:pPr>
            <a:endParaRPr lang="en-US" dirty="0" smtClean="0">
              <a:solidFill>
                <a:srgbClr val="285EA0"/>
              </a:solidFill>
              <a:cs typeface="Arial" charset="0"/>
            </a:endParaRPr>
          </a:p>
          <a:p>
            <a:pPr marL="800100" lvl="1" indent="-342900">
              <a:buFont typeface="Arial" panose="020B0604020202020204" pitchFamily="34" charset="0"/>
              <a:buChar char="•"/>
            </a:pPr>
            <a:endParaRPr lang="en-US" dirty="0">
              <a:solidFill>
                <a:srgbClr val="285EA0"/>
              </a:solidFill>
              <a:cs typeface="Arial" charset="0"/>
            </a:endParaRPr>
          </a:p>
        </p:txBody>
      </p:sp>
    </p:spTree>
    <p:extLst>
      <p:ext uri="{BB962C8B-B14F-4D97-AF65-F5344CB8AC3E}">
        <p14:creationId xmlns:p14="http://schemas.microsoft.com/office/powerpoint/2010/main" val="4139257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500062" y="1371600"/>
            <a:ext cx="7715250" cy="4857750"/>
          </a:xfrm>
        </p:spPr>
        <p:txBody>
          <a:bodyPr/>
          <a:lstStyle/>
          <a:p>
            <a:pPr algn="ctr">
              <a:lnSpc>
                <a:spcPct val="90000"/>
              </a:lnSpc>
              <a:buFontTx/>
              <a:buNone/>
              <a:tabLst>
                <a:tab pos="1612900" algn="l"/>
              </a:tabLst>
            </a:pPr>
            <a:r>
              <a:rPr lang="fr-FR" altLang="sv-SE" b="1" dirty="0" smtClean="0"/>
              <a:t>Full </a:t>
            </a:r>
            <a:r>
              <a:rPr lang="fr-FR" altLang="sv-SE" b="1" dirty="0" err="1" smtClean="0"/>
              <a:t>Partners</a:t>
            </a:r>
            <a:endParaRPr lang="fr-FR" altLang="sv-SE" b="1" dirty="0" smtClean="0"/>
          </a:p>
          <a:p>
            <a:pPr algn="ctr">
              <a:lnSpc>
                <a:spcPct val="90000"/>
              </a:lnSpc>
              <a:buFontTx/>
              <a:buNone/>
              <a:tabLst>
                <a:tab pos="1612900" algn="l"/>
              </a:tabLst>
            </a:pPr>
            <a:endParaRPr lang="fr-FR" altLang="sv-SE" sz="1400" dirty="0" smtClean="0"/>
          </a:p>
          <a:p>
            <a:pPr lvl="2">
              <a:lnSpc>
                <a:spcPct val="90000"/>
              </a:lnSpc>
              <a:buFontTx/>
              <a:buNone/>
              <a:tabLst>
                <a:tab pos="1612900" algn="l"/>
              </a:tabLst>
            </a:pPr>
            <a:r>
              <a:rPr lang="en-US" altLang="sv-SE" sz="1800" b="1" dirty="0">
                <a:solidFill>
                  <a:srgbClr val="FF0000"/>
                </a:solidFill>
              </a:rPr>
              <a:t>KTH 			Royal Institute of Technology, Stockholm</a:t>
            </a:r>
          </a:p>
          <a:p>
            <a:pPr lvl="2">
              <a:lnSpc>
                <a:spcPct val="90000"/>
              </a:lnSpc>
              <a:buFontTx/>
              <a:buNone/>
              <a:tabLst>
                <a:tab pos="1612900" algn="l"/>
              </a:tabLst>
            </a:pPr>
            <a:r>
              <a:rPr lang="fr-CH" altLang="sv-SE" sz="1800" b="1" dirty="0" smtClean="0">
                <a:solidFill>
                  <a:srgbClr val="FF0000"/>
                </a:solidFill>
              </a:rPr>
              <a:t>UPC</a:t>
            </a:r>
            <a:r>
              <a:rPr lang="fr-CH" altLang="sv-SE" sz="1800" dirty="0" smtClean="0">
                <a:solidFill>
                  <a:srgbClr val="FF0000"/>
                </a:solidFill>
              </a:rPr>
              <a:t> 			</a:t>
            </a:r>
            <a:r>
              <a:rPr lang="fr-CH" altLang="sv-SE" sz="1800" dirty="0" err="1" smtClean="0">
                <a:solidFill>
                  <a:srgbClr val="FF0000"/>
                </a:solidFill>
              </a:rPr>
              <a:t>Universidad</a:t>
            </a:r>
            <a:r>
              <a:rPr lang="fr-CH" altLang="sv-SE" sz="1800" dirty="0" smtClean="0">
                <a:solidFill>
                  <a:srgbClr val="FF0000"/>
                </a:solidFill>
              </a:rPr>
              <a:t> </a:t>
            </a:r>
            <a:r>
              <a:rPr lang="fr-CH" altLang="sv-SE" sz="1800" dirty="0" err="1" smtClean="0">
                <a:solidFill>
                  <a:srgbClr val="FF0000"/>
                </a:solidFill>
              </a:rPr>
              <a:t>Polytecnica</a:t>
            </a:r>
            <a:r>
              <a:rPr lang="fr-CH" altLang="sv-SE" sz="1800" dirty="0" smtClean="0">
                <a:solidFill>
                  <a:srgbClr val="FF0000"/>
                </a:solidFill>
              </a:rPr>
              <a:t> de </a:t>
            </a:r>
            <a:r>
              <a:rPr lang="fr-CH" altLang="sv-SE" sz="1800" dirty="0" err="1" smtClean="0">
                <a:solidFill>
                  <a:srgbClr val="FF0000"/>
                </a:solidFill>
              </a:rPr>
              <a:t>Catalunya</a:t>
            </a:r>
            <a:r>
              <a:rPr lang="fr-CH" altLang="sv-SE" sz="1800" dirty="0" smtClean="0">
                <a:solidFill>
                  <a:srgbClr val="FF0000"/>
                </a:solidFill>
              </a:rPr>
              <a:t>, 					Barcelona</a:t>
            </a:r>
          </a:p>
          <a:p>
            <a:pPr lvl="2">
              <a:lnSpc>
                <a:spcPct val="90000"/>
              </a:lnSpc>
              <a:buFontTx/>
              <a:buNone/>
              <a:tabLst>
                <a:tab pos="1612900" algn="l"/>
              </a:tabLst>
            </a:pPr>
            <a:r>
              <a:rPr lang="fr-CH" altLang="sv-SE" sz="1800" b="1" dirty="0" smtClean="0">
                <a:solidFill>
                  <a:srgbClr val="FF0000"/>
                </a:solidFill>
              </a:rPr>
              <a:t>TUD</a:t>
            </a:r>
            <a:r>
              <a:rPr lang="fr-CH" altLang="sv-SE" sz="1800" dirty="0" smtClean="0">
                <a:solidFill>
                  <a:srgbClr val="FF0000"/>
                </a:solidFill>
              </a:rPr>
              <a:t> 			</a:t>
            </a:r>
            <a:r>
              <a:rPr lang="fr-CH" altLang="sv-SE" sz="1800" dirty="0" err="1" smtClean="0">
                <a:solidFill>
                  <a:srgbClr val="FF0000"/>
                </a:solidFill>
              </a:rPr>
              <a:t>Technische</a:t>
            </a:r>
            <a:r>
              <a:rPr lang="fr-CH" altLang="sv-SE" sz="1800" dirty="0" smtClean="0">
                <a:solidFill>
                  <a:srgbClr val="FF0000"/>
                </a:solidFill>
              </a:rPr>
              <a:t> </a:t>
            </a:r>
            <a:r>
              <a:rPr lang="fr-CH" altLang="sv-SE" sz="1800" dirty="0" err="1" smtClean="0">
                <a:solidFill>
                  <a:srgbClr val="FF0000"/>
                </a:solidFill>
              </a:rPr>
              <a:t>Universität</a:t>
            </a:r>
            <a:r>
              <a:rPr lang="fr-CH" altLang="sv-SE" sz="1800" dirty="0" smtClean="0">
                <a:solidFill>
                  <a:srgbClr val="FF0000"/>
                </a:solidFill>
              </a:rPr>
              <a:t>, Darmstadt</a:t>
            </a:r>
          </a:p>
          <a:p>
            <a:pPr lvl="2">
              <a:lnSpc>
                <a:spcPct val="90000"/>
              </a:lnSpc>
              <a:buFontTx/>
              <a:buNone/>
              <a:tabLst>
                <a:tab pos="1612900" algn="l"/>
              </a:tabLst>
            </a:pPr>
            <a:r>
              <a:rPr lang="fr-CH" altLang="sv-SE" sz="1800" b="1" dirty="0" smtClean="0">
                <a:solidFill>
                  <a:srgbClr val="FF0000"/>
                </a:solidFill>
              </a:rPr>
              <a:t>KIT</a:t>
            </a:r>
            <a:r>
              <a:rPr lang="fr-CH" altLang="sv-SE" sz="1800" dirty="0" smtClean="0">
                <a:solidFill>
                  <a:srgbClr val="FF0000"/>
                </a:solidFill>
              </a:rPr>
              <a:t> 			Karlsruhe Institute of </a:t>
            </a:r>
            <a:r>
              <a:rPr lang="fr-CH" altLang="sv-SE" sz="1800" dirty="0" err="1" smtClean="0">
                <a:solidFill>
                  <a:srgbClr val="FF0000"/>
                </a:solidFill>
              </a:rPr>
              <a:t>Tehnology</a:t>
            </a:r>
            <a:endParaRPr lang="fr-CH" altLang="sv-SE" sz="1800" dirty="0" smtClean="0">
              <a:solidFill>
                <a:srgbClr val="FF0000"/>
              </a:solidFill>
            </a:endParaRPr>
          </a:p>
          <a:p>
            <a:pPr lvl="2">
              <a:lnSpc>
                <a:spcPct val="90000"/>
              </a:lnSpc>
              <a:buFontTx/>
              <a:buNone/>
              <a:tabLst>
                <a:tab pos="1612900" algn="l"/>
              </a:tabLst>
            </a:pPr>
            <a:r>
              <a:rPr lang="fr-CH" altLang="sv-SE" sz="1800" b="1" dirty="0" smtClean="0">
                <a:solidFill>
                  <a:srgbClr val="FF0000"/>
                </a:solidFill>
              </a:rPr>
              <a:t>AALTO			</a:t>
            </a:r>
            <a:r>
              <a:rPr lang="fr-CH" altLang="sv-SE" sz="1800" dirty="0" smtClean="0">
                <a:solidFill>
                  <a:srgbClr val="FF0000"/>
                </a:solidFill>
              </a:rPr>
              <a:t>Aalto </a:t>
            </a:r>
            <a:r>
              <a:rPr lang="fr-CH" altLang="sv-SE" sz="1800" dirty="0" err="1" smtClean="0">
                <a:solidFill>
                  <a:srgbClr val="FF0000"/>
                </a:solidFill>
              </a:rPr>
              <a:t>University</a:t>
            </a:r>
            <a:r>
              <a:rPr lang="fr-CH" altLang="sv-SE" sz="1800" dirty="0" smtClean="0">
                <a:solidFill>
                  <a:srgbClr val="FF0000"/>
                </a:solidFill>
              </a:rPr>
              <a:t>, Helsinki</a:t>
            </a:r>
            <a:endParaRPr lang="fr-CH" altLang="sv-SE" sz="1800" b="1" dirty="0" smtClean="0">
              <a:solidFill>
                <a:srgbClr val="FF0000"/>
              </a:solidFill>
            </a:endParaRPr>
          </a:p>
          <a:p>
            <a:pPr lvl="2">
              <a:lnSpc>
                <a:spcPct val="90000"/>
              </a:lnSpc>
              <a:buFontTx/>
              <a:buNone/>
              <a:tabLst>
                <a:tab pos="1612900" algn="l"/>
              </a:tabLst>
            </a:pPr>
            <a:r>
              <a:rPr lang="fr-CH" altLang="sv-SE" sz="1800" b="1" dirty="0" smtClean="0">
                <a:solidFill>
                  <a:srgbClr val="FF0000"/>
                </a:solidFill>
              </a:rPr>
              <a:t>IST			</a:t>
            </a:r>
            <a:r>
              <a:rPr lang="fr-CH" altLang="sv-SE" sz="1800" dirty="0" err="1" smtClean="0">
                <a:solidFill>
                  <a:srgbClr val="FF0000"/>
                </a:solidFill>
              </a:rPr>
              <a:t>Instituto</a:t>
            </a:r>
            <a:r>
              <a:rPr lang="fr-CH" altLang="sv-SE" sz="1800" dirty="0" smtClean="0">
                <a:solidFill>
                  <a:srgbClr val="FF0000"/>
                </a:solidFill>
              </a:rPr>
              <a:t> Superior </a:t>
            </a:r>
            <a:r>
              <a:rPr lang="fr-CH" altLang="sv-SE" sz="1800" dirty="0" err="1" smtClean="0">
                <a:solidFill>
                  <a:srgbClr val="FF0000"/>
                </a:solidFill>
              </a:rPr>
              <a:t>Tecnico</a:t>
            </a:r>
            <a:r>
              <a:rPr lang="fr-CH" altLang="sv-SE" sz="1800" dirty="0" smtClean="0">
                <a:solidFill>
                  <a:srgbClr val="FF0000"/>
                </a:solidFill>
              </a:rPr>
              <a:t>, Lisboa</a:t>
            </a:r>
          </a:p>
          <a:p>
            <a:pPr lvl="2">
              <a:lnSpc>
                <a:spcPct val="90000"/>
              </a:lnSpc>
              <a:buFontTx/>
              <a:buNone/>
              <a:tabLst>
                <a:tab pos="1612900" algn="l"/>
              </a:tabLst>
            </a:pPr>
            <a:r>
              <a:rPr lang="fr-CH" altLang="sv-SE" sz="1800" b="1" dirty="0" smtClean="0">
                <a:solidFill>
                  <a:srgbClr val="FF0000"/>
                </a:solidFill>
              </a:rPr>
              <a:t>TALTECH		</a:t>
            </a:r>
            <a:r>
              <a:rPr lang="fr-CH" altLang="sv-SE" sz="1800" dirty="0" smtClean="0">
                <a:solidFill>
                  <a:srgbClr val="FF0000"/>
                </a:solidFill>
              </a:rPr>
              <a:t>Tallinn </a:t>
            </a:r>
            <a:r>
              <a:rPr lang="fr-CH" altLang="sv-SE" sz="1800" dirty="0" err="1" smtClean="0">
                <a:solidFill>
                  <a:srgbClr val="FF0000"/>
                </a:solidFill>
              </a:rPr>
              <a:t>University</a:t>
            </a:r>
            <a:r>
              <a:rPr lang="fr-CH" altLang="sv-SE" sz="1800" dirty="0" smtClean="0">
                <a:solidFill>
                  <a:srgbClr val="FF0000"/>
                </a:solidFill>
              </a:rPr>
              <a:t> of </a:t>
            </a:r>
            <a:r>
              <a:rPr lang="fr-CH" altLang="sv-SE" sz="1800" dirty="0" err="1" smtClean="0">
                <a:solidFill>
                  <a:srgbClr val="FF0000"/>
                </a:solidFill>
              </a:rPr>
              <a:t>Technology</a:t>
            </a:r>
            <a:r>
              <a:rPr lang="fr-CH" altLang="sv-SE" sz="1800" dirty="0" smtClean="0">
                <a:solidFill>
                  <a:srgbClr val="FF0000"/>
                </a:solidFill>
              </a:rPr>
              <a:t>, Tallinn</a:t>
            </a:r>
          </a:p>
          <a:p>
            <a:pPr lvl="2">
              <a:lnSpc>
                <a:spcPct val="90000"/>
              </a:lnSpc>
              <a:buFontTx/>
              <a:buNone/>
              <a:tabLst>
                <a:tab pos="1612900" algn="l"/>
              </a:tabLst>
            </a:pPr>
            <a:r>
              <a:rPr lang="fr-CH" altLang="sv-SE" sz="1800" b="1" dirty="0" smtClean="0">
                <a:solidFill>
                  <a:srgbClr val="FF0000"/>
                </a:solidFill>
              </a:rPr>
              <a:t>CVUT			</a:t>
            </a:r>
            <a:r>
              <a:rPr lang="fr-CH" altLang="sv-SE" sz="1800" dirty="0" err="1" smtClean="0">
                <a:solidFill>
                  <a:srgbClr val="FF0000"/>
                </a:solidFill>
              </a:rPr>
              <a:t>Czech</a:t>
            </a:r>
            <a:r>
              <a:rPr lang="fr-CH" altLang="sv-SE" sz="1800" dirty="0" smtClean="0">
                <a:solidFill>
                  <a:srgbClr val="FF0000"/>
                </a:solidFill>
              </a:rPr>
              <a:t> </a:t>
            </a:r>
            <a:r>
              <a:rPr lang="fr-CH" altLang="sv-SE" sz="1800" dirty="0" err="1" smtClean="0">
                <a:solidFill>
                  <a:srgbClr val="FF0000"/>
                </a:solidFill>
              </a:rPr>
              <a:t>Technical</a:t>
            </a:r>
            <a:r>
              <a:rPr lang="fr-CH" altLang="sv-SE" sz="1800" dirty="0" smtClean="0">
                <a:solidFill>
                  <a:srgbClr val="FF0000"/>
                </a:solidFill>
              </a:rPr>
              <a:t> </a:t>
            </a:r>
            <a:r>
              <a:rPr lang="fr-CH" altLang="sv-SE" sz="1800" dirty="0" err="1" smtClean="0">
                <a:solidFill>
                  <a:srgbClr val="FF0000"/>
                </a:solidFill>
              </a:rPr>
              <a:t>University</a:t>
            </a:r>
            <a:r>
              <a:rPr lang="fr-CH" altLang="sv-SE" sz="1800" dirty="0" smtClean="0">
                <a:solidFill>
                  <a:srgbClr val="FF0000"/>
                </a:solidFill>
              </a:rPr>
              <a:t>, Prague</a:t>
            </a:r>
          </a:p>
          <a:p>
            <a:pPr lvl="2">
              <a:lnSpc>
                <a:spcPct val="90000"/>
              </a:lnSpc>
              <a:buFontTx/>
              <a:buNone/>
              <a:tabLst>
                <a:tab pos="1612900" algn="l"/>
              </a:tabLst>
            </a:pPr>
            <a:endParaRPr lang="fr-CH" altLang="sv-SE" sz="1800" dirty="0">
              <a:solidFill>
                <a:srgbClr val="FF0000"/>
              </a:solidFill>
            </a:endParaRPr>
          </a:p>
          <a:p>
            <a:pPr marL="342900" lvl="2" indent="-342900" algn="ctr">
              <a:lnSpc>
                <a:spcPct val="90000"/>
              </a:lnSpc>
              <a:buNone/>
              <a:tabLst>
                <a:tab pos="1612900" algn="l"/>
              </a:tabLst>
            </a:pPr>
            <a:r>
              <a:rPr lang="fr-CH" altLang="sv-SE" sz="3200" b="1" dirty="0"/>
              <a:t>Associated </a:t>
            </a:r>
            <a:r>
              <a:rPr lang="fr-CH" altLang="sv-SE" sz="3200" b="1" dirty="0" err="1"/>
              <a:t>Partners</a:t>
            </a:r>
            <a:endParaRPr lang="fr-CH" altLang="sv-SE" sz="3200" b="1" dirty="0"/>
          </a:p>
          <a:p>
            <a:pPr lvl="2">
              <a:lnSpc>
                <a:spcPct val="90000"/>
              </a:lnSpc>
              <a:buNone/>
              <a:tabLst>
                <a:tab pos="1612900" algn="l"/>
              </a:tabLst>
            </a:pPr>
            <a:endParaRPr lang="fr-FR" altLang="sv-SE" sz="1800" b="1" dirty="0" smtClean="0">
              <a:solidFill>
                <a:srgbClr val="FF0000"/>
              </a:solidFill>
            </a:endParaRPr>
          </a:p>
          <a:p>
            <a:pPr lvl="2">
              <a:lnSpc>
                <a:spcPct val="90000"/>
              </a:lnSpc>
              <a:buNone/>
              <a:tabLst>
                <a:tab pos="1612900" algn="l"/>
              </a:tabLst>
            </a:pPr>
            <a:r>
              <a:rPr lang="fr-FR" altLang="sv-SE" sz="1800" b="1" dirty="0" smtClean="0">
                <a:solidFill>
                  <a:srgbClr val="FF0000"/>
                </a:solidFill>
              </a:rPr>
              <a:t>CLUSTER network</a:t>
            </a:r>
          </a:p>
          <a:p>
            <a:pPr lvl="2">
              <a:lnSpc>
                <a:spcPct val="90000"/>
              </a:lnSpc>
              <a:buNone/>
              <a:tabLst>
                <a:tab pos="1612900" algn="l"/>
              </a:tabLst>
            </a:pPr>
            <a:r>
              <a:rPr lang="fr-FR" altLang="sv-SE" sz="1800" b="1" dirty="0" smtClean="0">
                <a:solidFill>
                  <a:srgbClr val="FF0000"/>
                </a:solidFill>
              </a:rPr>
              <a:t>T.I.M.E. association</a:t>
            </a:r>
            <a:endParaRPr lang="fr-FR" altLang="sv-SE" sz="1800" b="1" dirty="0">
              <a:solidFill>
                <a:srgbClr val="FF0000"/>
              </a:solidFill>
            </a:endParaRPr>
          </a:p>
        </p:txBody>
      </p:sp>
      <p:pic>
        <p:nvPicPr>
          <p:cNvPr id="2" name="Picture 1"/>
          <p:cNvPicPr>
            <a:picLocks noChangeAspect="1"/>
          </p:cNvPicPr>
          <p:nvPr/>
        </p:nvPicPr>
        <p:blipFill>
          <a:blip r:embed="rId3"/>
          <a:stretch>
            <a:fillRect/>
          </a:stretch>
        </p:blipFill>
        <p:spPr>
          <a:xfrm>
            <a:off x="3886200" y="152400"/>
            <a:ext cx="942975" cy="1104900"/>
          </a:xfrm>
          <a:prstGeom prst="rect">
            <a:avLst/>
          </a:prstGeom>
        </p:spPr>
      </p:pic>
    </p:spTree>
    <p:extLst>
      <p:ext uri="{BB962C8B-B14F-4D97-AF65-F5344CB8AC3E}">
        <p14:creationId xmlns:p14="http://schemas.microsoft.com/office/powerpoint/2010/main" val="36416795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Image.jpg"/>
          <p:cNvPicPr>
            <a:picLocks noChangeAspect="1"/>
          </p:cNvPicPr>
          <p:nvPr/>
        </p:nvPicPr>
        <p:blipFill>
          <a:blip r:embed="rId2" cstate="print">
            <a:duotone>
              <a:schemeClr val="bg2">
                <a:shade val="45000"/>
                <a:satMod val="135000"/>
              </a:schemeClr>
              <a:prstClr val="white"/>
            </a:duotone>
          </a:blip>
          <a:srcRect t="12213" b="30214"/>
          <a:stretch>
            <a:fillRect/>
          </a:stretch>
        </p:blipFill>
        <p:spPr>
          <a:xfrm>
            <a:off x="-1" y="5638800"/>
            <a:ext cx="9144001" cy="1219200"/>
          </a:xfrm>
          <a:prstGeom prst="rect">
            <a:avLst/>
          </a:prstGeom>
        </p:spPr>
      </p:pic>
      <p:sp>
        <p:nvSpPr>
          <p:cNvPr id="15362" name="TextBox 3"/>
          <p:cNvSpPr txBox="1">
            <a:spLocks noChangeArrowheads="1"/>
          </p:cNvSpPr>
          <p:nvPr/>
        </p:nvSpPr>
        <p:spPr bwMode="auto">
          <a:xfrm>
            <a:off x="685800" y="457200"/>
            <a:ext cx="8001000" cy="584775"/>
          </a:xfrm>
          <a:prstGeom prst="rect">
            <a:avLst/>
          </a:prstGeom>
          <a:noFill/>
          <a:ln w="9525">
            <a:noFill/>
            <a:miter lim="800000"/>
            <a:headEnd/>
            <a:tailEnd/>
          </a:ln>
        </p:spPr>
        <p:txBody>
          <a:bodyPr wrap="square">
            <a:spAutoFit/>
          </a:bodyPr>
          <a:lstStyle/>
          <a:p>
            <a:pPr algn="ctr"/>
            <a:r>
              <a:rPr lang="en-US" sz="3200" b="1" dirty="0" smtClean="0">
                <a:solidFill>
                  <a:srgbClr val="285EA0"/>
                </a:solidFill>
                <a:cs typeface="Arial" charset="0"/>
              </a:rPr>
              <a:t>Definitions – Bologna Yerevan meeting</a:t>
            </a:r>
            <a:endParaRPr lang="en-US" sz="3200" b="1" dirty="0">
              <a:solidFill>
                <a:srgbClr val="285EA0"/>
              </a:solidFill>
              <a:cs typeface="Arial" charset="0"/>
            </a:endParaRPr>
          </a:p>
        </p:txBody>
      </p:sp>
      <p:sp>
        <p:nvSpPr>
          <p:cNvPr id="15363" name="Rectangle 6"/>
          <p:cNvSpPr>
            <a:spLocks noChangeArrowheads="1"/>
          </p:cNvSpPr>
          <p:nvPr/>
        </p:nvSpPr>
        <p:spPr bwMode="auto">
          <a:xfrm>
            <a:off x="952499" y="1233785"/>
            <a:ext cx="7239000" cy="4832092"/>
          </a:xfrm>
          <a:prstGeom prst="rect">
            <a:avLst/>
          </a:prstGeom>
          <a:noFill/>
          <a:ln w="9525">
            <a:noFill/>
            <a:miter lim="800000"/>
            <a:headEnd/>
            <a:tailEnd/>
          </a:ln>
        </p:spPr>
        <p:txBody>
          <a:bodyPr wrap="square">
            <a:spAutoFit/>
          </a:bodyPr>
          <a:lstStyle/>
          <a:p>
            <a:pPr marL="0" indent="0">
              <a:buNone/>
            </a:pPr>
            <a:r>
              <a:rPr lang="en-US" sz="2200" dirty="0">
                <a:solidFill>
                  <a:schemeClr val="accent1"/>
                </a:solidFill>
              </a:rPr>
              <a:t>Joint programme</a:t>
            </a:r>
            <a:r>
              <a:rPr lang="en-US" sz="2200" dirty="0">
                <a:solidFill>
                  <a:schemeClr val="accent4"/>
                </a:solidFill>
              </a:rPr>
              <a:t> </a:t>
            </a:r>
            <a:r>
              <a:rPr lang="en-US" sz="2200" dirty="0"/>
              <a:t>is understood as an integrated curriculum coordinated and offered jointly by different HEIs, leading to joint or </a:t>
            </a:r>
            <a:r>
              <a:rPr lang="en-GB" sz="2200" dirty="0"/>
              <a:t>multiple </a:t>
            </a:r>
            <a:r>
              <a:rPr lang="en-GB" sz="2200" dirty="0" smtClean="0"/>
              <a:t>degrees.</a:t>
            </a:r>
          </a:p>
          <a:p>
            <a:pPr marL="0" indent="0">
              <a:buNone/>
            </a:pPr>
            <a:endParaRPr lang="en-GB" sz="2200" dirty="0" smtClean="0"/>
          </a:p>
          <a:p>
            <a:pPr marL="0" indent="0">
              <a:buNone/>
            </a:pPr>
            <a:endParaRPr lang="en-GB" sz="2200" dirty="0"/>
          </a:p>
          <a:p>
            <a:pPr marL="0" indent="0">
              <a:buNone/>
            </a:pPr>
            <a:endParaRPr lang="en-GB" sz="2200" dirty="0"/>
          </a:p>
          <a:p>
            <a:pPr marL="0" indent="0">
              <a:buNone/>
            </a:pPr>
            <a:r>
              <a:rPr lang="en-US" sz="2200" dirty="0">
                <a:solidFill>
                  <a:schemeClr val="accent1"/>
                </a:solidFill>
              </a:rPr>
              <a:t>Joint degree </a:t>
            </a:r>
            <a:r>
              <a:rPr lang="en-US" sz="2200" dirty="0"/>
              <a:t>- a single document awarded by HEIs offering the joint programme and nationally acknowledged as the recognized</a:t>
            </a:r>
          </a:p>
          <a:p>
            <a:pPr marL="0" indent="0">
              <a:buNone/>
            </a:pPr>
            <a:r>
              <a:rPr lang="en-US" sz="2200" dirty="0"/>
              <a:t>award of the joint programme.</a:t>
            </a:r>
          </a:p>
          <a:p>
            <a:endParaRPr lang="en-US" sz="2200" dirty="0"/>
          </a:p>
          <a:p>
            <a:pPr marL="0" lvl="0" indent="0">
              <a:buNone/>
            </a:pPr>
            <a:r>
              <a:rPr lang="en-US" sz="2200" dirty="0">
                <a:solidFill>
                  <a:schemeClr val="accent1"/>
                </a:solidFill>
              </a:rPr>
              <a:t>Multiple degree</a:t>
            </a:r>
            <a:r>
              <a:rPr lang="en-US" sz="2200" dirty="0"/>
              <a:t> – separate degrees awarded by issuing separate diplomas by the participating HEIs. If two degrees are awarded, it is a “double degree”. </a:t>
            </a:r>
            <a:endParaRPr lang="en-GB" sz="2200" dirty="0"/>
          </a:p>
        </p:txBody>
      </p:sp>
      <p:sp>
        <p:nvSpPr>
          <p:cNvPr id="2" name="Down Arrow 1"/>
          <p:cNvSpPr/>
          <p:nvPr/>
        </p:nvSpPr>
        <p:spPr>
          <a:xfrm>
            <a:off x="3962399" y="2438400"/>
            <a:ext cx="609600" cy="76200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02588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Image.jpg"/>
          <p:cNvPicPr>
            <a:picLocks noChangeAspect="1"/>
          </p:cNvPicPr>
          <p:nvPr/>
        </p:nvPicPr>
        <p:blipFill>
          <a:blip r:embed="rId2" cstate="print">
            <a:duotone>
              <a:schemeClr val="bg2">
                <a:shade val="45000"/>
                <a:satMod val="135000"/>
              </a:schemeClr>
              <a:prstClr val="white"/>
            </a:duotone>
          </a:blip>
          <a:srcRect t="12213" b="30214"/>
          <a:stretch>
            <a:fillRect/>
          </a:stretch>
        </p:blipFill>
        <p:spPr>
          <a:xfrm>
            <a:off x="-1" y="5638800"/>
            <a:ext cx="9144001" cy="1219200"/>
          </a:xfrm>
          <a:prstGeom prst="rect">
            <a:avLst/>
          </a:prstGeom>
        </p:spPr>
      </p:pic>
      <p:sp>
        <p:nvSpPr>
          <p:cNvPr id="15362" name="TextBox 3"/>
          <p:cNvSpPr txBox="1">
            <a:spLocks noChangeArrowheads="1"/>
          </p:cNvSpPr>
          <p:nvPr/>
        </p:nvSpPr>
        <p:spPr bwMode="auto">
          <a:xfrm>
            <a:off x="1142999" y="457200"/>
            <a:ext cx="6858000" cy="584775"/>
          </a:xfrm>
          <a:prstGeom prst="rect">
            <a:avLst/>
          </a:prstGeom>
          <a:noFill/>
          <a:ln w="9525">
            <a:noFill/>
            <a:miter lim="800000"/>
            <a:headEnd/>
            <a:tailEnd/>
          </a:ln>
        </p:spPr>
        <p:txBody>
          <a:bodyPr wrap="square">
            <a:spAutoFit/>
          </a:bodyPr>
          <a:lstStyle/>
          <a:p>
            <a:pPr algn="ctr"/>
            <a:r>
              <a:rPr lang="en-US" sz="3200" b="1" dirty="0" smtClean="0">
                <a:solidFill>
                  <a:srgbClr val="285EA0"/>
                </a:solidFill>
                <a:cs typeface="Arial" charset="0"/>
              </a:rPr>
              <a:t>Definitions – Paris Communiqué</a:t>
            </a:r>
            <a:endParaRPr lang="en-US" sz="3200" b="1" dirty="0">
              <a:solidFill>
                <a:srgbClr val="285EA0"/>
              </a:solidFill>
              <a:cs typeface="Arial" charset="0"/>
            </a:endParaRPr>
          </a:p>
        </p:txBody>
      </p:sp>
      <p:sp>
        <p:nvSpPr>
          <p:cNvPr id="15363" name="Rectangle 6"/>
          <p:cNvSpPr>
            <a:spLocks noChangeArrowheads="1"/>
          </p:cNvSpPr>
          <p:nvPr/>
        </p:nvSpPr>
        <p:spPr bwMode="auto">
          <a:xfrm>
            <a:off x="952498" y="1295400"/>
            <a:ext cx="7810501" cy="4462760"/>
          </a:xfrm>
          <a:prstGeom prst="rect">
            <a:avLst/>
          </a:prstGeom>
          <a:noFill/>
          <a:ln w="9525">
            <a:noFill/>
            <a:miter lim="800000"/>
            <a:headEnd/>
            <a:tailEnd/>
          </a:ln>
        </p:spPr>
        <p:txBody>
          <a:bodyPr wrap="square">
            <a:spAutoFit/>
          </a:bodyPr>
          <a:lstStyle/>
          <a:p>
            <a:pPr marL="0" indent="0">
              <a:buNone/>
            </a:pPr>
            <a:r>
              <a:rPr lang="en-US" altLang="fi-FI" sz="2000" dirty="0">
                <a:solidFill>
                  <a:srgbClr val="0070C0"/>
                </a:solidFill>
                <a:latin typeface="Arial" panose="020B0604020202020204" pitchFamily="34" charset="0"/>
                <a:ea typeface="ＭＳ Ｐゴシック" pitchFamily="34" charset="-128"/>
                <a:cs typeface="Arial" panose="020B0604020202020204" pitchFamily="34" charset="0"/>
              </a:rPr>
              <a:t>… “In order to encourage the development of </a:t>
            </a:r>
            <a:r>
              <a:rPr lang="en-US" altLang="fi-FI" sz="2000" b="1" dirty="0">
                <a:solidFill>
                  <a:srgbClr val="0070C0"/>
                </a:solidFill>
                <a:latin typeface="Arial" panose="020B0604020202020204" pitchFamily="34" charset="0"/>
                <a:ea typeface="ＭＳ Ｐゴシック" pitchFamily="34" charset="-128"/>
                <a:cs typeface="Arial" panose="020B0604020202020204" pitchFamily="34" charset="0"/>
              </a:rPr>
              <a:t>more joint programmes and joint degrees</a:t>
            </a:r>
            <a:r>
              <a:rPr lang="en-US" altLang="fi-FI" sz="2000" dirty="0">
                <a:solidFill>
                  <a:srgbClr val="0070C0"/>
                </a:solidFill>
                <a:latin typeface="Arial" panose="020B0604020202020204" pitchFamily="34" charset="0"/>
                <a:ea typeface="ＭＳ Ｐゴシック" pitchFamily="34" charset="-128"/>
                <a:cs typeface="Arial" panose="020B0604020202020204" pitchFamily="34" charset="0"/>
              </a:rPr>
              <a:t>, we will also enable and promote the use of </a:t>
            </a:r>
            <a:r>
              <a:rPr lang="en-US" altLang="fi-FI" sz="2000" b="1" dirty="0">
                <a:solidFill>
                  <a:srgbClr val="0070C0"/>
                </a:solidFill>
                <a:latin typeface="Arial" panose="020B0604020202020204" pitchFamily="34" charset="0"/>
                <a:ea typeface="ＭＳ Ｐゴシック" pitchFamily="34" charset="-128"/>
                <a:cs typeface="Arial" panose="020B0604020202020204" pitchFamily="34" charset="0"/>
              </a:rPr>
              <a:t>the “European Approach for Quality Assurance of Joint Programmes”</a:t>
            </a:r>
            <a:r>
              <a:rPr lang="en-US" altLang="fi-FI" sz="2000" dirty="0">
                <a:solidFill>
                  <a:srgbClr val="0070C0"/>
                </a:solidFill>
                <a:latin typeface="Arial" panose="020B0604020202020204" pitchFamily="34" charset="0"/>
                <a:ea typeface="ＭＳ Ｐゴシック" pitchFamily="34" charset="-128"/>
                <a:cs typeface="Arial" panose="020B0604020202020204" pitchFamily="34" charset="0"/>
              </a:rPr>
              <a:t> in our higher education systems. </a:t>
            </a:r>
          </a:p>
          <a:p>
            <a:pPr marL="0" indent="0">
              <a:buNone/>
            </a:pPr>
            <a:r>
              <a:rPr lang="en-US" altLang="fi-FI" sz="2000" dirty="0">
                <a:solidFill>
                  <a:srgbClr val="0070C0"/>
                </a:solidFill>
                <a:latin typeface="Arial" panose="020B0604020202020204" pitchFamily="34" charset="0"/>
                <a:ea typeface="ＭＳ Ｐゴシック" pitchFamily="34" charset="-128"/>
                <a:cs typeface="Arial" panose="020B0604020202020204" pitchFamily="34" charset="0"/>
              </a:rPr>
              <a:t>We welcome and will promote the development of the Database of External Quality Assurance Results (DEQAR)”…</a:t>
            </a:r>
          </a:p>
          <a:p>
            <a:pPr marL="0" indent="0">
              <a:buNone/>
            </a:pPr>
            <a:endParaRPr lang="en-US" altLang="fi-FI" sz="2400" dirty="0">
              <a:solidFill>
                <a:srgbClr val="0070C0"/>
              </a:solidFill>
              <a:latin typeface="Arial" panose="020B0604020202020204" pitchFamily="34" charset="0"/>
              <a:ea typeface="ＭＳ Ｐゴシック" pitchFamily="34" charset="-128"/>
              <a:cs typeface="Arial" panose="020B0604020202020204" pitchFamily="34" charset="0"/>
            </a:endParaRPr>
          </a:p>
          <a:p>
            <a:pPr marL="0" indent="0">
              <a:buNone/>
            </a:pPr>
            <a:r>
              <a:rPr lang="en-US" altLang="fi-FI" sz="2000" dirty="0">
                <a:solidFill>
                  <a:srgbClr val="0070C0"/>
                </a:solidFill>
                <a:latin typeface="Arial" panose="020B0604020202020204" pitchFamily="34" charset="0"/>
                <a:ea typeface="ＭＳ Ｐゴシック" pitchFamily="34" charset="-128"/>
                <a:cs typeface="Arial" panose="020B0604020202020204" pitchFamily="34" charset="0"/>
              </a:rPr>
              <a:t>…”We will foster and extend integrated transnational cooperation in higher education, research and innovation, for increased mobility of staff, students and researchers, and for </a:t>
            </a:r>
            <a:r>
              <a:rPr lang="en-US" altLang="fi-FI" sz="2000" b="1" dirty="0">
                <a:solidFill>
                  <a:srgbClr val="0070C0"/>
                </a:solidFill>
                <a:latin typeface="Arial" panose="020B0604020202020204" pitchFamily="34" charset="0"/>
                <a:ea typeface="ＭＳ Ｐゴシック" pitchFamily="34" charset="-128"/>
                <a:cs typeface="Arial" panose="020B0604020202020204" pitchFamily="34" charset="0"/>
              </a:rPr>
              <a:t>more joint study programmes throughout the whole EHEA</a:t>
            </a:r>
            <a:r>
              <a:rPr lang="en-US" altLang="fi-FI" sz="2000" dirty="0">
                <a:solidFill>
                  <a:srgbClr val="0070C0"/>
                </a:solidFill>
                <a:latin typeface="Arial" panose="020B0604020202020204" pitchFamily="34" charset="0"/>
                <a:ea typeface="ＭＳ Ｐゴシック" pitchFamily="34" charset="-128"/>
                <a:cs typeface="Arial" panose="020B0604020202020204" pitchFamily="34" charset="0"/>
              </a:rPr>
              <a:t>. </a:t>
            </a:r>
          </a:p>
          <a:p>
            <a:pPr marL="0" indent="0">
              <a:buNone/>
            </a:pPr>
            <a:r>
              <a:rPr lang="en-US" altLang="fi-FI" sz="2000" dirty="0">
                <a:solidFill>
                  <a:srgbClr val="0070C0"/>
                </a:solidFill>
                <a:latin typeface="Arial" panose="020B0604020202020204" pitchFamily="34" charset="0"/>
                <a:ea typeface="ＭＳ Ｐゴシック" pitchFamily="34" charset="-128"/>
                <a:cs typeface="Arial" panose="020B0604020202020204" pitchFamily="34" charset="0"/>
              </a:rPr>
              <a:t>We take note with interest of the recent EU initiative </a:t>
            </a:r>
            <a:r>
              <a:rPr lang="en-US" altLang="fi-FI" sz="2000" b="1" dirty="0">
                <a:solidFill>
                  <a:srgbClr val="0070C0"/>
                </a:solidFill>
                <a:latin typeface="Arial" panose="020B0604020202020204" pitchFamily="34" charset="0"/>
                <a:ea typeface="ＭＳ Ｐゴシック" pitchFamily="34" charset="-128"/>
                <a:cs typeface="Arial" panose="020B0604020202020204" pitchFamily="34" charset="0"/>
              </a:rPr>
              <a:t>on ‘European Universities’ </a:t>
            </a:r>
            <a:r>
              <a:rPr lang="en-US" altLang="fi-FI" sz="2000" dirty="0">
                <a:solidFill>
                  <a:srgbClr val="0070C0"/>
                </a:solidFill>
                <a:latin typeface="Arial" panose="020B0604020202020204" pitchFamily="34" charset="0"/>
                <a:ea typeface="ＭＳ Ｐゴシック" pitchFamily="34" charset="-128"/>
                <a:cs typeface="Arial" panose="020B0604020202020204" pitchFamily="34" charset="0"/>
              </a:rPr>
              <a:t>and we will encourage all our higher education institutions to work in such new settings.”…</a:t>
            </a:r>
            <a:endParaRPr lang="fi-FI" altLang="fi-FI" sz="2000" dirty="0">
              <a:solidFill>
                <a:srgbClr val="0070C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103279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5927</TotalTime>
  <Words>1516</Words>
  <Application>Microsoft Office PowerPoint</Application>
  <PresentationFormat>On-screen Show (4:3)</PresentationFormat>
  <Paragraphs>316</Paragraphs>
  <Slides>27</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Calibri</vt:lpstr>
      <vt:lpstr>Franklin Gothic Book</vt:lpstr>
      <vt:lpstr>Lucida Sans Unicode</vt:lpstr>
      <vt:lpstr>Times New Roman</vt:lpstr>
      <vt:lpstr>Wingdings 2</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Patrick</dc:creator>
  <cp:lastModifiedBy>Mirko Varano</cp:lastModifiedBy>
  <cp:revision>154</cp:revision>
  <dcterms:created xsi:type="dcterms:W3CDTF">2011-11-08T22:39:07Z</dcterms:created>
  <dcterms:modified xsi:type="dcterms:W3CDTF">2019-09-22T10:36:00Z</dcterms:modified>
</cp:coreProperties>
</file>