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sldIdLst>
    <p:sldId id="256" r:id="rId2"/>
    <p:sldId id="287" r:id="rId3"/>
    <p:sldId id="288" r:id="rId4"/>
    <p:sldId id="289" r:id="rId5"/>
    <p:sldId id="266" r:id="rId6"/>
    <p:sldId id="283" r:id="rId7"/>
    <p:sldId id="290" r:id="rId8"/>
    <p:sldId id="284" r:id="rId9"/>
    <p:sldId id="285" r:id="rId10"/>
    <p:sldId id="282" r:id="rId11"/>
    <p:sldId id="292" r:id="rId12"/>
    <p:sldId id="291" r:id="rId13"/>
    <p:sldId id="276" r:id="rId14"/>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orient="horz" pos="3861" userDrawn="1">
          <p15:clr>
            <a:srgbClr val="A4A3A4"/>
          </p15:clr>
        </p15:guide>
        <p15:guide id="3" pos="3182">
          <p15:clr>
            <a:srgbClr val="A4A3A4"/>
          </p15:clr>
        </p15:guide>
        <p15:guide id="4" pos="1459">
          <p15:clr>
            <a:srgbClr val="A4A3A4"/>
          </p15:clr>
        </p15:guide>
        <p15:guide id="5" pos="4793" userDrawn="1">
          <p15:clr>
            <a:srgbClr val="A4A3A4"/>
          </p15:clr>
        </p15:guide>
        <p15:guide id="6" pos="70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C4E"/>
    <a:srgbClr val="808285"/>
    <a:srgbClr val="96004F"/>
    <a:srgbClr val="4D4D4F"/>
    <a:srgbClr val="C9C9C9"/>
    <a:srgbClr val="D385A9"/>
    <a:srgbClr val="C25B88"/>
    <a:srgbClr val="C7C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1" autoAdjust="0"/>
    <p:restoredTop sz="88880" autoAdjust="0"/>
  </p:normalViewPr>
  <p:slideViewPr>
    <p:cSldViewPr snapToGrid="0" snapToObjects="1" showGuides="1">
      <p:cViewPr varScale="1">
        <p:scale>
          <a:sx n="59" d="100"/>
          <a:sy n="59" d="100"/>
        </p:scale>
        <p:origin x="924" y="72"/>
      </p:cViewPr>
      <p:guideLst>
        <p:guide orient="horz" pos="572"/>
        <p:guide orient="horz" pos="3861"/>
        <p:guide pos="3182"/>
        <p:guide pos="1459"/>
        <p:guide pos="4793"/>
        <p:guide pos="7015"/>
      </p:guideLst>
    </p:cSldViewPr>
  </p:slideViewPr>
  <p:outlineViewPr>
    <p:cViewPr>
      <p:scale>
        <a:sx n="33" d="100"/>
        <a:sy n="33" d="100"/>
      </p:scale>
      <p:origin x="0" y="-104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Publikatsiooni</c:v>
                </c:pt>
              </c:strCache>
            </c:strRef>
          </c:tx>
          <c:explosion val="2"/>
          <c:dPt>
            <c:idx val="0"/>
            <c:bubble3D val="0"/>
            <c:spPr>
              <a:solidFill>
                <a:schemeClr val="accent5"/>
              </a:solidFill>
              <a:ln w="19050">
                <a:solidFill>
                  <a:schemeClr val="lt1"/>
                </a:solidFill>
              </a:ln>
              <a:effectLst/>
            </c:spPr>
            <c:extLst>
              <c:ext xmlns:c16="http://schemas.microsoft.com/office/drawing/2014/chart" uri="{C3380CC4-5D6E-409C-BE32-E72D297353CC}">
                <c16:uniqueId val="{00000001-9AE6-4F2C-9E20-B1248CB7539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9AE6-4F2C-9E20-B1248CB7539E}"/>
              </c:ext>
            </c:extLst>
          </c:dPt>
          <c:dLbls>
            <c:dLbl>
              <c:idx val="0"/>
              <c:layout>
                <c:manualLayout>
                  <c:x val="-0.15273364214910889"/>
                  <c:y val="0.2728120675848135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r>
                      <a:rPr lang="en-US" sz="1200" dirty="0" smtClean="0"/>
                      <a:t>53.7%</a:t>
                    </a:r>
                    <a:endParaRPr lang="en-US" sz="1200" dirty="0"/>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AE6-4F2C-9E20-B1248CB7539E}"/>
                </c:ext>
              </c:extLst>
            </c:dLbl>
            <c:dLbl>
              <c:idx val="1"/>
              <c:layout>
                <c:manualLayout>
                  <c:x val="0.13775975566390197"/>
                  <c:y val="-0.26503779078815937"/>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r>
                      <a:rPr lang="en-US" sz="1200" dirty="0" smtClean="0"/>
                      <a:t>46.3%</a:t>
                    </a:r>
                    <a:endParaRPr lang="en-US" sz="1200" dirty="0"/>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AE6-4F2C-9E20-B1248CB753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kodumaised</c:v>
                </c:pt>
                <c:pt idx="1">
                  <c:v>rahvusvaheline</c:v>
                </c:pt>
              </c:strCache>
            </c:strRef>
          </c:cat>
          <c:val>
            <c:numRef>
              <c:f>Sheet1!$B$2:$B$3</c:f>
              <c:numCache>
                <c:formatCode>General</c:formatCode>
                <c:ptCount val="2"/>
                <c:pt idx="0">
                  <c:v>53</c:v>
                </c:pt>
                <c:pt idx="1">
                  <c:v>47</c:v>
                </c:pt>
              </c:numCache>
            </c:numRef>
          </c:val>
          <c:extLst>
            <c:ext xmlns:c16="http://schemas.microsoft.com/office/drawing/2014/chart" uri="{C3380CC4-5D6E-409C-BE32-E72D297353CC}">
              <c16:uniqueId val="{00000004-9AE6-4F2C-9E20-B1248CB7539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Publikatsiooni</c:v>
                </c:pt>
              </c:strCache>
            </c:strRef>
          </c:tx>
          <c:spPr>
            <a:solidFill>
              <a:schemeClr val="accent5"/>
            </a:solidFill>
          </c:spPr>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34-4136-A519-EE17FA9B19C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634-4136-A519-EE17FA9B19C2}"/>
              </c:ext>
            </c:extLst>
          </c:dPt>
          <c:dLbls>
            <c:dLbl>
              <c:idx val="0"/>
              <c:layout>
                <c:manualLayout>
                  <c:x val="-4.3631676990130902E-2"/>
                  <c:y val="-0.57967792317169398"/>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634-4136-A519-EE17FA9B19C2}"/>
                </c:ext>
              </c:extLst>
            </c:dLbl>
            <c:dLbl>
              <c:idx val="1"/>
              <c:layout>
                <c:manualLayout>
                  <c:x val="3.4282031920816997E-2"/>
                  <c:y val="-2.3374109805310201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634-4136-A519-EE17FA9B19C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doktorante</c:v>
                </c:pt>
                <c:pt idx="1">
                  <c:v>välisdoktorante</c:v>
                </c:pt>
              </c:strCache>
            </c:strRef>
          </c:cat>
          <c:val>
            <c:numRef>
              <c:f>Sheet1!$B$2:$B$3</c:f>
              <c:numCache>
                <c:formatCode>General</c:formatCode>
                <c:ptCount val="2"/>
                <c:pt idx="0">
                  <c:v>532</c:v>
                </c:pt>
                <c:pt idx="1">
                  <c:v>112</c:v>
                </c:pt>
              </c:numCache>
            </c:numRef>
          </c:val>
          <c:extLst>
            <c:ext xmlns:c16="http://schemas.microsoft.com/office/drawing/2014/chart" uri="{C3380CC4-5D6E-409C-BE32-E72D297353CC}">
              <c16:uniqueId val="{00000004-D634-4136-A519-EE17FA9B19C2}"/>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Üliõpilasi</c:v>
                </c:pt>
              </c:strCache>
            </c:strRef>
          </c:tx>
          <c:explosion val="2"/>
          <c:dPt>
            <c:idx val="0"/>
            <c:bubble3D val="0"/>
            <c:spPr>
              <a:solidFill>
                <a:schemeClr val="accent5"/>
              </a:solidFill>
              <a:ln w="19050">
                <a:solidFill>
                  <a:schemeClr val="lt1"/>
                </a:solidFill>
              </a:ln>
              <a:effectLst/>
            </c:spPr>
            <c:extLst>
              <c:ext xmlns:c16="http://schemas.microsoft.com/office/drawing/2014/chart" uri="{C3380CC4-5D6E-409C-BE32-E72D297353CC}">
                <c16:uniqueId val="{00000001-85D4-4329-BE1B-9AAF5204F08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5D4-4329-BE1B-9AAF5204F085}"/>
              </c:ext>
            </c:extLst>
          </c:dPt>
          <c:dLbls>
            <c:dLbl>
              <c:idx val="0"/>
              <c:layout>
                <c:manualLayout>
                  <c:x val="-8.385376431715777E-2"/>
                  <c:y val="-0.55253641130412878"/>
                </c:manualLayout>
              </c:layout>
              <c:tx>
                <c:rich>
                  <a:bodyPr/>
                  <a:lstStyle/>
                  <a:p>
                    <a:fld id="{0207011A-D86C-44B8-B8D4-DC08E1E9FEF7}" type="PERCENTAGE">
                      <a:rPr lang="en-US" sz="1200"/>
                      <a:pPr/>
                      <a:t>[PERCENTAGE]</a:t>
                    </a:fld>
                    <a:endParaRPr lang="sv-SE"/>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5D4-4329-BE1B-9AAF5204F085}"/>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6="http://schemas.microsoft.com/office/drawing/2014/chart" uri="{C3380CC4-5D6E-409C-BE32-E72D297353CC}">
                  <c16:uniqueId val="{00000003-85D4-4329-BE1B-9AAF5204F0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TTÜs</c:v>
                </c:pt>
                <c:pt idx="1">
                  <c:v>teistes</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4-85D4-4329-BE1B-9AAF5204F08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Üliõpilasi</c:v>
                </c:pt>
              </c:strCache>
            </c:strRef>
          </c:tx>
          <c:explosion val="2"/>
          <c:dPt>
            <c:idx val="0"/>
            <c:bubble3D val="0"/>
            <c:spPr>
              <a:solidFill>
                <a:schemeClr val="accent5"/>
              </a:solidFill>
              <a:ln w="19050">
                <a:solidFill>
                  <a:schemeClr val="lt1"/>
                </a:solidFill>
              </a:ln>
              <a:effectLst/>
            </c:spPr>
            <c:extLst>
              <c:ext xmlns:c16="http://schemas.microsoft.com/office/drawing/2014/chart" uri="{C3380CC4-5D6E-409C-BE32-E72D297353CC}">
                <c16:uniqueId val="{00000001-2B90-45E0-A2CA-CBCB70B4583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B90-45E0-A2CA-CBCB70B45830}"/>
              </c:ext>
            </c:extLst>
          </c:dPt>
          <c:dLbls>
            <c:dLbl>
              <c:idx val="0"/>
              <c:layout>
                <c:manualLayout>
                  <c:x val="-1.7968663782248092E-2"/>
                  <c:y val="-0.60195023670531111"/>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r>
                      <a:rPr lang="en-US" sz="1200" dirty="0" smtClean="0"/>
                      <a:t>86.6%</a:t>
                    </a:r>
                    <a:endParaRPr lang="en-US" sz="1200" dirty="0"/>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B90-45E0-A2CA-CBCB70B45830}"/>
                </c:ext>
              </c:extLst>
            </c:dLbl>
            <c:dLbl>
              <c:idx val="1"/>
              <c:layout>
                <c:manualLayout>
                  <c:x val="-2.9947772970413487E-3"/>
                  <c:y val="1.3476497836686049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r>
                      <a:rPr lang="en-US" sz="1200" dirty="0" smtClean="0"/>
                      <a:t>13.4%</a:t>
                    </a:r>
                    <a:endParaRPr lang="en-US" sz="1200" dirty="0"/>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B90-45E0-A2CA-CBCB70B458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kodumaist</c:v>
                </c:pt>
                <c:pt idx="1">
                  <c:v>välistudengit</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2B90-45E0-A2CA-CBCB70B4583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5CFB8B-B9EB-4E3F-B143-7BE1A009C8C1}" type="datetimeFigureOut">
              <a:rPr lang="en-US"/>
              <a:pPr>
                <a:defRPr/>
              </a:pPr>
              <a:t>9/17/2018</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9D10C4C-EAC2-4D66-B9F8-E052F2E25BCC}" type="slidenum">
              <a:rPr lang="en-US" altLang="et-EE"/>
              <a:pPr>
                <a:defRPr/>
              </a:pPr>
              <a:t>‹#›</a:t>
            </a:fld>
            <a:endParaRPr lang="en-US" altLang="et-EE"/>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smtClean="0">
                <a:solidFill>
                  <a:schemeClr val="tx1"/>
                </a:solidFill>
                <a:effectLst/>
                <a:latin typeface="+mn-lt"/>
                <a:ea typeface="+mn-ea"/>
                <a:cs typeface="+mn-cs"/>
              </a:rPr>
              <a:t>Panen kirja kõik </a:t>
            </a:r>
            <a:r>
              <a:rPr lang="et-EE" sz="1200" kern="1200" dirty="0" err="1" smtClean="0">
                <a:solidFill>
                  <a:schemeClr val="tx1"/>
                </a:solidFill>
                <a:effectLst/>
                <a:latin typeface="+mn-lt"/>
                <a:ea typeface="+mn-ea"/>
                <a:cs typeface="+mn-cs"/>
              </a:rPr>
              <a:t>ühisõppekavad</a:t>
            </a:r>
            <a:r>
              <a:rPr lang="et-EE" sz="1200" kern="1200" dirty="0" smtClean="0">
                <a:solidFill>
                  <a:schemeClr val="tx1"/>
                </a:solidFill>
                <a:effectLst/>
                <a:latin typeface="+mn-lt"/>
                <a:ea typeface="+mn-ea"/>
                <a:cs typeface="+mn-cs"/>
              </a:rPr>
              <a:t>, mis TTÜs (sh inseneriteaduskonna omad), kus TTÜ on juhtivpartner:</a:t>
            </a:r>
          </a:p>
          <a:p>
            <a:pPr lvl="0"/>
            <a:r>
              <a:rPr lang="et-EE" sz="1200" kern="1200" dirty="0" err="1" smtClean="0">
                <a:solidFill>
                  <a:schemeClr val="tx1"/>
                </a:solidFill>
                <a:effectLst/>
                <a:latin typeface="+mn-lt"/>
                <a:ea typeface="+mn-ea"/>
                <a:cs typeface="+mn-cs"/>
              </a:rPr>
              <a:t>Küberkaitse</a:t>
            </a:r>
            <a:r>
              <a:rPr lang="et-EE" sz="1200" kern="1200" dirty="0" smtClean="0">
                <a:solidFill>
                  <a:schemeClr val="tx1"/>
                </a:solidFill>
                <a:effectLst/>
                <a:latin typeface="+mn-lt"/>
                <a:ea typeface="+mn-ea"/>
                <a:cs typeface="+mn-cs"/>
              </a:rPr>
              <a:t> (TÜga) - </a:t>
            </a:r>
            <a:r>
              <a:rPr lang="et-EE" dirty="0" err="1" smtClean="0"/>
              <a:t>Cybersecurity</a:t>
            </a:r>
            <a:endParaRPr lang="et-EE" sz="1200" kern="1200" dirty="0" smtClean="0">
              <a:solidFill>
                <a:schemeClr val="tx1"/>
              </a:solidFill>
              <a:effectLst/>
              <a:latin typeface="+mn-lt"/>
              <a:ea typeface="+mn-ea"/>
              <a:cs typeface="+mn-cs"/>
            </a:endParaRPr>
          </a:p>
          <a:p>
            <a:pPr lvl="0"/>
            <a:r>
              <a:rPr lang="et-EE" sz="1200" kern="1200" dirty="0" smtClean="0">
                <a:solidFill>
                  <a:schemeClr val="tx1"/>
                </a:solidFill>
                <a:effectLst/>
                <a:latin typeface="+mn-lt"/>
                <a:ea typeface="+mn-ea"/>
                <a:cs typeface="+mn-cs"/>
              </a:rPr>
              <a:t>Materjalid ja protsessid jätkusuutlikus energeetikas (TÜga) - </a:t>
            </a:r>
            <a:r>
              <a:rPr lang="en-US" dirty="0" smtClean="0"/>
              <a:t>Materials and Processes for Sustainable Energetics</a:t>
            </a:r>
            <a:endParaRPr lang="et-EE" sz="1200" kern="1200" dirty="0" smtClean="0">
              <a:solidFill>
                <a:schemeClr val="tx1"/>
              </a:solidFill>
              <a:effectLst/>
              <a:latin typeface="+mn-lt"/>
              <a:ea typeface="+mn-ea"/>
              <a:cs typeface="+mn-cs"/>
            </a:endParaRPr>
          </a:p>
          <a:p>
            <a:pPr lvl="0"/>
            <a:r>
              <a:rPr lang="et-EE" sz="1200" kern="1200" dirty="0" smtClean="0">
                <a:solidFill>
                  <a:schemeClr val="tx1"/>
                </a:solidFill>
                <a:effectLst/>
                <a:latin typeface="+mn-lt"/>
                <a:ea typeface="+mn-ea"/>
                <a:cs typeface="+mn-cs"/>
              </a:rPr>
              <a:t>Disaini ja tehnoloogia tulevik (EKAga) - </a:t>
            </a:r>
            <a:r>
              <a:rPr lang="et-EE" dirty="0" err="1" smtClean="0"/>
              <a:t>Design</a:t>
            </a:r>
            <a:r>
              <a:rPr lang="et-EE" dirty="0" smtClean="0"/>
              <a:t> and </a:t>
            </a:r>
            <a:r>
              <a:rPr lang="et-EE" dirty="0" err="1" smtClean="0"/>
              <a:t>Technology</a:t>
            </a:r>
            <a:r>
              <a:rPr lang="et-EE" dirty="0" smtClean="0"/>
              <a:t> </a:t>
            </a:r>
            <a:r>
              <a:rPr lang="et-EE" dirty="0" err="1" smtClean="0"/>
              <a:t>Futures</a:t>
            </a:r>
            <a:endParaRPr lang="et-EE"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Riigisisesed </a:t>
            </a:r>
            <a:r>
              <a:rPr lang="et-EE" sz="1200" kern="1200" dirty="0" err="1" smtClean="0">
                <a:solidFill>
                  <a:schemeClr val="tx1"/>
                </a:solidFill>
                <a:effectLst/>
                <a:latin typeface="+mn-lt"/>
                <a:ea typeface="+mn-ea"/>
                <a:cs typeface="+mn-cs"/>
              </a:rPr>
              <a:t>ühisõppekavad</a:t>
            </a:r>
            <a:r>
              <a:rPr lang="et-EE" sz="1200" kern="1200" dirty="0" smtClean="0">
                <a:solidFill>
                  <a:schemeClr val="tx1"/>
                </a:solidFill>
                <a:effectLst/>
                <a:latin typeface="+mn-lt"/>
                <a:ea typeface="+mn-ea"/>
                <a:cs typeface="+mn-cs"/>
              </a:rPr>
              <a:t>, kus TTÜ on partner:</a:t>
            </a:r>
          </a:p>
          <a:p>
            <a:pPr lvl="0"/>
            <a:r>
              <a:rPr lang="et-EE" sz="1200" kern="1200" dirty="0" smtClean="0">
                <a:solidFill>
                  <a:schemeClr val="tx1"/>
                </a:solidFill>
                <a:effectLst/>
                <a:latin typeface="+mn-lt"/>
                <a:ea typeface="+mn-ea"/>
                <a:cs typeface="+mn-cs"/>
              </a:rPr>
              <a:t>Tarkvaratehnika (TÜga) - </a:t>
            </a:r>
            <a:r>
              <a:rPr lang="et-EE" dirty="0" err="1" smtClean="0"/>
              <a:t>Software</a:t>
            </a:r>
            <a:r>
              <a:rPr lang="et-EE" dirty="0" smtClean="0"/>
              <a:t> </a:t>
            </a:r>
            <a:r>
              <a:rPr lang="et-EE" dirty="0" err="1" smtClean="0"/>
              <a:t>Engineering</a:t>
            </a:r>
            <a:endParaRPr lang="et-EE" sz="1200" kern="1200" dirty="0" smtClean="0">
              <a:solidFill>
                <a:schemeClr val="tx1"/>
              </a:solidFill>
              <a:effectLst/>
              <a:latin typeface="+mn-lt"/>
              <a:ea typeface="+mn-ea"/>
              <a:cs typeface="+mn-cs"/>
            </a:endParaRPr>
          </a:p>
          <a:p>
            <a:pPr lvl="0"/>
            <a:r>
              <a:rPr lang="et-EE" sz="1200" kern="1200" dirty="0" smtClean="0">
                <a:solidFill>
                  <a:schemeClr val="tx1"/>
                </a:solidFill>
                <a:effectLst/>
                <a:latin typeface="+mn-lt"/>
                <a:ea typeface="+mn-ea"/>
                <a:cs typeface="+mn-cs"/>
              </a:rPr>
              <a:t>Kutseõpetaja (</a:t>
            </a:r>
            <a:r>
              <a:rPr lang="et-EE" sz="1200" kern="1200" dirty="0" err="1" smtClean="0">
                <a:solidFill>
                  <a:schemeClr val="tx1"/>
                </a:solidFill>
                <a:effectLst/>
                <a:latin typeface="+mn-lt"/>
                <a:ea typeface="+mn-ea"/>
                <a:cs typeface="+mn-cs"/>
              </a:rPr>
              <a:t>TLÜga</a:t>
            </a:r>
            <a:r>
              <a:rPr lang="et-EE" sz="1200" kern="1200" dirty="0" smtClean="0">
                <a:solidFill>
                  <a:schemeClr val="tx1"/>
                </a:solidFill>
                <a:effectLst/>
                <a:latin typeface="+mn-lt"/>
                <a:ea typeface="+mn-ea"/>
                <a:cs typeface="+mn-cs"/>
              </a:rPr>
              <a:t>) - </a:t>
            </a:r>
            <a:r>
              <a:rPr lang="et-EE" dirty="0" err="1" smtClean="0"/>
              <a:t>Vocational</a:t>
            </a:r>
            <a:r>
              <a:rPr lang="et-EE" dirty="0" smtClean="0"/>
              <a:t> </a:t>
            </a:r>
            <a:r>
              <a:rPr lang="et-EE" dirty="0" err="1" smtClean="0"/>
              <a:t>Teacher</a:t>
            </a:r>
            <a:r>
              <a:rPr lang="et-EE" dirty="0" smtClean="0"/>
              <a:t> (</a:t>
            </a:r>
            <a:r>
              <a:rPr lang="et-EE" dirty="0" err="1" smtClean="0"/>
              <a:t>est</a:t>
            </a:r>
            <a:r>
              <a:rPr lang="et-EE" dirty="0" smtClean="0"/>
              <a:t>)</a:t>
            </a:r>
            <a:endParaRPr lang="et-EE"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Rahvusvaheline </a:t>
            </a:r>
            <a:r>
              <a:rPr lang="et-EE" sz="1200" kern="1200" dirty="0" err="1" smtClean="0">
                <a:solidFill>
                  <a:schemeClr val="tx1"/>
                </a:solidFill>
                <a:effectLst/>
                <a:latin typeface="+mn-lt"/>
                <a:ea typeface="+mn-ea"/>
                <a:cs typeface="+mn-cs"/>
              </a:rPr>
              <a:t>ühisõppekava</a:t>
            </a:r>
            <a:r>
              <a:rPr lang="et-EE" sz="1200" kern="1200" dirty="0" smtClean="0">
                <a:solidFill>
                  <a:schemeClr val="tx1"/>
                </a:solidFill>
                <a:effectLst/>
                <a:latin typeface="+mn-lt"/>
                <a:ea typeface="+mn-ea"/>
                <a:cs typeface="+mn-cs"/>
              </a:rPr>
              <a:t>:</a:t>
            </a:r>
          </a:p>
          <a:p>
            <a:r>
              <a:rPr lang="et-EE" sz="1200" kern="1200" dirty="0" smtClean="0">
                <a:solidFill>
                  <a:schemeClr val="tx1"/>
                </a:solidFill>
                <a:effectLst/>
                <a:latin typeface="+mn-lt"/>
                <a:ea typeface="+mn-ea"/>
                <a:cs typeface="+mn-cs"/>
              </a:rPr>
              <a:t>Avaliku sektori innovatsioon ja e-valitsemine/</a:t>
            </a:r>
            <a:r>
              <a:rPr lang="et-EE" sz="1200" kern="1200" dirty="0" err="1" smtClean="0">
                <a:solidFill>
                  <a:schemeClr val="tx1"/>
                </a:solidFill>
                <a:effectLst/>
                <a:latin typeface="+mn-lt"/>
                <a:ea typeface="+mn-ea"/>
                <a:cs typeface="+mn-cs"/>
              </a:rPr>
              <a:t>Public</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Sector</a:t>
            </a:r>
            <a:r>
              <a:rPr lang="et-EE" sz="1200" kern="1200" dirty="0" smtClean="0">
                <a:solidFill>
                  <a:schemeClr val="tx1"/>
                </a:solidFill>
                <a:effectLst/>
                <a:latin typeface="+mn-lt"/>
                <a:ea typeface="+mn-ea"/>
                <a:cs typeface="+mn-cs"/>
              </a:rPr>
              <a:t> </a:t>
            </a:r>
            <a:r>
              <a:rPr lang="et-EE" sz="1200" kern="1200" dirty="0" err="1" smtClean="0">
                <a:solidFill>
                  <a:schemeClr val="tx1"/>
                </a:solidFill>
                <a:effectLst/>
                <a:latin typeface="+mn-lt"/>
                <a:ea typeface="+mn-ea"/>
                <a:cs typeface="+mn-cs"/>
              </a:rPr>
              <a:t>Innovation</a:t>
            </a:r>
            <a:r>
              <a:rPr lang="et-EE" sz="1200" kern="1200" dirty="0" smtClean="0">
                <a:solidFill>
                  <a:schemeClr val="tx1"/>
                </a:solidFill>
                <a:effectLst/>
                <a:latin typeface="+mn-lt"/>
                <a:ea typeface="+mn-ea"/>
                <a:cs typeface="+mn-cs"/>
              </a:rPr>
              <a:t> and e-</a:t>
            </a:r>
            <a:r>
              <a:rPr lang="et-EE" sz="1200" kern="1200" dirty="0" err="1" smtClean="0">
                <a:solidFill>
                  <a:schemeClr val="tx1"/>
                </a:solidFill>
                <a:effectLst/>
                <a:latin typeface="+mn-lt"/>
                <a:ea typeface="+mn-ea"/>
                <a:cs typeface="+mn-cs"/>
              </a:rPr>
              <a:t>governance</a:t>
            </a:r>
            <a:r>
              <a:rPr lang="et-EE" sz="1200" kern="1200" dirty="0" smtClean="0">
                <a:solidFill>
                  <a:schemeClr val="tx1"/>
                </a:solidFill>
                <a:effectLst/>
                <a:latin typeface="+mn-lt"/>
                <a:ea typeface="+mn-ea"/>
                <a:cs typeface="+mn-cs"/>
              </a:rPr>
              <a:t> (TTÜ, Leuveni ja Münsteri ülikooli </a:t>
            </a:r>
            <a:r>
              <a:rPr lang="et-EE" sz="1200" kern="1200" dirty="0" err="1" smtClean="0">
                <a:solidFill>
                  <a:schemeClr val="tx1"/>
                </a:solidFill>
                <a:effectLst/>
                <a:latin typeface="+mn-lt"/>
                <a:ea typeface="+mn-ea"/>
                <a:cs typeface="+mn-cs"/>
              </a:rPr>
              <a:t>ühisõppekava</a:t>
            </a:r>
            <a:r>
              <a:rPr lang="et-EE" sz="1200" kern="1200" dirty="0" smtClean="0">
                <a:solidFill>
                  <a:schemeClr val="tx1"/>
                </a:solidFill>
                <a:effectLst/>
                <a:latin typeface="+mn-lt"/>
                <a:ea typeface="+mn-ea"/>
                <a:cs typeface="+mn-cs"/>
              </a:rPr>
              <a:t>, vastuvõtt Leuveni ülikoolis). </a:t>
            </a:r>
            <a:endParaRPr lang="et-EE" dirty="0"/>
          </a:p>
        </p:txBody>
      </p:sp>
      <p:sp>
        <p:nvSpPr>
          <p:cNvPr id="4" name="Slide Number Placeholder 3"/>
          <p:cNvSpPr>
            <a:spLocks noGrp="1"/>
          </p:cNvSpPr>
          <p:nvPr>
            <p:ph type="sldNum" sz="quarter" idx="10"/>
          </p:nvPr>
        </p:nvSpPr>
        <p:spPr/>
        <p:txBody>
          <a:bodyPr/>
          <a:lstStyle/>
          <a:p>
            <a:pPr>
              <a:defRPr/>
            </a:pPr>
            <a:fld id="{89D10C4C-EAC2-4D66-B9F8-E052F2E25BCC}" type="slidenum">
              <a:rPr lang="en-US" altLang="et-EE" smtClean="0"/>
              <a:pPr>
                <a:defRPr/>
              </a:pPr>
              <a:t>6</a:t>
            </a:fld>
            <a:endParaRPr lang="en-US" altLang="et-EE"/>
          </a:p>
        </p:txBody>
      </p:sp>
    </p:spTree>
    <p:extLst>
      <p:ext uri="{BB962C8B-B14F-4D97-AF65-F5344CB8AC3E}">
        <p14:creationId xmlns:p14="http://schemas.microsoft.com/office/powerpoint/2010/main" val="25650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pPr>
              <a:defRPr/>
            </a:pPr>
            <a:fld id="{89D10C4C-EAC2-4D66-B9F8-E052F2E25BCC}" type="slidenum">
              <a:rPr lang="en-US" altLang="et-EE" smtClean="0"/>
              <a:pPr>
                <a:defRPr/>
              </a:pPr>
              <a:t>9</a:t>
            </a:fld>
            <a:endParaRPr lang="en-US" altLang="et-EE"/>
          </a:p>
        </p:txBody>
      </p:sp>
    </p:spTree>
    <p:extLst>
      <p:ext uri="{BB962C8B-B14F-4D97-AF65-F5344CB8AC3E}">
        <p14:creationId xmlns:p14="http://schemas.microsoft.com/office/powerpoint/2010/main" val="2112699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smtClean="0"/>
          </a:p>
        </p:txBody>
      </p:sp>
      <p:pic>
        <p:nvPicPr>
          <p:cNvPr id="10"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2"/>
          </p:nvPr>
        </p:nvSpPr>
        <p:spPr>
          <a:xfrm>
            <a:off x="5197151" y="1844675"/>
            <a:ext cx="5939162" cy="1109546"/>
          </a:xfrm>
          <a:prstGeom prst="rect">
            <a:avLst/>
          </a:prstGeom>
        </p:spPr>
        <p:txBody>
          <a:bodyPr lIns="0" tIns="0" rIns="0" bIns="0">
            <a:noAutofit/>
          </a:bodyPr>
          <a:lstStyle>
            <a:lvl1pPr marL="228600" marR="0" indent="-228600" algn="r" defTabSz="914400" rtl="0" eaLnBrk="1" fontAlgn="auto" latinLnBrk="0" hangingPunct="1">
              <a:lnSpc>
                <a:spcPct val="90000"/>
              </a:lnSpc>
              <a:spcBef>
                <a:spcPts val="1000"/>
              </a:spcBef>
              <a:spcAft>
                <a:spcPts val="0"/>
              </a:spcAft>
              <a:buClrTx/>
              <a:buSzTx/>
              <a:buFont typeface="Arial"/>
              <a:buNone/>
              <a:tabLst/>
              <a:defRPr sz="3000" b="1" i="0" baseline="0">
                <a:solidFill>
                  <a:schemeClr val="tx1"/>
                </a:solidFill>
                <a:latin typeface="Verdana" charset="0"/>
              </a:defRPr>
            </a:lvl1pPr>
          </a:lstStyle>
          <a:p>
            <a:pPr lvl="0"/>
            <a:r>
              <a:rPr lang="et-EE" smtClean="0"/>
              <a:t>Redigeeri juhtslaidi tekstilaade</a:t>
            </a:r>
          </a:p>
        </p:txBody>
      </p:sp>
      <p:sp>
        <p:nvSpPr>
          <p:cNvPr id="12" name="Text Placeholder 19"/>
          <p:cNvSpPr>
            <a:spLocks noGrp="1"/>
          </p:cNvSpPr>
          <p:nvPr>
            <p:ph type="body" sz="quarter" idx="13"/>
          </p:nvPr>
        </p:nvSpPr>
        <p:spPr>
          <a:xfrm>
            <a:off x="7815400" y="3310354"/>
            <a:ext cx="3320913" cy="2327048"/>
          </a:xfrm>
          <a:prstGeom prst="rect">
            <a:avLst/>
          </a:prstGeom>
        </p:spPr>
        <p:txBody>
          <a:bodyPr lIns="0" tIns="0" rIns="0" bIns="0">
            <a:normAutofit/>
          </a:bodyPr>
          <a:lstStyle>
            <a:lvl1pPr marL="228600" marR="0" indent="-228600" algn="r" defTabSz="914400" rtl="0" eaLnBrk="1" fontAlgn="auto" latinLnBrk="0" hangingPunct="1">
              <a:lnSpc>
                <a:spcPct val="90000"/>
              </a:lnSpc>
              <a:spcBef>
                <a:spcPts val="1000"/>
              </a:spcBef>
              <a:spcAft>
                <a:spcPts val="0"/>
              </a:spcAft>
              <a:buClrTx/>
              <a:buSzTx/>
              <a:buFont typeface="Arial"/>
              <a:buNone/>
              <a:tabLst/>
              <a:defRPr sz="1600" baseline="0">
                <a:solidFill>
                  <a:schemeClr val="tx1"/>
                </a:solidFill>
                <a:latin typeface="Verdana" charset="0"/>
              </a:defRPr>
            </a:lvl1pPr>
          </a:lstStyle>
          <a:p>
            <a:pPr lvl="0"/>
            <a:r>
              <a:rPr lang="et-EE" smtClean="0"/>
              <a:t>Redigeeri juhtslaidi tekstilaade</a:t>
            </a:r>
          </a:p>
        </p:txBody>
      </p:sp>
    </p:spTree>
    <p:extLst>
      <p:ext uri="{BB962C8B-B14F-4D97-AF65-F5344CB8AC3E}">
        <p14:creationId xmlns:p14="http://schemas.microsoft.com/office/powerpoint/2010/main" val="35803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2316164" y="728662"/>
            <a:ext cx="8820150" cy="844415"/>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a:buNone/>
              <a:tabLst/>
              <a:defRPr sz="2500" b="1" i="0" baseline="0">
                <a:latin typeface="Verdana" charset="0"/>
              </a:defRPr>
            </a:lvl1pPr>
          </a:lstStyle>
          <a:p>
            <a:pPr lvl="0"/>
            <a:r>
              <a:rPr lang="en-US" dirty="0" smtClean="0"/>
              <a:t>Click to edit Master</a:t>
            </a:r>
            <a:r>
              <a:rPr lang="et-EE" dirty="0" smtClean="0"/>
              <a:t/>
            </a:r>
            <a:br>
              <a:rPr lang="et-EE" dirty="0" smtClean="0"/>
            </a:br>
            <a:r>
              <a:rPr lang="en-US" dirty="0" smtClean="0"/>
              <a:t>text styles</a:t>
            </a:r>
          </a:p>
        </p:txBody>
      </p:sp>
      <p:sp>
        <p:nvSpPr>
          <p:cNvPr id="12" name="Text Placeholder 11"/>
          <p:cNvSpPr>
            <a:spLocks noGrp="1"/>
          </p:cNvSpPr>
          <p:nvPr>
            <p:ph type="body" sz="quarter" idx="14"/>
          </p:nvPr>
        </p:nvSpPr>
        <p:spPr>
          <a:xfrm>
            <a:off x="2316162" y="2131016"/>
            <a:ext cx="8820150" cy="42271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smtClean="0"/>
              <a:t>Redigeeri juhtslaidi tekstilaade</a:t>
            </a:r>
          </a:p>
        </p:txBody>
      </p:sp>
      <p:sp>
        <p:nvSpPr>
          <p:cNvPr id="3" name="Picture Placeholder 2"/>
          <p:cNvSpPr>
            <a:spLocks noGrp="1"/>
          </p:cNvSpPr>
          <p:nvPr>
            <p:ph type="pic" sz="quarter" idx="16"/>
          </p:nvPr>
        </p:nvSpPr>
        <p:spPr>
          <a:xfrm>
            <a:off x="2316162" y="3236840"/>
            <a:ext cx="8820149" cy="2489200"/>
          </a:xfrm>
          <a:prstGeom prst="rect">
            <a:avLst/>
          </a:prstGeom>
        </p:spPr>
        <p:txBody>
          <a:bodyPr/>
          <a:lstStyle>
            <a:lvl1pPr marL="228600" indent="-228600">
              <a:buFont typeface="Wingdings" panose="05000000000000000000" pitchFamily="2" charset="2"/>
              <a:buChar char="§"/>
              <a:defRPr sz="1400"/>
            </a:lvl1pPr>
          </a:lstStyle>
          <a:p>
            <a:pPr lvl="0"/>
            <a:r>
              <a:rPr lang="et-EE" noProof="0" smtClean="0"/>
              <a:t>Pildi lisamiseks klõpsake ikooni</a:t>
            </a:r>
            <a:endParaRPr lang="en-US" noProof="0" dirty="0"/>
          </a:p>
        </p:txBody>
      </p:sp>
      <p:sp>
        <p:nvSpPr>
          <p:cNvPr id="5"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37522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7"/>
          <p:cNvSpPr>
            <a:spLocks noGrp="1"/>
          </p:cNvSpPr>
          <p:nvPr>
            <p:ph type="body" sz="quarter" idx="10"/>
          </p:nvPr>
        </p:nvSpPr>
        <p:spPr>
          <a:xfrm>
            <a:off x="5051425" y="2457974"/>
            <a:ext cx="6084888" cy="132546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500" b="1" i="0" baseline="0">
                <a:solidFill>
                  <a:schemeClr val="tx1"/>
                </a:solidFill>
                <a:latin typeface="Verdana" charset="0"/>
              </a:defRPr>
            </a:lvl1pPr>
          </a:lstStyle>
          <a:p>
            <a:pPr lvl="0"/>
            <a:r>
              <a:rPr lang="et-EE" smtClean="0"/>
              <a:t>Redigeeri juhtslaidi tekstilaade</a:t>
            </a:r>
          </a:p>
        </p:txBody>
      </p:sp>
    </p:spTree>
    <p:extLst>
      <p:ext uri="{BB962C8B-B14F-4D97-AF65-F5344CB8AC3E}">
        <p14:creationId xmlns:p14="http://schemas.microsoft.com/office/powerpoint/2010/main" val="32368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smtClean="0"/>
          </a:p>
        </p:txBody>
      </p:sp>
      <p:sp>
        <p:nvSpPr>
          <p:cNvPr id="8" name="Text Placeholder 19"/>
          <p:cNvSpPr>
            <a:spLocks noGrp="1"/>
          </p:cNvSpPr>
          <p:nvPr>
            <p:ph type="body" sz="quarter" idx="11"/>
          </p:nvPr>
        </p:nvSpPr>
        <p:spPr>
          <a:xfrm>
            <a:off x="6096000" y="1844675"/>
            <a:ext cx="5040313" cy="1996129"/>
          </a:xfrm>
          <a:prstGeom prst="rect">
            <a:avLst/>
          </a:prstGeom>
        </p:spPr>
        <p:txBody>
          <a:bodyPr lIns="0" tIns="0" rIns="0" bIns="0">
            <a:normAutofit/>
          </a:bodyPr>
          <a:lstStyle>
            <a:lvl1pPr marL="228600" marR="0" indent="-228600" algn="r" defTabSz="914400" rtl="0" eaLnBrk="1" fontAlgn="auto" latinLnBrk="0" hangingPunct="1">
              <a:lnSpc>
                <a:spcPct val="90000"/>
              </a:lnSpc>
              <a:spcBef>
                <a:spcPts val="1000"/>
              </a:spcBef>
              <a:spcAft>
                <a:spcPts val="0"/>
              </a:spcAft>
              <a:buClrTx/>
              <a:buSzTx/>
              <a:buFont typeface="Arial"/>
              <a:buNone/>
              <a:tabLst/>
              <a:defRPr sz="1600" baseline="0">
                <a:solidFill>
                  <a:schemeClr val="tx1"/>
                </a:solidFill>
                <a:latin typeface="Verdana" charset="0"/>
              </a:defRPr>
            </a:lvl1pPr>
          </a:lstStyle>
          <a:p>
            <a:pPr lvl="0"/>
            <a:r>
              <a:rPr lang="et-EE" smtClean="0"/>
              <a:t>Redigeeri juhtslaidi tekstilaade</a:t>
            </a:r>
          </a:p>
          <a:p>
            <a:pPr lvl="1"/>
            <a:r>
              <a:rPr lang="et-EE" smtClean="0"/>
              <a:t>Teine tase</a:t>
            </a:r>
          </a:p>
        </p:txBody>
      </p:sp>
    </p:spTree>
    <p:extLst>
      <p:ext uri="{BB962C8B-B14F-4D97-AF65-F5344CB8AC3E}">
        <p14:creationId xmlns:p14="http://schemas.microsoft.com/office/powerpoint/2010/main" val="2075138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6"/>
          <p:cNvSpPr txBox="1">
            <a:spLocks/>
          </p:cNvSpPr>
          <p:nvPr userDrawn="1"/>
        </p:nvSpPr>
        <p:spPr>
          <a:xfrm>
            <a:off x="9715500" y="6225825"/>
            <a:ext cx="2057400" cy="295038"/>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fld id="{1B3176B3-FCAA-4119-B2EE-EBAF9C4AB2E8}" type="slidenum">
              <a:rPr lang="en-US" smtClean="0"/>
              <a:pPr/>
              <a:t>‹#›</a:t>
            </a:fld>
            <a:endParaRPr lang="en-US"/>
          </a:p>
        </p:txBody>
      </p:sp>
    </p:spTree>
    <p:extLst>
      <p:ext uri="{BB962C8B-B14F-4D97-AF65-F5344CB8AC3E}">
        <p14:creationId xmlns:p14="http://schemas.microsoft.com/office/powerpoint/2010/main" val="734974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2316164" y="871670"/>
            <a:ext cx="8820150" cy="1034042"/>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a:buNone/>
              <a:tabLst/>
              <a:defRPr sz="3200" b="0" i="0" baseline="0">
                <a:solidFill>
                  <a:schemeClr val="accent1"/>
                </a:solidFill>
                <a:latin typeface="Verdana" charset="0"/>
              </a:defRPr>
            </a:lvl1pPr>
          </a:lstStyle>
          <a:p>
            <a:pPr lvl="0"/>
            <a:r>
              <a:rPr lang="en-US" dirty="0" smtClean="0"/>
              <a:t>Click to edit Master </a:t>
            </a:r>
            <a:r>
              <a:rPr lang="et-EE" dirty="0" smtClean="0"/>
              <a:t/>
            </a:r>
            <a:br>
              <a:rPr lang="et-EE" dirty="0" smtClean="0"/>
            </a:br>
            <a:r>
              <a:rPr lang="en-US" dirty="0" smtClean="0"/>
              <a:t>text styles</a:t>
            </a:r>
          </a:p>
        </p:txBody>
      </p:sp>
      <p:sp>
        <p:nvSpPr>
          <p:cNvPr id="21" name="Text Placeholder 11"/>
          <p:cNvSpPr>
            <a:spLocks noGrp="1"/>
          </p:cNvSpPr>
          <p:nvPr>
            <p:ph type="body" sz="quarter" idx="14"/>
          </p:nvPr>
        </p:nvSpPr>
        <p:spPr>
          <a:xfrm>
            <a:off x="2316162" y="2131016"/>
            <a:ext cx="8820150" cy="3306171"/>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chemeClr val="accent1"/>
              </a:buClr>
              <a:buSzTx/>
              <a:buFont typeface="Wingdings" panose="05000000000000000000" pitchFamily="2" charset="2"/>
              <a:buChar char="§"/>
              <a:tabLst/>
              <a:defRPr sz="2000" baseline="0">
                <a:solidFill>
                  <a:schemeClr val="accent2"/>
                </a:solidFill>
                <a:latin typeface="Verdana" charset="0"/>
              </a:defRPr>
            </a:lvl1pPr>
          </a:lstStyle>
          <a:p>
            <a:pPr lvl="0"/>
            <a:r>
              <a:rPr lang="et-EE" dirty="0" smtClean="0"/>
              <a:t>Redigeeri juhtslaidi tekstilaade</a:t>
            </a:r>
          </a:p>
        </p:txBody>
      </p:sp>
      <p:sp>
        <p:nvSpPr>
          <p:cNvPr id="4"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261176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2316164" y="828941"/>
            <a:ext cx="8820150" cy="965675"/>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a:buNone/>
              <a:tabLst/>
              <a:defRPr sz="3200" b="0" i="0" baseline="0">
                <a:solidFill>
                  <a:schemeClr val="accent1"/>
                </a:solidFill>
                <a:latin typeface="Verdana" charset="0"/>
              </a:defRPr>
            </a:lvl1pPr>
            <a:lvl2pPr>
              <a:defRPr sz="2500"/>
            </a:lvl2pPr>
          </a:lstStyle>
          <a:p>
            <a:pPr lvl="0"/>
            <a:r>
              <a:rPr lang="en-US" dirty="0" smtClean="0"/>
              <a:t>Click to edit Master</a:t>
            </a:r>
            <a:r>
              <a:rPr lang="et-EE" dirty="0" smtClean="0"/>
              <a:t/>
            </a:r>
            <a:br>
              <a:rPr lang="et-EE" dirty="0" smtClean="0"/>
            </a:br>
            <a:r>
              <a:rPr lang="en-US" dirty="0" smtClean="0"/>
              <a:t>text styles</a:t>
            </a:r>
          </a:p>
        </p:txBody>
      </p:sp>
      <p:sp>
        <p:nvSpPr>
          <p:cNvPr id="12" name="Text Placeholder 11"/>
          <p:cNvSpPr>
            <a:spLocks noGrp="1"/>
          </p:cNvSpPr>
          <p:nvPr>
            <p:ph type="body" sz="quarter" idx="14"/>
          </p:nvPr>
        </p:nvSpPr>
        <p:spPr>
          <a:xfrm>
            <a:off x="2316162" y="2131016"/>
            <a:ext cx="8820150" cy="53547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400" baseline="0">
                <a:solidFill>
                  <a:srgbClr val="4F4C4E"/>
                </a:solidFill>
                <a:latin typeface="Verdana" charset="0"/>
              </a:defRPr>
            </a:lvl1pPr>
          </a:lstStyle>
          <a:p>
            <a:pPr lvl="0"/>
            <a:r>
              <a:rPr lang="et-EE" dirty="0" smtClean="0"/>
              <a:t>Redigeeri juhtslaidi tekstilaade</a:t>
            </a:r>
          </a:p>
        </p:txBody>
      </p:sp>
      <p:sp>
        <p:nvSpPr>
          <p:cNvPr id="14" name="Chart Placeholder 13"/>
          <p:cNvSpPr>
            <a:spLocks noGrp="1"/>
          </p:cNvSpPr>
          <p:nvPr>
            <p:ph type="chart" sz="quarter" idx="15"/>
          </p:nvPr>
        </p:nvSpPr>
        <p:spPr>
          <a:xfrm>
            <a:off x="2316163" y="3558159"/>
            <a:ext cx="8820149" cy="2174683"/>
          </a:xfrm>
          <a:prstGeom prst="rect">
            <a:avLst/>
          </a:prstGeom>
        </p:spPr>
        <p:txBody>
          <a:bodyPr/>
          <a:lstStyle>
            <a:lvl1pPr marL="228600" indent="-228600">
              <a:buFont typeface="Wingdings" panose="05000000000000000000" pitchFamily="2" charset="2"/>
              <a:buChar char="§"/>
              <a:defRPr sz="1400"/>
            </a:lvl1pPr>
          </a:lstStyle>
          <a:p>
            <a:pPr lvl="0"/>
            <a:r>
              <a:rPr lang="et-EE" noProof="0" smtClean="0"/>
              <a:t>Diagrammi lisamiseks klõpsake ikooni</a:t>
            </a:r>
            <a:endParaRPr lang="en-US" noProof="0" dirty="0"/>
          </a:p>
        </p:txBody>
      </p:sp>
      <p:sp>
        <p:nvSpPr>
          <p:cNvPr id="16" name="Text Placeholder 15"/>
          <p:cNvSpPr>
            <a:spLocks noGrp="1"/>
          </p:cNvSpPr>
          <p:nvPr>
            <p:ph type="body" sz="quarter" idx="16"/>
          </p:nvPr>
        </p:nvSpPr>
        <p:spPr>
          <a:xfrm>
            <a:off x="2316162" y="3010179"/>
            <a:ext cx="3749078" cy="271386"/>
          </a:xfrm>
          <a:prstGeom prst="rect">
            <a:avLst/>
          </a:prstGeom>
        </p:spPr>
        <p:txBody>
          <a:bodyPr lIns="0" tIns="0" rIns="0" bIns="0"/>
          <a:lstStyle>
            <a:lvl1pPr>
              <a:defRPr sz="1400" baseline="0">
                <a:solidFill>
                  <a:srgbClr val="C9C9C9"/>
                </a:solidFill>
                <a:latin typeface="Verdana" charset="0"/>
              </a:defRPr>
            </a:lvl1pPr>
          </a:lstStyle>
          <a:p>
            <a:pPr lvl="0"/>
            <a:r>
              <a:rPr lang="et-EE" smtClean="0"/>
              <a:t>Redigeeri juhtslaidi tekstilaade</a:t>
            </a:r>
          </a:p>
        </p:txBody>
      </p:sp>
      <p:sp>
        <p:nvSpPr>
          <p:cNvPr id="6"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410242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2316164" y="905854"/>
            <a:ext cx="8820150" cy="914400"/>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a:buNone/>
              <a:tabLst/>
              <a:defRPr sz="3200" b="0" i="0" baseline="0">
                <a:solidFill>
                  <a:schemeClr val="accent1"/>
                </a:solidFill>
                <a:latin typeface="Verdana" charset="0"/>
              </a:defRPr>
            </a:lvl1pPr>
          </a:lstStyle>
          <a:p>
            <a:pPr lvl="0"/>
            <a:r>
              <a:rPr lang="en-US" dirty="0" smtClean="0"/>
              <a:t>Click to edit Master</a:t>
            </a:r>
            <a:r>
              <a:rPr lang="et-EE" dirty="0" smtClean="0"/>
              <a:t/>
            </a:r>
            <a:br>
              <a:rPr lang="et-EE" dirty="0" smtClean="0"/>
            </a:br>
            <a:r>
              <a:rPr lang="en-US" dirty="0" smtClean="0"/>
              <a:t>text styles</a:t>
            </a:r>
          </a:p>
        </p:txBody>
      </p:sp>
      <p:sp>
        <p:nvSpPr>
          <p:cNvPr id="12" name="Text Placeholder 11"/>
          <p:cNvSpPr>
            <a:spLocks noGrp="1"/>
          </p:cNvSpPr>
          <p:nvPr>
            <p:ph type="body" sz="quarter" idx="14"/>
          </p:nvPr>
        </p:nvSpPr>
        <p:spPr>
          <a:xfrm>
            <a:off x="2316162" y="2131016"/>
            <a:ext cx="8820150" cy="42271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smtClean="0"/>
              <a:t>Redigeeri juhtslaidi tekstilaade</a:t>
            </a:r>
          </a:p>
        </p:txBody>
      </p:sp>
      <p:sp>
        <p:nvSpPr>
          <p:cNvPr id="3" name="Picture Placeholder 2"/>
          <p:cNvSpPr>
            <a:spLocks noGrp="1"/>
          </p:cNvSpPr>
          <p:nvPr>
            <p:ph type="pic" sz="quarter" idx="16"/>
          </p:nvPr>
        </p:nvSpPr>
        <p:spPr>
          <a:xfrm>
            <a:off x="2316163" y="2874487"/>
            <a:ext cx="8820150" cy="2557937"/>
          </a:xfrm>
          <a:prstGeom prst="rect">
            <a:avLst/>
          </a:prstGeom>
        </p:spPr>
        <p:txBody>
          <a:bodyPr/>
          <a:lstStyle>
            <a:lvl1pPr marL="228600" indent="-228600">
              <a:buFont typeface="Wingdings" panose="05000000000000000000" pitchFamily="2" charset="2"/>
              <a:buChar char="§"/>
              <a:defRPr sz="1400">
                <a:latin typeface="+mn-lt"/>
              </a:defRPr>
            </a:lvl1pPr>
          </a:lstStyle>
          <a:p>
            <a:pPr lvl="0"/>
            <a:r>
              <a:rPr lang="et-EE" noProof="0" smtClean="0"/>
              <a:t>Pildi lisamiseks klõpsake ikooni</a:t>
            </a:r>
            <a:endParaRPr lang="en-US" noProof="0" dirty="0"/>
          </a:p>
        </p:txBody>
      </p:sp>
      <p:sp>
        <p:nvSpPr>
          <p:cNvPr id="5"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233559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2316164" y="728663"/>
            <a:ext cx="4207267" cy="75522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a:buNone/>
              <a:tabLst/>
              <a:defRPr sz="2200" b="1" i="0" baseline="0">
                <a:latin typeface="Verdana" charset="0"/>
              </a:defRPr>
            </a:lvl1pPr>
          </a:lstStyle>
          <a:p>
            <a:pPr lvl="0"/>
            <a:r>
              <a:rPr lang="en-US" dirty="0" smtClean="0"/>
              <a:t>Click to edit Master text</a:t>
            </a:r>
            <a:r>
              <a:rPr lang="et-EE" dirty="0" smtClean="0"/>
              <a:t/>
            </a:r>
            <a:br>
              <a:rPr lang="et-EE" dirty="0" smtClean="0"/>
            </a:br>
            <a:r>
              <a:rPr lang="en-US" dirty="0" smtClean="0"/>
              <a:t>styles</a:t>
            </a:r>
          </a:p>
        </p:txBody>
      </p:sp>
      <p:sp>
        <p:nvSpPr>
          <p:cNvPr id="12" name="Chart Placeholder 13"/>
          <p:cNvSpPr>
            <a:spLocks noGrp="1"/>
          </p:cNvSpPr>
          <p:nvPr>
            <p:ph type="chart" sz="quarter" idx="15"/>
          </p:nvPr>
        </p:nvSpPr>
        <p:spPr>
          <a:xfrm>
            <a:off x="6888163" y="728664"/>
            <a:ext cx="4248151" cy="4709278"/>
          </a:xfrm>
          <a:prstGeom prst="rect">
            <a:avLst/>
          </a:prstGeom>
        </p:spPr>
        <p:txBody>
          <a:bodyPr/>
          <a:lstStyle>
            <a:lvl1pPr marL="228600" indent="-228600">
              <a:buFont typeface="Wingdings" panose="05000000000000000000" pitchFamily="2" charset="2"/>
              <a:buChar char="§"/>
              <a:defRPr sz="1400">
                <a:latin typeface="+mn-lt"/>
              </a:defRPr>
            </a:lvl1pPr>
          </a:lstStyle>
          <a:p>
            <a:pPr lvl="0"/>
            <a:r>
              <a:rPr lang="et-EE" noProof="0" smtClean="0"/>
              <a:t>Diagrammi lisamiseks klõpsake ikooni</a:t>
            </a:r>
            <a:endParaRPr lang="en-US" noProof="0" dirty="0"/>
          </a:p>
        </p:txBody>
      </p:sp>
      <p:sp>
        <p:nvSpPr>
          <p:cNvPr id="17" name="Text Placeholder 11"/>
          <p:cNvSpPr>
            <a:spLocks noGrp="1"/>
          </p:cNvSpPr>
          <p:nvPr>
            <p:ph type="body" sz="quarter" idx="16"/>
          </p:nvPr>
        </p:nvSpPr>
        <p:spPr>
          <a:xfrm>
            <a:off x="2316164" y="2131016"/>
            <a:ext cx="4207267" cy="330692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smtClean="0"/>
              <a:t>Redigeeri juhtslaidi tekstilaade</a:t>
            </a:r>
          </a:p>
        </p:txBody>
      </p:sp>
      <p:sp>
        <p:nvSpPr>
          <p:cNvPr id="5"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109722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2316164" y="728663"/>
            <a:ext cx="4207267" cy="75522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a:buNone/>
              <a:tabLst/>
              <a:defRPr sz="2200" b="1" i="0" baseline="0">
                <a:latin typeface="Verdana" charset="0"/>
              </a:defRPr>
            </a:lvl1pPr>
            <a:lvl2pPr>
              <a:defRPr sz="2200" b="1" i="0"/>
            </a:lvl2pPr>
          </a:lstStyle>
          <a:p>
            <a:pPr lvl="0"/>
            <a:r>
              <a:rPr lang="en-US" dirty="0" smtClean="0"/>
              <a:t>Click to edit Master text</a:t>
            </a:r>
            <a:r>
              <a:rPr lang="et-EE" dirty="0" smtClean="0"/>
              <a:t/>
            </a:r>
            <a:br>
              <a:rPr lang="et-EE" dirty="0" smtClean="0"/>
            </a:br>
            <a:r>
              <a:rPr lang="en-US" dirty="0" smtClean="0"/>
              <a:t>styles</a:t>
            </a:r>
          </a:p>
        </p:txBody>
      </p:sp>
      <p:sp>
        <p:nvSpPr>
          <p:cNvPr id="18" name="Text Placeholder 11"/>
          <p:cNvSpPr>
            <a:spLocks noGrp="1"/>
          </p:cNvSpPr>
          <p:nvPr>
            <p:ph type="body" sz="quarter" idx="16"/>
          </p:nvPr>
        </p:nvSpPr>
        <p:spPr>
          <a:xfrm>
            <a:off x="2316164" y="2131016"/>
            <a:ext cx="4207267" cy="330692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smtClean="0"/>
              <a:t>Redigeeri juhtslaidi tekstilaade</a:t>
            </a:r>
          </a:p>
        </p:txBody>
      </p:sp>
      <p:sp>
        <p:nvSpPr>
          <p:cNvPr id="20" name="Picture Placeholder 19"/>
          <p:cNvSpPr>
            <a:spLocks noGrp="1"/>
          </p:cNvSpPr>
          <p:nvPr>
            <p:ph type="pic" sz="quarter" idx="17"/>
          </p:nvPr>
        </p:nvSpPr>
        <p:spPr>
          <a:xfrm>
            <a:off x="6888163" y="728663"/>
            <a:ext cx="4248151" cy="5005387"/>
          </a:xfrm>
          <a:prstGeom prst="rect">
            <a:avLst/>
          </a:prstGeom>
        </p:spPr>
        <p:txBody>
          <a:bodyPr/>
          <a:lstStyle>
            <a:lvl1pPr marL="228600" indent="-228600">
              <a:buFont typeface="Wingdings" panose="05000000000000000000" pitchFamily="2" charset="2"/>
              <a:buChar char="§"/>
              <a:defRPr sz="1400"/>
            </a:lvl1pPr>
          </a:lstStyle>
          <a:p>
            <a:pPr lvl="0"/>
            <a:r>
              <a:rPr lang="et-EE" noProof="0" smtClean="0"/>
              <a:t>Pildi lisamiseks klõpsake ikooni</a:t>
            </a:r>
            <a:endParaRPr lang="en-US" noProof="0" dirty="0"/>
          </a:p>
        </p:txBody>
      </p:sp>
      <p:sp>
        <p:nvSpPr>
          <p:cNvPr id="5"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23950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p:nvPr>
        </p:nvSpPr>
        <p:spPr>
          <a:xfrm>
            <a:off x="2316164" y="4658351"/>
            <a:ext cx="4207267" cy="107320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smtClean="0"/>
              <a:t>Redigeeri juhtslaidi tekstilaade</a:t>
            </a:r>
          </a:p>
        </p:txBody>
      </p:sp>
      <p:sp>
        <p:nvSpPr>
          <p:cNvPr id="8" name="Text Placeholder 9"/>
          <p:cNvSpPr>
            <a:spLocks noGrp="1"/>
          </p:cNvSpPr>
          <p:nvPr>
            <p:ph type="body" sz="quarter" idx="13" hasCustomPrompt="1"/>
          </p:nvPr>
        </p:nvSpPr>
        <p:spPr>
          <a:xfrm>
            <a:off x="2316164" y="728663"/>
            <a:ext cx="6148328" cy="755228"/>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a:buNone/>
              <a:tabLst/>
              <a:defRPr sz="2200" b="1" i="0" baseline="0">
                <a:latin typeface="Verdana" charset="0"/>
              </a:defRPr>
            </a:lvl1pPr>
          </a:lstStyle>
          <a:p>
            <a:pPr lvl="0"/>
            <a:r>
              <a:rPr lang="en-US" dirty="0" smtClean="0"/>
              <a:t>Click to edit Master text </a:t>
            </a:r>
            <a:r>
              <a:rPr lang="et-EE" dirty="0" smtClean="0"/>
              <a:t/>
            </a:r>
            <a:br>
              <a:rPr lang="et-EE" dirty="0" smtClean="0"/>
            </a:br>
            <a:r>
              <a:rPr lang="en-US" dirty="0" smtClean="0"/>
              <a:t>styles</a:t>
            </a:r>
          </a:p>
        </p:txBody>
      </p:sp>
      <p:sp>
        <p:nvSpPr>
          <p:cNvPr id="20" name="Text Placeholder 11"/>
          <p:cNvSpPr>
            <a:spLocks noGrp="1"/>
          </p:cNvSpPr>
          <p:nvPr>
            <p:ph type="body" sz="quarter" idx="21"/>
          </p:nvPr>
        </p:nvSpPr>
        <p:spPr>
          <a:xfrm>
            <a:off x="6888164" y="4658351"/>
            <a:ext cx="4248542" cy="107320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600" baseline="0">
                <a:solidFill>
                  <a:srgbClr val="4F4C4E"/>
                </a:solidFill>
                <a:latin typeface="Verdana" charset="0"/>
              </a:defRPr>
            </a:lvl1pPr>
          </a:lstStyle>
          <a:p>
            <a:pPr lvl="0"/>
            <a:r>
              <a:rPr lang="et-EE" smtClean="0"/>
              <a:t>Redigeeri juhtslaidi tekstilaade</a:t>
            </a:r>
          </a:p>
        </p:txBody>
      </p:sp>
      <p:sp>
        <p:nvSpPr>
          <p:cNvPr id="3" name="Chart Placeholder 2"/>
          <p:cNvSpPr>
            <a:spLocks noGrp="1"/>
          </p:cNvSpPr>
          <p:nvPr>
            <p:ph type="chart" sz="quarter" idx="22"/>
          </p:nvPr>
        </p:nvSpPr>
        <p:spPr>
          <a:xfrm>
            <a:off x="2316163" y="2423877"/>
            <a:ext cx="4206875" cy="1946744"/>
          </a:xfrm>
          <a:prstGeom prst="rect">
            <a:avLst/>
          </a:prstGeom>
        </p:spPr>
        <p:txBody>
          <a:bodyPr/>
          <a:lstStyle>
            <a:lvl1pPr marL="228600" indent="-228600">
              <a:buFont typeface="Wingdings" panose="05000000000000000000" pitchFamily="2" charset="2"/>
              <a:buChar char="§"/>
              <a:defRPr sz="1400"/>
            </a:lvl1pPr>
          </a:lstStyle>
          <a:p>
            <a:pPr lvl="0"/>
            <a:r>
              <a:rPr lang="et-EE" noProof="0" smtClean="0"/>
              <a:t>Diagrammi lisamiseks klõpsake ikooni</a:t>
            </a:r>
            <a:endParaRPr lang="en-US" noProof="0" dirty="0"/>
          </a:p>
        </p:txBody>
      </p:sp>
      <p:sp>
        <p:nvSpPr>
          <p:cNvPr id="5" name="Chart Placeholder 4"/>
          <p:cNvSpPr>
            <a:spLocks noGrp="1"/>
          </p:cNvSpPr>
          <p:nvPr>
            <p:ph type="chart" sz="quarter" idx="23"/>
          </p:nvPr>
        </p:nvSpPr>
        <p:spPr>
          <a:xfrm>
            <a:off x="6888163" y="1795244"/>
            <a:ext cx="4248150" cy="2575071"/>
          </a:xfrm>
          <a:prstGeom prst="rect">
            <a:avLst/>
          </a:prstGeom>
        </p:spPr>
        <p:txBody>
          <a:bodyPr/>
          <a:lstStyle>
            <a:lvl1pPr marL="228600" indent="-228600">
              <a:buFont typeface="Wingdings" panose="05000000000000000000" pitchFamily="2" charset="2"/>
              <a:buChar char="§"/>
              <a:defRPr sz="1400"/>
            </a:lvl1pPr>
          </a:lstStyle>
          <a:p>
            <a:pPr lvl="0"/>
            <a:r>
              <a:rPr lang="et-EE" noProof="0" smtClean="0"/>
              <a:t>Diagrammi lisamiseks klõpsake ikooni</a:t>
            </a:r>
            <a:endParaRPr lang="en-US" noProof="0" dirty="0"/>
          </a:p>
        </p:txBody>
      </p:sp>
      <p:sp>
        <p:nvSpPr>
          <p:cNvPr id="7"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31405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316164" y="1022278"/>
            <a:ext cx="5157532" cy="4708525"/>
          </a:xfrm>
          <a:prstGeom prst="rect">
            <a:avLst/>
          </a:prstGeom>
        </p:spPr>
        <p:txBody>
          <a:bodyPr/>
          <a:lstStyle>
            <a:lvl1pPr marL="228600" indent="-228600">
              <a:buFont typeface="Wingdings" panose="05000000000000000000" pitchFamily="2" charset="2"/>
              <a:buChar char="§"/>
              <a:defRPr sz="1400"/>
            </a:lvl1pPr>
          </a:lstStyle>
          <a:p>
            <a:pPr lvl="0"/>
            <a:r>
              <a:rPr lang="et-EE" noProof="0" smtClean="0"/>
              <a:t>Pildi lisamiseks klõpsake ikooni</a:t>
            </a:r>
            <a:endParaRPr lang="en-US" noProof="0"/>
          </a:p>
        </p:txBody>
      </p:sp>
      <p:sp>
        <p:nvSpPr>
          <p:cNvPr id="10" name="Picture Placeholder 19"/>
          <p:cNvSpPr>
            <a:spLocks noGrp="1"/>
          </p:cNvSpPr>
          <p:nvPr>
            <p:ph type="pic" sz="quarter" idx="19"/>
          </p:nvPr>
        </p:nvSpPr>
        <p:spPr>
          <a:xfrm>
            <a:off x="7668768" y="3459345"/>
            <a:ext cx="3467546" cy="2271458"/>
          </a:xfrm>
          <a:prstGeom prst="rect">
            <a:avLst/>
          </a:prstGeom>
        </p:spPr>
        <p:txBody>
          <a:bodyPr/>
          <a:lstStyle>
            <a:lvl1pPr marL="228600" indent="-228600">
              <a:buFont typeface="Wingdings" panose="05000000000000000000" pitchFamily="2" charset="2"/>
              <a:buChar char="§"/>
              <a:defRPr sz="1400"/>
            </a:lvl1pPr>
          </a:lstStyle>
          <a:p>
            <a:pPr lvl="0"/>
            <a:r>
              <a:rPr lang="et-EE" noProof="0" smtClean="0"/>
              <a:t>Pildi lisamiseks klõpsake ikooni</a:t>
            </a:r>
            <a:endParaRPr lang="en-US" noProof="0"/>
          </a:p>
        </p:txBody>
      </p:sp>
      <p:sp>
        <p:nvSpPr>
          <p:cNvPr id="11" name="Picture Placeholder 19"/>
          <p:cNvSpPr>
            <a:spLocks noGrp="1"/>
          </p:cNvSpPr>
          <p:nvPr>
            <p:ph type="pic" sz="quarter" idx="20"/>
          </p:nvPr>
        </p:nvSpPr>
        <p:spPr>
          <a:xfrm>
            <a:off x="7668768" y="1022279"/>
            <a:ext cx="3467546" cy="2236560"/>
          </a:xfrm>
          <a:prstGeom prst="rect">
            <a:avLst/>
          </a:prstGeom>
        </p:spPr>
        <p:txBody>
          <a:bodyPr/>
          <a:lstStyle>
            <a:lvl1pPr marL="228600" indent="-228600">
              <a:buFont typeface="Wingdings" panose="05000000000000000000" pitchFamily="2" charset="2"/>
              <a:buChar char="§"/>
              <a:defRPr sz="1400"/>
            </a:lvl1pPr>
          </a:lstStyle>
          <a:p>
            <a:pPr lvl="0"/>
            <a:r>
              <a:rPr lang="et-EE" noProof="0" smtClean="0"/>
              <a:t>Pildi lisamiseks klõpsake ikooni</a:t>
            </a:r>
            <a:endParaRPr lang="en-US" noProof="0"/>
          </a:p>
        </p:txBody>
      </p:sp>
      <p:sp>
        <p:nvSpPr>
          <p:cNvPr id="5"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18047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2316164" y="728663"/>
            <a:ext cx="8820149" cy="836666"/>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a:buNone/>
              <a:tabLst/>
              <a:defRPr sz="2500" b="1" i="0" baseline="0">
                <a:latin typeface="Verdana" charset="0"/>
              </a:defRPr>
            </a:lvl1pPr>
            <a:lvl2pPr>
              <a:defRPr sz="2500" b="1" i="0"/>
            </a:lvl2pPr>
          </a:lstStyle>
          <a:p>
            <a:pPr lvl="0"/>
            <a:r>
              <a:rPr lang="en-US" dirty="0" smtClean="0"/>
              <a:t>Click to edit Master </a:t>
            </a:r>
            <a:r>
              <a:rPr lang="et-EE" dirty="0" smtClean="0"/>
              <a:t/>
            </a:r>
            <a:br>
              <a:rPr lang="et-EE" dirty="0" smtClean="0"/>
            </a:br>
            <a:r>
              <a:rPr lang="en-US" dirty="0" smtClean="0"/>
              <a:t>text styles</a:t>
            </a:r>
          </a:p>
        </p:txBody>
      </p:sp>
      <p:sp>
        <p:nvSpPr>
          <p:cNvPr id="7" name="Table Placeholder 6"/>
          <p:cNvSpPr>
            <a:spLocks noGrp="1"/>
          </p:cNvSpPr>
          <p:nvPr>
            <p:ph type="tbl" sz="quarter" idx="23"/>
          </p:nvPr>
        </p:nvSpPr>
        <p:spPr>
          <a:xfrm>
            <a:off x="2316163" y="2131016"/>
            <a:ext cx="8820150" cy="3306172"/>
          </a:xfrm>
          <a:prstGeom prst="rect">
            <a:avLst/>
          </a:prstGeom>
        </p:spPr>
        <p:txBody>
          <a:bodyPr/>
          <a:lstStyle>
            <a:lvl1pPr>
              <a:defRPr sz="1800" baseline="0">
                <a:solidFill>
                  <a:schemeClr val="bg1"/>
                </a:solidFill>
                <a:latin typeface="Verdana" charset="0"/>
              </a:defRPr>
            </a:lvl1pPr>
          </a:lstStyle>
          <a:p>
            <a:pPr lvl="0"/>
            <a:r>
              <a:rPr lang="et-EE" noProof="0" smtClean="0"/>
              <a:t>Tabeli lisamiseks klõpsake ikooni</a:t>
            </a:r>
            <a:endParaRPr lang="en-US" noProof="0" dirty="0"/>
          </a:p>
        </p:txBody>
      </p:sp>
      <p:sp>
        <p:nvSpPr>
          <p:cNvPr id="4"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extLst>
      <p:ext uri="{BB962C8B-B14F-4D97-AF65-F5344CB8AC3E}">
        <p14:creationId xmlns:p14="http://schemas.microsoft.com/office/powerpoint/2010/main" val="14996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lt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21916" y="261400"/>
            <a:ext cx="1866943" cy="600358"/>
          </a:xfrm>
          <a:prstGeom prst="rect">
            <a:avLst/>
          </a:prstGeom>
        </p:spPr>
      </p:pic>
      <p:sp>
        <p:nvSpPr>
          <p:cNvPr id="3"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fld id="{1B3176B3-FCAA-4119-B2EE-EBAF9C4AB2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9" r:id="rId11"/>
    <p:sldLayoutId id="2147483920" r:id="rId12"/>
    <p:sldLayoutId id="2147483921" r:id="rId13"/>
  </p:sldLayoutIdLst>
  <p:timing>
    <p:tnLst>
      <p:par>
        <p:cTn id="1" dur="indefinite" restart="never" nodeType="tmRoot"/>
      </p:par>
    </p:tnLst>
  </p:timing>
  <p:hf hd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ttu.ee/?id=151813" TargetMode="External"/><Relationship Id="rId2" Type="http://schemas.openxmlformats.org/officeDocument/2006/relationships/hyperlink" Target="mailto:fjodor.sergejev@ttu.e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ttu.ee/institutes/department-of-electrical-power-engineering-and-mechatronics/studies-29/msc-mechatronics-double-degree-program-2/"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210050" y="1844674"/>
            <a:ext cx="6926263" cy="1755776"/>
          </a:xfrm>
        </p:spPr>
        <p:txBody>
          <a:bodyPr/>
          <a:lstStyle/>
          <a:p>
            <a:pPr fontAlgn="base">
              <a:spcAft>
                <a:spcPct val="0"/>
              </a:spcAft>
            </a:pPr>
            <a:r>
              <a:rPr lang="en-US" dirty="0"/>
              <a:t>Tallinn </a:t>
            </a:r>
            <a:r>
              <a:rPr lang="en-US" dirty="0" smtClean="0"/>
              <a:t>University</a:t>
            </a:r>
            <a:r>
              <a:rPr lang="et-EE" dirty="0" smtClean="0"/>
              <a:t> </a:t>
            </a:r>
            <a:br>
              <a:rPr lang="et-EE" dirty="0" smtClean="0"/>
            </a:br>
            <a:r>
              <a:rPr lang="en-US" dirty="0" smtClean="0"/>
              <a:t>of </a:t>
            </a:r>
            <a:r>
              <a:rPr lang="en-US" dirty="0"/>
              <a:t>Technology</a:t>
            </a:r>
            <a:br>
              <a:rPr lang="en-US" dirty="0"/>
            </a:br>
            <a:r>
              <a:rPr lang="et-EE" dirty="0" smtClean="0"/>
              <a:t>(</a:t>
            </a:r>
            <a:r>
              <a:rPr lang="et-EE" dirty="0" err="1" smtClean="0"/>
              <a:t>TalTech</a:t>
            </a:r>
            <a:r>
              <a:rPr lang="et-EE" dirty="0" smtClean="0"/>
              <a:t>)</a:t>
            </a:r>
            <a:endParaRPr lang="en-US" dirty="0" smtClean="0"/>
          </a:p>
        </p:txBody>
      </p:sp>
      <p:sp>
        <p:nvSpPr>
          <p:cNvPr id="9" name="Teksti kohatäide 8"/>
          <p:cNvSpPr>
            <a:spLocks noGrp="1"/>
          </p:cNvSpPr>
          <p:nvPr>
            <p:ph type="body" sz="quarter" idx="13"/>
          </p:nvPr>
        </p:nvSpPr>
        <p:spPr>
          <a:xfrm>
            <a:off x="7815400" y="3790950"/>
            <a:ext cx="3320913" cy="1846452"/>
          </a:xfrm>
        </p:spPr>
        <p:txBody>
          <a:bodyPr>
            <a:normAutofit/>
          </a:bodyPr>
          <a:lstStyle/>
          <a:p>
            <a:r>
              <a:rPr lang="et-EE" b="1" dirty="0" smtClean="0"/>
              <a:t>Fjodor Sergejev</a:t>
            </a:r>
            <a:endParaRPr lang="et-EE" b="1" dirty="0"/>
          </a:p>
          <a:p>
            <a:r>
              <a:rPr lang="et-EE" dirty="0" err="1" smtClean="0"/>
              <a:t>Vice</a:t>
            </a:r>
            <a:r>
              <a:rPr lang="et-EE" dirty="0" smtClean="0"/>
              <a:t> </a:t>
            </a:r>
            <a:r>
              <a:rPr lang="et-EE" dirty="0" err="1" smtClean="0"/>
              <a:t>Dean</a:t>
            </a:r>
            <a:r>
              <a:rPr lang="et-EE" dirty="0" smtClean="0"/>
              <a:t> </a:t>
            </a:r>
            <a:r>
              <a:rPr lang="et-EE" dirty="0" err="1" smtClean="0"/>
              <a:t>for</a:t>
            </a:r>
            <a:r>
              <a:rPr lang="et-EE" dirty="0" smtClean="0"/>
              <a:t> </a:t>
            </a:r>
            <a:r>
              <a:rPr lang="et-EE" dirty="0" err="1" smtClean="0"/>
              <a:t>Academic</a:t>
            </a:r>
            <a:r>
              <a:rPr lang="et-EE" dirty="0" smtClean="0"/>
              <a:t> </a:t>
            </a:r>
            <a:r>
              <a:rPr lang="et-EE" dirty="0" err="1" smtClean="0"/>
              <a:t>Affairs</a:t>
            </a:r>
            <a:endParaRPr lang="et-EE" dirty="0" smtClean="0"/>
          </a:p>
          <a:p>
            <a:r>
              <a:rPr lang="et-EE" dirty="0" err="1" smtClean="0"/>
              <a:t>TalTech</a:t>
            </a:r>
            <a:r>
              <a:rPr lang="et-EE" dirty="0" smtClean="0"/>
              <a:t> </a:t>
            </a:r>
            <a:r>
              <a:rPr lang="et-EE" dirty="0" err="1" smtClean="0"/>
              <a:t>School</a:t>
            </a:r>
            <a:r>
              <a:rPr lang="et-EE" dirty="0" smtClean="0"/>
              <a:t> of </a:t>
            </a:r>
            <a:r>
              <a:rPr lang="et-EE" dirty="0" err="1" smtClean="0"/>
              <a:t>Engineering</a:t>
            </a:r>
            <a:endParaRPr lang="et-EE" dirty="0"/>
          </a:p>
          <a:p>
            <a:pPr>
              <a:spcBef>
                <a:spcPts val="600"/>
              </a:spcBef>
            </a:pPr>
            <a:r>
              <a:rPr lang="et-EE" dirty="0" smtClean="0"/>
              <a:t>17.09.2018</a:t>
            </a:r>
            <a:endParaRPr lang="en-US" dirty="0"/>
          </a:p>
          <a:p>
            <a:endParaRPr lang="et-E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3"/>
          </p:nvPr>
        </p:nvSpPr>
        <p:spPr/>
        <p:txBody>
          <a:bodyPr/>
          <a:lstStyle/>
          <a:p>
            <a:r>
              <a:rPr lang="en-GB" dirty="0" smtClean="0"/>
              <a:t>REDEEM 2 involvement</a:t>
            </a:r>
            <a:endParaRPr lang="en-GB" altLang="en-US" dirty="0" smtClean="0"/>
          </a:p>
        </p:txBody>
      </p:sp>
      <p:sp>
        <p:nvSpPr>
          <p:cNvPr id="19"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10</a:t>
            </a:r>
            <a:endParaRPr lang="en-US" dirty="0"/>
          </a:p>
        </p:txBody>
      </p:sp>
      <p:sp>
        <p:nvSpPr>
          <p:cNvPr id="21" name="Text Placeholder 2"/>
          <p:cNvSpPr>
            <a:spLocks noGrp="1"/>
          </p:cNvSpPr>
          <p:nvPr>
            <p:ph type="body" sz="quarter" idx="14"/>
          </p:nvPr>
        </p:nvSpPr>
        <p:spPr>
          <a:xfrm>
            <a:off x="2316162" y="1615515"/>
            <a:ext cx="8820150" cy="3890372"/>
          </a:xfrm>
        </p:spPr>
        <p:txBody>
          <a:bodyPr/>
          <a:lstStyle/>
          <a:p>
            <a:pPr marL="0" indent="0"/>
            <a:r>
              <a:rPr lang="en-GB" sz="2000" dirty="0">
                <a:solidFill>
                  <a:schemeClr val="accent2"/>
                </a:solidFill>
              </a:rPr>
              <a:t>TTÜ has about 700 bilateral cooperation agreements with foreign universities. With about 11 000 students (of which 15% are international students) and about 2000 employees (academic staff 55%).</a:t>
            </a:r>
            <a:endParaRPr lang="et-EE" sz="2000" dirty="0">
              <a:solidFill>
                <a:schemeClr val="accent2"/>
              </a:solidFill>
            </a:endParaRPr>
          </a:p>
          <a:p>
            <a:pPr marL="0" indent="0"/>
            <a:r>
              <a:rPr lang="en-GB" sz="2000" dirty="0">
                <a:solidFill>
                  <a:schemeClr val="accent2"/>
                </a:solidFill>
              </a:rPr>
              <a:t>TTÜ offers diploma, bachelor, master and doctoral programs</a:t>
            </a:r>
            <a:r>
              <a:rPr lang="en-US" sz="2000" dirty="0" smtClean="0">
                <a:solidFill>
                  <a:schemeClr val="accent2"/>
                </a:solidFill>
              </a:rPr>
              <a:t>.</a:t>
            </a:r>
            <a:endParaRPr lang="en-US" sz="2000" dirty="0">
              <a:solidFill>
                <a:schemeClr val="accent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164" y="3283970"/>
            <a:ext cx="2525860" cy="33678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816" y="3283970"/>
            <a:ext cx="2521730" cy="33623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339" y="3283970"/>
            <a:ext cx="2525860" cy="336781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3"/>
          </p:nvPr>
        </p:nvSpPr>
        <p:spPr/>
        <p:txBody>
          <a:bodyPr/>
          <a:lstStyle/>
          <a:p>
            <a:r>
              <a:rPr lang="en-GB" dirty="0" smtClean="0"/>
              <a:t>REDEEM 2 involvement</a:t>
            </a:r>
            <a:endParaRPr lang="en-GB" altLang="en-US" dirty="0" smtClean="0"/>
          </a:p>
        </p:txBody>
      </p:sp>
      <p:sp>
        <p:nvSpPr>
          <p:cNvPr id="19"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10</a:t>
            </a:r>
            <a:endParaRPr lang="en-US" dirty="0"/>
          </a:p>
        </p:txBody>
      </p:sp>
      <p:sp>
        <p:nvSpPr>
          <p:cNvPr id="21" name="Text Placeholder 2"/>
          <p:cNvSpPr>
            <a:spLocks noGrp="1"/>
          </p:cNvSpPr>
          <p:nvPr>
            <p:ph type="body" sz="quarter" idx="14"/>
          </p:nvPr>
        </p:nvSpPr>
        <p:spPr>
          <a:xfrm>
            <a:off x="2316162" y="1615515"/>
            <a:ext cx="8820150" cy="4337290"/>
          </a:xfrm>
        </p:spPr>
        <p:txBody>
          <a:bodyPr/>
          <a:lstStyle/>
          <a:p>
            <a:pPr marL="0" indent="0"/>
            <a:r>
              <a:rPr lang="en-GB" sz="2000" dirty="0">
                <a:solidFill>
                  <a:schemeClr val="accent2"/>
                </a:solidFill>
              </a:rPr>
              <a:t>The School of Engineering at TTÜ is in the early phase of developing a </a:t>
            </a:r>
            <a:r>
              <a:rPr lang="en-GB" sz="2000" b="1" dirty="0">
                <a:solidFill>
                  <a:schemeClr val="accent2"/>
                </a:solidFill>
              </a:rPr>
              <a:t>new master’s programme </a:t>
            </a:r>
            <a:r>
              <a:rPr lang="en-GB" sz="2000" dirty="0">
                <a:solidFill>
                  <a:schemeClr val="accent2"/>
                </a:solidFill>
              </a:rPr>
              <a:t>that is closely related to Industry 4.0 trend (automation and data exchange in manufacturing technologies</a:t>
            </a:r>
            <a:r>
              <a:rPr lang="en-GB" sz="2000" dirty="0" smtClean="0">
                <a:solidFill>
                  <a:schemeClr val="accent2"/>
                </a:solidFill>
              </a:rPr>
              <a:t>)</a:t>
            </a:r>
            <a:r>
              <a:rPr lang="et-EE" sz="2000" dirty="0" smtClean="0">
                <a:solidFill>
                  <a:schemeClr val="accent2"/>
                </a:solidFill>
              </a:rPr>
              <a:t>.</a:t>
            </a:r>
            <a:endParaRPr lang="et-EE" sz="2000" dirty="0">
              <a:solidFill>
                <a:schemeClr val="accent2"/>
              </a:solidFill>
            </a:endParaRPr>
          </a:p>
          <a:p>
            <a:pPr marL="0" indent="0"/>
            <a:r>
              <a:rPr lang="en-GB" sz="2000" dirty="0">
                <a:solidFill>
                  <a:schemeClr val="accent2"/>
                </a:solidFill>
              </a:rPr>
              <a:t>The </a:t>
            </a:r>
            <a:r>
              <a:rPr lang="en-GB" sz="2000" b="1" dirty="0">
                <a:solidFill>
                  <a:schemeClr val="accent2"/>
                </a:solidFill>
              </a:rPr>
              <a:t>one year master degree programme </a:t>
            </a:r>
            <a:r>
              <a:rPr lang="en-GB" sz="2000" dirty="0">
                <a:solidFill>
                  <a:schemeClr val="accent2"/>
                </a:solidFill>
              </a:rPr>
              <a:t>is aimed on the upgrading active mechanical engineers knowledge and skills referred to latest developments in digitalisation of the manufacturing</a:t>
            </a:r>
            <a:r>
              <a:rPr lang="et-EE" sz="2000" dirty="0">
                <a:solidFill>
                  <a:schemeClr val="accent2"/>
                </a:solidFill>
              </a:rPr>
              <a:t>.</a:t>
            </a:r>
          </a:p>
          <a:p>
            <a:pPr marL="0" indent="0"/>
            <a:r>
              <a:rPr lang="en-GB" sz="2000" dirty="0">
                <a:solidFill>
                  <a:schemeClr val="accent2"/>
                </a:solidFill>
              </a:rPr>
              <a:t>The development of the programme is planned in the tight </a:t>
            </a:r>
            <a:r>
              <a:rPr lang="en-GB" sz="2000" b="1" dirty="0">
                <a:solidFill>
                  <a:schemeClr val="accent2"/>
                </a:solidFill>
              </a:rPr>
              <a:t>cooperation with </a:t>
            </a:r>
            <a:r>
              <a:rPr lang="en-GB" sz="2000" dirty="0">
                <a:solidFill>
                  <a:schemeClr val="accent2"/>
                </a:solidFill>
              </a:rPr>
              <a:t>representatives of </a:t>
            </a:r>
            <a:r>
              <a:rPr lang="en-GB" sz="2000" b="1" dirty="0">
                <a:solidFill>
                  <a:schemeClr val="accent2"/>
                </a:solidFill>
              </a:rPr>
              <a:t>industrial sectors </a:t>
            </a:r>
            <a:r>
              <a:rPr lang="en-GB" sz="2000" dirty="0">
                <a:solidFill>
                  <a:schemeClr val="accent2"/>
                </a:solidFill>
              </a:rPr>
              <a:t>(</a:t>
            </a:r>
            <a:r>
              <a:rPr lang="et-EE" sz="2000" i="1" dirty="0" err="1">
                <a:solidFill>
                  <a:schemeClr val="accent2"/>
                </a:solidFill>
              </a:rPr>
              <a:t>metalworking</a:t>
            </a:r>
            <a:r>
              <a:rPr lang="et-EE" sz="2000" i="1" dirty="0">
                <a:solidFill>
                  <a:schemeClr val="accent2"/>
                </a:solidFill>
              </a:rPr>
              <a:t> </a:t>
            </a:r>
            <a:r>
              <a:rPr lang="et-EE" sz="2000" i="1" dirty="0" err="1">
                <a:solidFill>
                  <a:schemeClr val="accent2"/>
                </a:solidFill>
              </a:rPr>
              <a:t>machinery</a:t>
            </a:r>
            <a:r>
              <a:rPr lang="et-EE" sz="2000" i="1" dirty="0">
                <a:solidFill>
                  <a:schemeClr val="accent2"/>
                </a:solidFill>
              </a:rPr>
              <a:t> and </a:t>
            </a:r>
            <a:r>
              <a:rPr lang="et-EE" sz="2000" i="1" dirty="0" err="1">
                <a:solidFill>
                  <a:schemeClr val="accent2"/>
                </a:solidFill>
              </a:rPr>
              <a:t>equipment</a:t>
            </a:r>
            <a:r>
              <a:rPr lang="et-EE" sz="2000" i="1" dirty="0">
                <a:solidFill>
                  <a:schemeClr val="accent2"/>
                </a:solidFill>
              </a:rPr>
              <a:t>, </a:t>
            </a:r>
            <a:r>
              <a:rPr lang="et-EE" sz="2000" i="1" dirty="0" err="1">
                <a:solidFill>
                  <a:schemeClr val="accent2"/>
                </a:solidFill>
              </a:rPr>
              <a:t>machine</a:t>
            </a:r>
            <a:r>
              <a:rPr lang="et-EE" sz="2000" i="1" dirty="0">
                <a:solidFill>
                  <a:schemeClr val="accent2"/>
                </a:solidFill>
              </a:rPr>
              <a:t> </a:t>
            </a:r>
            <a:r>
              <a:rPr lang="et-EE" sz="2000" i="1" dirty="0" err="1">
                <a:solidFill>
                  <a:schemeClr val="accent2"/>
                </a:solidFill>
              </a:rPr>
              <a:t>tools</a:t>
            </a:r>
            <a:r>
              <a:rPr lang="et-EE" sz="2000" i="1" dirty="0">
                <a:solidFill>
                  <a:schemeClr val="accent2"/>
                </a:solidFill>
              </a:rPr>
              <a:t>, </a:t>
            </a:r>
            <a:r>
              <a:rPr lang="et-EE" sz="2000" i="1" dirty="0" err="1">
                <a:solidFill>
                  <a:schemeClr val="accent2"/>
                </a:solidFill>
              </a:rPr>
              <a:t>metal</a:t>
            </a:r>
            <a:r>
              <a:rPr lang="et-EE" sz="2000" i="1" dirty="0">
                <a:solidFill>
                  <a:schemeClr val="accent2"/>
                </a:solidFill>
              </a:rPr>
              <a:t> </a:t>
            </a:r>
            <a:r>
              <a:rPr lang="et-EE" sz="2000" i="1" dirty="0" err="1">
                <a:solidFill>
                  <a:schemeClr val="accent2"/>
                </a:solidFill>
              </a:rPr>
              <a:t>working</a:t>
            </a:r>
            <a:r>
              <a:rPr lang="et-EE" sz="2000" i="1" dirty="0">
                <a:solidFill>
                  <a:schemeClr val="accent2"/>
                </a:solidFill>
              </a:rPr>
              <a:t> and </a:t>
            </a:r>
            <a:r>
              <a:rPr lang="et-EE" sz="2000" i="1" dirty="0" err="1">
                <a:solidFill>
                  <a:schemeClr val="accent2"/>
                </a:solidFill>
              </a:rPr>
              <a:t>many</a:t>
            </a:r>
            <a:r>
              <a:rPr lang="et-EE" sz="2000" i="1" dirty="0">
                <a:solidFill>
                  <a:schemeClr val="accent2"/>
                </a:solidFill>
              </a:rPr>
              <a:t> </a:t>
            </a:r>
            <a:r>
              <a:rPr lang="et-EE" sz="2000" i="1" dirty="0" err="1">
                <a:solidFill>
                  <a:schemeClr val="accent2"/>
                </a:solidFill>
              </a:rPr>
              <a:t>others</a:t>
            </a:r>
            <a:r>
              <a:rPr lang="en-GB" sz="2000" dirty="0">
                <a:solidFill>
                  <a:schemeClr val="accent2"/>
                </a:solidFill>
              </a:rPr>
              <a:t>) involved to Estonian Mechanical Engineering Union, Federation of Estonian Engineering Industry, Estonian Plastics Association and so on</a:t>
            </a:r>
            <a:r>
              <a:rPr lang="et-EE" sz="2000" dirty="0">
                <a:solidFill>
                  <a:schemeClr val="accent2"/>
                </a:solidFill>
              </a:rPr>
              <a:t>.</a:t>
            </a:r>
          </a:p>
        </p:txBody>
      </p:sp>
    </p:spTree>
    <p:extLst>
      <p:ext uri="{BB962C8B-B14F-4D97-AF65-F5344CB8AC3E}">
        <p14:creationId xmlns:p14="http://schemas.microsoft.com/office/powerpoint/2010/main" val="1586838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3"/>
          </p:nvPr>
        </p:nvSpPr>
        <p:spPr/>
        <p:txBody>
          <a:bodyPr/>
          <a:lstStyle/>
          <a:p>
            <a:r>
              <a:rPr lang="en-GB" dirty="0" smtClean="0"/>
              <a:t>REDEEM 2 </a:t>
            </a:r>
            <a:r>
              <a:rPr lang="et-EE" dirty="0" err="1" smtClean="0"/>
              <a:t>staff</a:t>
            </a:r>
            <a:r>
              <a:rPr lang="et-EE" dirty="0" smtClean="0"/>
              <a:t> </a:t>
            </a:r>
            <a:r>
              <a:rPr lang="en-GB" dirty="0" smtClean="0"/>
              <a:t>involve</a:t>
            </a:r>
            <a:r>
              <a:rPr lang="et-EE" dirty="0" smtClean="0"/>
              <a:t>d</a:t>
            </a:r>
            <a:endParaRPr lang="en-GB" altLang="en-US" dirty="0" smtClean="0"/>
          </a:p>
        </p:txBody>
      </p:sp>
      <p:sp>
        <p:nvSpPr>
          <p:cNvPr id="19"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11</a:t>
            </a:r>
            <a:endParaRPr lang="en-US" dirty="0"/>
          </a:p>
        </p:txBody>
      </p:sp>
      <p:sp>
        <p:nvSpPr>
          <p:cNvPr id="4" name="Text Placeholder 2"/>
          <p:cNvSpPr>
            <a:spLocks noGrp="1"/>
          </p:cNvSpPr>
          <p:nvPr>
            <p:ph type="body" sz="quarter" idx="14"/>
          </p:nvPr>
        </p:nvSpPr>
        <p:spPr>
          <a:xfrm>
            <a:off x="2316162" y="1615515"/>
            <a:ext cx="8820150" cy="3890372"/>
          </a:xfrm>
        </p:spPr>
        <p:txBody>
          <a:bodyPr/>
          <a:lstStyle/>
          <a:p>
            <a:pPr marL="0" indent="0">
              <a:buNone/>
            </a:pPr>
            <a:r>
              <a:rPr lang="en-GB" sz="2000" dirty="0" smtClean="0">
                <a:solidFill>
                  <a:schemeClr val="accent2"/>
                </a:solidFill>
              </a:rPr>
              <a:t>The contact person:</a:t>
            </a:r>
          </a:p>
          <a:p>
            <a:pPr marL="0" indent="0"/>
            <a:r>
              <a:rPr lang="en-GB" sz="2000" dirty="0" smtClean="0">
                <a:solidFill>
                  <a:schemeClr val="accent2"/>
                </a:solidFill>
              </a:rPr>
              <a:t>Ms </a:t>
            </a:r>
            <a:r>
              <a:rPr lang="en-GB" sz="2000" b="1" dirty="0" smtClean="0">
                <a:solidFill>
                  <a:schemeClr val="accent2"/>
                </a:solidFill>
              </a:rPr>
              <a:t>Betra Leesment</a:t>
            </a:r>
            <a:r>
              <a:rPr lang="en-GB" sz="2000" dirty="0" smtClean="0">
                <a:solidFill>
                  <a:schemeClr val="accent2"/>
                </a:solidFill>
              </a:rPr>
              <a:t>,</a:t>
            </a:r>
            <a:r>
              <a:rPr lang="et-EE" sz="2000" dirty="0" smtClean="0">
                <a:solidFill>
                  <a:schemeClr val="accent2"/>
                </a:solidFill>
              </a:rPr>
              <a:t> </a:t>
            </a:r>
            <a:r>
              <a:rPr lang="et-EE" sz="2000" dirty="0" err="1" smtClean="0">
                <a:solidFill>
                  <a:schemeClr val="accent2"/>
                </a:solidFill>
              </a:rPr>
              <a:t>the</a:t>
            </a:r>
            <a:r>
              <a:rPr lang="et-EE" sz="2000" dirty="0" smtClean="0">
                <a:solidFill>
                  <a:schemeClr val="accent2"/>
                </a:solidFill>
              </a:rPr>
              <a:t> </a:t>
            </a:r>
            <a:r>
              <a:rPr lang="en-GB" sz="2000" dirty="0" smtClean="0">
                <a:solidFill>
                  <a:schemeClr val="accent2"/>
                </a:solidFill>
              </a:rPr>
              <a:t>Study Director, and the Head of the Office of Academic Affairs. The role of the Office of Academic Affairs is to provide support and consultation to study processes (admission, study programme development, registry, educational technology, student mobility, marketing, preparatory courses).</a:t>
            </a:r>
          </a:p>
          <a:p>
            <a:pPr marL="0" indent="0"/>
            <a:r>
              <a:rPr lang="en-GB" sz="2000" dirty="0" smtClean="0">
                <a:solidFill>
                  <a:schemeClr val="accent2"/>
                </a:solidFill>
              </a:rPr>
              <a:t>M</a:t>
            </a:r>
            <a:r>
              <a:rPr lang="et-EE" sz="2000" dirty="0" smtClean="0">
                <a:solidFill>
                  <a:schemeClr val="accent2"/>
                </a:solidFill>
              </a:rPr>
              <a:t>r</a:t>
            </a:r>
            <a:r>
              <a:rPr lang="en-GB" sz="2000" dirty="0" smtClean="0">
                <a:solidFill>
                  <a:schemeClr val="accent2"/>
                </a:solidFill>
              </a:rPr>
              <a:t> </a:t>
            </a:r>
            <a:r>
              <a:rPr lang="en-GB" sz="2000" b="1" dirty="0" smtClean="0">
                <a:solidFill>
                  <a:schemeClr val="accent2"/>
                </a:solidFill>
              </a:rPr>
              <a:t>Tauno Otto</a:t>
            </a:r>
            <a:r>
              <a:rPr lang="en-GB" sz="2000" dirty="0" smtClean="0">
                <a:solidFill>
                  <a:schemeClr val="accent2"/>
                </a:solidFill>
              </a:rPr>
              <a:t>, a Professor of Department of Mechanical and Industrial Engineering, Programme Director of the bachelor study programme Integrated Engineering. Responsible for the development of new one year curriculum.</a:t>
            </a:r>
          </a:p>
          <a:p>
            <a:pPr marL="0" indent="0"/>
            <a:r>
              <a:rPr lang="et-EE" sz="2000" dirty="0" smtClean="0">
                <a:solidFill>
                  <a:schemeClr val="accent2"/>
                </a:solidFill>
              </a:rPr>
              <a:t>Mr</a:t>
            </a:r>
            <a:r>
              <a:rPr lang="et-EE" sz="2000" b="1" dirty="0" smtClean="0">
                <a:solidFill>
                  <a:schemeClr val="accent2"/>
                </a:solidFill>
              </a:rPr>
              <a:t> </a:t>
            </a:r>
            <a:r>
              <a:rPr lang="en-GB" sz="2000" b="1" dirty="0" smtClean="0">
                <a:solidFill>
                  <a:schemeClr val="accent2"/>
                </a:solidFill>
              </a:rPr>
              <a:t>Fjodor </a:t>
            </a:r>
            <a:r>
              <a:rPr lang="en-GB" sz="2000" b="1" dirty="0">
                <a:solidFill>
                  <a:schemeClr val="accent2"/>
                </a:solidFill>
              </a:rPr>
              <a:t>Sergejev</a:t>
            </a:r>
            <a:r>
              <a:rPr lang="en-GB" sz="2000" dirty="0" smtClean="0">
                <a:solidFill>
                  <a:schemeClr val="accent2"/>
                </a:solidFill>
              </a:rPr>
              <a:t>, an Associate Professor, and the Vice Dean for Academic Affairs of School of Engineering. Responsible for administrative support at the level of the faculty (cooperation between schools and departments, study programme quality assurance, financial support, coordination).</a:t>
            </a:r>
            <a:endParaRPr lang="en-GB" sz="2000" dirty="0">
              <a:solidFill>
                <a:schemeClr val="accent2"/>
              </a:solidFill>
            </a:endParaRPr>
          </a:p>
        </p:txBody>
      </p:sp>
    </p:spTree>
    <p:extLst>
      <p:ext uri="{BB962C8B-B14F-4D97-AF65-F5344CB8AC3E}">
        <p14:creationId xmlns:p14="http://schemas.microsoft.com/office/powerpoint/2010/main" val="3370404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31517" y="1844675"/>
            <a:ext cx="6504797" cy="2470150"/>
          </a:xfrm>
        </p:spPr>
        <p:txBody>
          <a:bodyPr>
            <a:noAutofit/>
          </a:bodyPr>
          <a:lstStyle/>
          <a:p>
            <a:r>
              <a:rPr lang="en-US" dirty="0"/>
              <a:t>TALLINN</a:t>
            </a:r>
            <a:r>
              <a:rPr lang="et-EE" dirty="0"/>
              <a:t> UNIVERSITY OF TECHNOLOGY</a:t>
            </a:r>
          </a:p>
          <a:p>
            <a:r>
              <a:rPr lang="fi-FI" dirty="0" err="1"/>
              <a:t>Ehitajate</a:t>
            </a:r>
            <a:r>
              <a:rPr lang="fi-FI" dirty="0"/>
              <a:t> tee 5, 19086 </a:t>
            </a:r>
            <a:r>
              <a:rPr lang="fi-FI" dirty="0" err="1"/>
              <a:t>Tallinn</a:t>
            </a:r>
            <a:endParaRPr lang="et-EE" dirty="0"/>
          </a:p>
          <a:p>
            <a:r>
              <a:rPr lang="pt-BR" dirty="0"/>
              <a:t>tel </a:t>
            </a:r>
            <a:r>
              <a:rPr lang="et-EE" dirty="0" smtClean="0"/>
              <a:t>+ 372 </a:t>
            </a:r>
            <a:r>
              <a:rPr lang="pt-BR" dirty="0" smtClean="0"/>
              <a:t>620 </a:t>
            </a:r>
            <a:r>
              <a:rPr lang="et-EE" dirty="0" smtClean="0"/>
              <a:t>3346</a:t>
            </a:r>
            <a:endParaRPr lang="et-EE" dirty="0"/>
          </a:p>
          <a:p>
            <a:r>
              <a:rPr lang="et-EE" dirty="0" err="1" smtClean="0">
                <a:hlinkClick r:id="rId2"/>
              </a:rPr>
              <a:t>fjodor.sergejev</a:t>
            </a:r>
            <a:r>
              <a:rPr lang="en-US" dirty="0" smtClean="0">
                <a:hlinkClick r:id="rId2"/>
              </a:rPr>
              <a:t>@ttu.ee</a:t>
            </a:r>
            <a:r>
              <a:rPr lang="et-EE" dirty="0" smtClean="0"/>
              <a:t> </a:t>
            </a:r>
          </a:p>
          <a:p>
            <a:r>
              <a:rPr lang="et-EE" dirty="0" err="1" smtClean="0"/>
              <a:t>School</a:t>
            </a:r>
            <a:r>
              <a:rPr lang="et-EE" dirty="0" smtClean="0"/>
              <a:t> of </a:t>
            </a:r>
            <a:r>
              <a:rPr lang="et-EE" dirty="0" err="1" smtClean="0"/>
              <a:t>Engineering</a:t>
            </a:r>
            <a:r>
              <a:rPr lang="et-EE" dirty="0" smtClean="0"/>
              <a:t> </a:t>
            </a:r>
            <a:r>
              <a:rPr lang="et-EE" dirty="0" err="1" smtClean="0"/>
              <a:t>web:</a:t>
            </a:r>
            <a:r>
              <a:rPr lang="et-EE" altLang="en-US" dirty="0" err="1" smtClean="0">
                <a:hlinkClick r:id="rId3"/>
              </a:rPr>
              <a:t>https</a:t>
            </a:r>
            <a:r>
              <a:rPr lang="et-EE" altLang="en-US" dirty="0">
                <a:hlinkClick r:id="rId3"/>
              </a:rPr>
              <a:t>://www.ttu.ee/?</a:t>
            </a:r>
            <a:r>
              <a:rPr lang="et-EE" altLang="en-US" dirty="0" smtClean="0">
                <a:hlinkClick r:id="rId3"/>
              </a:rPr>
              <a:t>id=151813</a:t>
            </a:r>
            <a:r>
              <a:rPr lang="et-EE" altLang="en-US" dirty="0" smtClean="0"/>
              <a:t> </a:t>
            </a:r>
            <a:endParaRPr lang="en-US" alt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1"/>
          <p:cNvSpPr>
            <a:spLocks noGrp="1"/>
          </p:cNvSpPr>
          <p:nvPr>
            <p:ph type="body" sz="quarter" idx="13"/>
          </p:nvPr>
        </p:nvSpPr>
        <p:spPr/>
        <p:txBody>
          <a:bodyPr/>
          <a:lstStyle/>
          <a:p>
            <a:r>
              <a:rPr lang="en-US" dirty="0"/>
              <a:t>Tallinn University of Technology –</a:t>
            </a:r>
            <a:br>
              <a:rPr lang="en-US" dirty="0"/>
            </a:br>
            <a:r>
              <a:rPr lang="en-US" dirty="0"/>
              <a:t>Creating a brighter future!</a:t>
            </a:r>
            <a:endParaRPr lang="en-US" altLang="en-US" dirty="0" smtClean="0"/>
          </a:p>
        </p:txBody>
      </p:sp>
      <p:sp>
        <p:nvSpPr>
          <p:cNvPr id="6147" name="Text Placeholder 2"/>
          <p:cNvSpPr>
            <a:spLocks noGrp="1"/>
          </p:cNvSpPr>
          <p:nvPr>
            <p:ph type="body" sz="quarter" idx="14"/>
          </p:nvPr>
        </p:nvSpPr>
        <p:spPr/>
        <p:txBody>
          <a:bodyPr/>
          <a:lstStyle/>
          <a:p>
            <a:pPr marL="0" indent="0">
              <a:buNone/>
            </a:pPr>
            <a:r>
              <a:rPr lang="et-EE" dirty="0" err="1" smtClean="0"/>
              <a:t>Established</a:t>
            </a:r>
            <a:r>
              <a:rPr lang="et-EE" dirty="0" smtClean="0"/>
              <a:t> in 1918, </a:t>
            </a:r>
            <a:r>
              <a:rPr lang="en-US" dirty="0" smtClean="0"/>
              <a:t>Tallinn </a:t>
            </a:r>
            <a:r>
              <a:rPr lang="en-US" dirty="0"/>
              <a:t>University of Technology </a:t>
            </a:r>
            <a:r>
              <a:rPr lang="en-US" dirty="0" smtClean="0"/>
              <a:t>(</a:t>
            </a:r>
            <a:r>
              <a:rPr lang="et-EE" dirty="0" err="1" smtClean="0"/>
              <a:t>TalTech</a:t>
            </a:r>
            <a:r>
              <a:rPr lang="en-US" dirty="0" smtClean="0"/>
              <a:t>)</a:t>
            </a:r>
            <a:r>
              <a:rPr lang="et-EE" dirty="0" smtClean="0"/>
              <a:t> </a:t>
            </a:r>
            <a:r>
              <a:rPr lang="en-US" dirty="0"/>
              <a:t>is the flagship of Estonian engineering</a:t>
            </a:r>
            <a:r>
              <a:rPr lang="et-EE" dirty="0"/>
              <a:t> </a:t>
            </a:r>
            <a:r>
              <a:rPr lang="en-US" dirty="0"/>
              <a:t>and technology education and research,</a:t>
            </a:r>
            <a:r>
              <a:rPr lang="et-EE" dirty="0"/>
              <a:t> </a:t>
            </a:r>
            <a:r>
              <a:rPr lang="en-US" dirty="0"/>
              <a:t>where higher education can be obtained</a:t>
            </a:r>
            <a:r>
              <a:rPr lang="et-EE" dirty="0"/>
              <a:t> </a:t>
            </a:r>
            <a:r>
              <a:rPr lang="en-US" dirty="0"/>
              <a:t>at all levels in engineering, technological,</a:t>
            </a:r>
            <a:r>
              <a:rPr lang="et-EE" dirty="0"/>
              <a:t> </a:t>
            </a:r>
            <a:r>
              <a:rPr lang="en-US" dirty="0"/>
              <a:t>natural, and social sciences.</a:t>
            </a:r>
          </a:p>
          <a:p>
            <a:pPr marL="0" indent="0">
              <a:buNone/>
            </a:pPr>
            <a:r>
              <a:rPr lang="en-US" dirty="0"/>
              <a:t>The mission of </a:t>
            </a:r>
            <a:r>
              <a:rPr lang="et-EE" dirty="0" err="1" smtClean="0"/>
              <a:t>TalTech</a:t>
            </a:r>
            <a:r>
              <a:rPr lang="en-US" dirty="0" smtClean="0"/>
              <a:t> </a:t>
            </a:r>
            <a:r>
              <a:rPr lang="en-US" dirty="0"/>
              <a:t>is to be a </a:t>
            </a:r>
            <a:r>
              <a:rPr lang="en-US" b="1" dirty="0"/>
              <a:t>promoter of</a:t>
            </a:r>
            <a:r>
              <a:rPr lang="et-EE" b="1" dirty="0"/>
              <a:t> </a:t>
            </a:r>
            <a:r>
              <a:rPr lang="en-US" b="1" dirty="0"/>
              <a:t>science</a:t>
            </a:r>
            <a:r>
              <a:rPr lang="en-US" dirty="0"/>
              <a:t>, </a:t>
            </a:r>
            <a:r>
              <a:rPr lang="en-US" b="1" dirty="0"/>
              <a:t>technology and innovation</a:t>
            </a:r>
            <a:r>
              <a:rPr lang="en-US" dirty="0"/>
              <a:t> and</a:t>
            </a:r>
            <a:r>
              <a:rPr lang="et-EE" dirty="0"/>
              <a:t> </a:t>
            </a:r>
            <a:r>
              <a:rPr lang="en-US" dirty="0"/>
              <a:t>a </a:t>
            </a:r>
            <a:r>
              <a:rPr lang="en-US" b="1" dirty="0"/>
              <a:t>leading provider of engineering and</a:t>
            </a:r>
            <a:r>
              <a:rPr lang="et-EE" b="1" dirty="0"/>
              <a:t> </a:t>
            </a:r>
            <a:r>
              <a:rPr lang="en-US" b="1" dirty="0"/>
              <a:t>economic education</a:t>
            </a:r>
            <a:r>
              <a:rPr lang="en-US" dirty="0"/>
              <a:t> in Estonia.</a:t>
            </a:r>
          </a:p>
          <a:p>
            <a:pPr marL="0" indent="0">
              <a:buNone/>
            </a:pPr>
            <a:r>
              <a:rPr lang="en-US" dirty="0" smtClean="0"/>
              <a:t>T</a:t>
            </a:r>
            <a:r>
              <a:rPr lang="et-EE" dirty="0" err="1" smtClean="0"/>
              <a:t>alTech</a:t>
            </a:r>
            <a:r>
              <a:rPr lang="en-US" dirty="0" smtClean="0"/>
              <a:t> </a:t>
            </a:r>
            <a:r>
              <a:rPr lang="en-US" dirty="0"/>
              <a:t>values professionalism and reliability, entrepreneurship and innovation,</a:t>
            </a:r>
            <a:r>
              <a:rPr lang="et-EE" dirty="0"/>
              <a:t> </a:t>
            </a:r>
            <a:r>
              <a:rPr lang="en-US" dirty="0"/>
              <a:t>openness and cooperativeness.</a:t>
            </a:r>
            <a:endParaRPr lang="et-EE" dirty="0"/>
          </a:p>
        </p:txBody>
      </p:sp>
      <p:sp>
        <p:nvSpPr>
          <p:cNvPr id="9"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1"/>
          <p:cNvSpPr>
            <a:spLocks noGrp="1"/>
          </p:cNvSpPr>
          <p:nvPr>
            <p:ph type="body" sz="quarter" idx="13"/>
          </p:nvPr>
        </p:nvSpPr>
        <p:spPr/>
        <p:txBody>
          <a:bodyPr/>
          <a:lstStyle/>
          <a:p>
            <a:r>
              <a:rPr lang="en-US" dirty="0"/>
              <a:t>Tallinn University of Technology –</a:t>
            </a:r>
            <a:br>
              <a:rPr lang="en-US" dirty="0"/>
            </a:br>
            <a:r>
              <a:rPr lang="en-US" dirty="0"/>
              <a:t>Creating a brighter future!</a:t>
            </a:r>
            <a:endParaRPr lang="en-US" altLang="en-US" dirty="0" smtClean="0"/>
          </a:p>
        </p:txBody>
      </p:sp>
      <p:sp>
        <p:nvSpPr>
          <p:cNvPr id="7171" name="Text Placeholder 2"/>
          <p:cNvSpPr>
            <a:spLocks noGrp="1"/>
          </p:cNvSpPr>
          <p:nvPr>
            <p:ph type="body" sz="quarter" idx="14"/>
          </p:nvPr>
        </p:nvSpPr>
        <p:spPr>
          <a:xfrm>
            <a:off x="2316162" y="2131016"/>
            <a:ext cx="8820150" cy="3890372"/>
          </a:xfrm>
        </p:spPr>
        <p:txBody>
          <a:bodyPr/>
          <a:lstStyle/>
          <a:p>
            <a:pPr marL="0" indent="0">
              <a:buNone/>
            </a:pPr>
            <a:r>
              <a:rPr lang="en-US" dirty="0"/>
              <a:t>The </a:t>
            </a:r>
            <a:r>
              <a:rPr lang="en-US" b="1" dirty="0"/>
              <a:t>vision</a:t>
            </a:r>
            <a:r>
              <a:rPr lang="en-US" dirty="0"/>
              <a:t> of the University is innovative</a:t>
            </a:r>
            <a:r>
              <a:rPr lang="et-EE" dirty="0"/>
              <a:t> </a:t>
            </a:r>
            <a:r>
              <a:rPr lang="en-US" dirty="0"/>
              <a:t>Estonia in a sustainable world, where</a:t>
            </a:r>
            <a:r>
              <a:rPr lang="et-EE" dirty="0"/>
              <a:t> </a:t>
            </a:r>
            <a:r>
              <a:rPr lang="en-US" dirty="0"/>
              <a:t>TTÜ has a specific role:</a:t>
            </a:r>
            <a:endParaRPr lang="et-EE" dirty="0"/>
          </a:p>
          <a:p>
            <a:r>
              <a:rPr lang="en-US" dirty="0"/>
              <a:t>TTÜ is an internationally outstanding</a:t>
            </a:r>
            <a:r>
              <a:rPr lang="et-EE" dirty="0"/>
              <a:t> </a:t>
            </a:r>
            <a:r>
              <a:rPr lang="en-US" dirty="0"/>
              <a:t>university of engineering </a:t>
            </a:r>
            <a:r>
              <a:rPr lang="et-EE" dirty="0" smtClean="0"/>
              <a:t/>
            </a:r>
            <a:br>
              <a:rPr lang="et-EE" dirty="0" smtClean="0"/>
            </a:br>
            <a:r>
              <a:rPr lang="en-US" dirty="0" smtClean="0"/>
              <a:t>and </a:t>
            </a:r>
            <a:r>
              <a:rPr lang="en-US" dirty="0"/>
              <a:t>technology, which brings together motivated</a:t>
            </a:r>
            <a:r>
              <a:rPr lang="et-EE" dirty="0"/>
              <a:t> </a:t>
            </a:r>
            <a:r>
              <a:rPr lang="en-US" dirty="0"/>
              <a:t>employees and ambitious students.</a:t>
            </a:r>
          </a:p>
          <a:p>
            <a:r>
              <a:rPr lang="en-US" dirty="0"/>
              <a:t>The university, relying on academic</a:t>
            </a:r>
            <a:r>
              <a:rPr lang="et-EE" dirty="0"/>
              <a:t> </a:t>
            </a:r>
            <a:r>
              <a:rPr lang="en-US" dirty="0"/>
              <a:t>competencies and professional management, responds actively to the needs</a:t>
            </a:r>
            <a:r>
              <a:rPr lang="et-EE" dirty="0"/>
              <a:t> </a:t>
            </a:r>
            <a:r>
              <a:rPr lang="en-US" dirty="0"/>
              <a:t>of the rapidly developing society and is</a:t>
            </a:r>
            <a:r>
              <a:rPr lang="et-EE" dirty="0"/>
              <a:t> </a:t>
            </a:r>
            <a:r>
              <a:rPr lang="en-US" dirty="0"/>
              <a:t>involved in tackling the challenges </a:t>
            </a:r>
            <a:r>
              <a:rPr lang="et-EE" dirty="0" smtClean="0"/>
              <a:t/>
            </a:r>
            <a:br>
              <a:rPr lang="et-EE" dirty="0" smtClean="0"/>
            </a:br>
            <a:r>
              <a:rPr lang="en-US" dirty="0" smtClean="0"/>
              <a:t>of </a:t>
            </a:r>
            <a:r>
              <a:rPr lang="en-US" dirty="0"/>
              <a:t>the</a:t>
            </a:r>
            <a:r>
              <a:rPr lang="et-EE" dirty="0"/>
              <a:t> </a:t>
            </a:r>
            <a:r>
              <a:rPr lang="en-US" dirty="0"/>
              <a:t>digital era.</a:t>
            </a:r>
          </a:p>
          <a:p>
            <a:r>
              <a:rPr lang="en-US" dirty="0"/>
              <a:t>Cooperation between the university,</a:t>
            </a:r>
            <a:r>
              <a:rPr lang="et-EE" dirty="0"/>
              <a:t> </a:t>
            </a:r>
            <a:r>
              <a:rPr lang="en-US" dirty="0"/>
              <a:t>enterprises and the public sector contributes</a:t>
            </a:r>
            <a:r>
              <a:rPr lang="et-EE" dirty="0"/>
              <a:t> </a:t>
            </a:r>
            <a:r>
              <a:rPr lang="en-US" dirty="0"/>
              <a:t>significantly to knowledge and</a:t>
            </a:r>
            <a:r>
              <a:rPr lang="et-EE" dirty="0"/>
              <a:t> </a:t>
            </a:r>
            <a:r>
              <a:rPr lang="en-US" dirty="0"/>
              <a:t>welfare in the society.</a:t>
            </a:r>
            <a:endParaRPr lang="et-EE" dirty="0"/>
          </a:p>
        </p:txBody>
      </p:sp>
      <p:sp>
        <p:nvSpPr>
          <p:cNvPr id="8"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3"/>
          </p:nvPr>
        </p:nvSpPr>
        <p:spPr>
          <a:xfrm>
            <a:off x="2316164" y="828136"/>
            <a:ext cx="8820150" cy="729443"/>
          </a:xfrm>
        </p:spPr>
        <p:txBody>
          <a:bodyPr/>
          <a:lstStyle/>
          <a:p>
            <a:r>
              <a:rPr lang="et-EE" sz="3200" b="0" dirty="0">
                <a:solidFill>
                  <a:schemeClr val="accent1"/>
                </a:solidFill>
              </a:rPr>
              <a:t>TTÜ struktuur 2018</a:t>
            </a:r>
            <a:endParaRPr lang="en-US" altLang="en-US" sz="3200" b="0" dirty="0" smtClean="0">
              <a:solidFill>
                <a:schemeClr val="accent1"/>
              </a:solidFill>
            </a:endParaRPr>
          </a:p>
        </p:txBody>
      </p:sp>
      <p:sp>
        <p:nvSpPr>
          <p:cNvPr id="10"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4</a:t>
            </a:r>
            <a:endParaRPr lang="en-US" dirty="0"/>
          </a:p>
        </p:txBody>
      </p:sp>
      <p:pic>
        <p:nvPicPr>
          <p:cNvPr id="9" name="Pilt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40" y="1497849"/>
            <a:ext cx="10871079" cy="45296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p:cNvSpPr>
            <a:spLocks noGrp="1"/>
          </p:cNvSpPr>
          <p:nvPr>
            <p:ph type="body" sz="quarter" idx="13"/>
          </p:nvPr>
        </p:nvSpPr>
        <p:spPr>
          <a:xfrm>
            <a:off x="2343150" y="905854"/>
            <a:ext cx="8793164" cy="569263"/>
          </a:xfrm>
        </p:spPr>
        <p:txBody>
          <a:bodyPr/>
          <a:lstStyle/>
          <a:p>
            <a:r>
              <a:rPr lang="et-EE" dirty="0" err="1"/>
              <a:t>Research</a:t>
            </a:r>
            <a:r>
              <a:rPr lang="et-EE" dirty="0"/>
              <a:t> </a:t>
            </a:r>
            <a:r>
              <a:rPr lang="et-EE" dirty="0" smtClean="0"/>
              <a:t>and </a:t>
            </a:r>
            <a:r>
              <a:rPr lang="et-EE" dirty="0" err="1" smtClean="0"/>
              <a:t>development</a:t>
            </a:r>
            <a:endParaRPr lang="et-EE" dirty="0"/>
          </a:p>
        </p:txBody>
      </p:sp>
      <p:sp>
        <p:nvSpPr>
          <p:cNvPr id="6" name="Rounded Rectangle 3"/>
          <p:cNvSpPr/>
          <p:nvPr/>
        </p:nvSpPr>
        <p:spPr>
          <a:xfrm>
            <a:off x="9554241" y="267289"/>
            <a:ext cx="2350238" cy="1907232"/>
          </a:xfrm>
          <a:prstGeom prst="roundRect">
            <a:avLst>
              <a:gd name="adj" fmla="val 2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p:cNvPicPr>
          <p:nvPr/>
        </p:nvPicPr>
        <p:blipFill>
          <a:blip r:embed="rId2"/>
          <a:stretch>
            <a:fillRect/>
          </a:stretch>
        </p:blipFill>
        <p:spPr>
          <a:xfrm>
            <a:off x="9752213" y="684232"/>
            <a:ext cx="523908" cy="421154"/>
          </a:xfrm>
          <a:prstGeom prst="rect">
            <a:avLst/>
          </a:prstGeom>
        </p:spPr>
      </p:pic>
      <p:sp>
        <p:nvSpPr>
          <p:cNvPr id="8" name="Rectangle 5"/>
          <p:cNvSpPr/>
          <p:nvPr/>
        </p:nvSpPr>
        <p:spPr>
          <a:xfrm>
            <a:off x="9564176" y="1220909"/>
            <a:ext cx="2357766" cy="972574"/>
          </a:xfrm>
          <a:prstGeom prst="rect">
            <a:avLst/>
          </a:prstGeom>
        </p:spPr>
        <p:txBody>
          <a:bodyPr wrap="square">
            <a:spAutoFit/>
          </a:bodyPr>
          <a:lstStyle/>
          <a:p>
            <a:pPr>
              <a:lnSpc>
                <a:spcPct val="130000"/>
              </a:lnSpc>
            </a:pPr>
            <a:r>
              <a:rPr lang="en-US" sz="1100" dirty="0">
                <a:solidFill>
                  <a:schemeClr val="bg1"/>
                </a:solidFill>
                <a:latin typeface="+mn-lt"/>
              </a:rPr>
              <a:t>Every TTÜ scientific publication was quoted </a:t>
            </a:r>
            <a:r>
              <a:rPr lang="et-EE" sz="1100" dirty="0">
                <a:solidFill>
                  <a:schemeClr val="bg1"/>
                </a:solidFill>
                <a:latin typeface="+mn-lt"/>
              </a:rPr>
              <a:t>4.89</a:t>
            </a:r>
            <a:r>
              <a:rPr lang="en-US" sz="1100" dirty="0">
                <a:solidFill>
                  <a:schemeClr val="bg1"/>
                </a:solidFill>
                <a:latin typeface="+mn-lt"/>
              </a:rPr>
              <a:t> times on average during </a:t>
            </a:r>
            <a:r>
              <a:rPr lang="et-EE" sz="1100" dirty="0" smtClean="0">
                <a:solidFill>
                  <a:schemeClr val="bg1"/>
                </a:solidFill>
                <a:latin typeface="+mn-lt"/>
              </a:rPr>
              <a:t/>
            </a:r>
            <a:br>
              <a:rPr lang="et-EE" sz="1100" dirty="0" smtClean="0">
                <a:solidFill>
                  <a:schemeClr val="bg1"/>
                </a:solidFill>
                <a:latin typeface="+mn-lt"/>
              </a:rPr>
            </a:br>
            <a:r>
              <a:rPr lang="en-US" sz="1100" dirty="0" smtClean="0">
                <a:solidFill>
                  <a:schemeClr val="bg1"/>
                </a:solidFill>
                <a:latin typeface="+mn-lt"/>
              </a:rPr>
              <a:t>the </a:t>
            </a:r>
            <a:r>
              <a:rPr lang="en-US" sz="1100" dirty="0">
                <a:solidFill>
                  <a:schemeClr val="bg1"/>
                </a:solidFill>
                <a:latin typeface="+mn-lt"/>
              </a:rPr>
              <a:t>last five years.</a:t>
            </a:r>
          </a:p>
        </p:txBody>
      </p:sp>
      <p:graphicFrame>
        <p:nvGraphicFramePr>
          <p:cNvPr id="9" name="Chart 6"/>
          <p:cNvGraphicFramePr/>
          <p:nvPr>
            <p:extLst>
              <p:ext uri="{D42A27DB-BD31-4B8C-83A1-F6EECF244321}">
                <p14:modId xmlns:p14="http://schemas.microsoft.com/office/powerpoint/2010/main" val="1236089266"/>
              </p:ext>
            </p:extLst>
          </p:nvPr>
        </p:nvGraphicFramePr>
        <p:xfrm>
          <a:off x="1192773" y="1704058"/>
          <a:ext cx="4240716" cy="28271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587707" y="2686743"/>
            <a:ext cx="1450848" cy="830997"/>
          </a:xfrm>
          <a:prstGeom prst="rect">
            <a:avLst/>
          </a:prstGeom>
          <a:noFill/>
        </p:spPr>
        <p:txBody>
          <a:bodyPr wrap="square" rtlCol="0">
            <a:spAutoFit/>
          </a:bodyPr>
          <a:lstStyle/>
          <a:p>
            <a:pPr algn="ctr"/>
            <a:r>
              <a:rPr lang="et-EE" sz="2000" b="1" dirty="0" smtClean="0">
                <a:solidFill>
                  <a:schemeClr val="accent5"/>
                </a:solidFill>
                <a:latin typeface="+mn-lt"/>
              </a:rPr>
              <a:t>1,221</a:t>
            </a:r>
            <a:endParaRPr lang="et-EE" sz="2000" b="1" dirty="0">
              <a:solidFill>
                <a:schemeClr val="accent5"/>
              </a:solidFill>
              <a:latin typeface="+mn-lt"/>
            </a:endParaRPr>
          </a:p>
          <a:p>
            <a:pPr algn="ctr"/>
            <a:r>
              <a:rPr lang="et-EE" sz="1400" dirty="0" err="1">
                <a:solidFill>
                  <a:schemeClr val="accent5"/>
                </a:solidFill>
                <a:latin typeface="+mn-lt"/>
              </a:rPr>
              <a:t>scientific</a:t>
            </a:r>
            <a:r>
              <a:rPr lang="et-EE" sz="1400" dirty="0">
                <a:solidFill>
                  <a:schemeClr val="accent5"/>
                </a:solidFill>
                <a:latin typeface="+mn-lt"/>
              </a:rPr>
              <a:t> </a:t>
            </a:r>
            <a:r>
              <a:rPr lang="et-EE" sz="1400" dirty="0" err="1">
                <a:solidFill>
                  <a:schemeClr val="accent5"/>
                </a:solidFill>
                <a:latin typeface="+mn-lt"/>
              </a:rPr>
              <a:t>publication</a:t>
            </a:r>
            <a:endParaRPr lang="en-US" sz="1400" dirty="0">
              <a:solidFill>
                <a:schemeClr val="accent5"/>
              </a:solidFill>
              <a:latin typeface="+mn-lt"/>
            </a:endParaRPr>
          </a:p>
        </p:txBody>
      </p:sp>
      <p:sp>
        <p:nvSpPr>
          <p:cNvPr id="11" name="Line Callout 2 (No Border) 10"/>
          <p:cNvSpPr/>
          <p:nvPr/>
        </p:nvSpPr>
        <p:spPr>
          <a:xfrm flipH="1">
            <a:off x="1656565" y="1631536"/>
            <a:ext cx="1109537" cy="464467"/>
          </a:xfrm>
          <a:prstGeom prst="callout2">
            <a:avLst>
              <a:gd name="adj1" fmla="val 49110"/>
              <a:gd name="adj2" fmla="val -289"/>
              <a:gd name="adj3" fmla="val 49110"/>
              <a:gd name="adj4" fmla="val -23249"/>
              <a:gd name="adj5" fmla="val 105856"/>
              <a:gd name="adj6" fmla="val -40557"/>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200" dirty="0" err="1">
                <a:solidFill>
                  <a:schemeClr val="accent5"/>
                </a:solidFill>
              </a:rPr>
              <a:t>Local</a:t>
            </a:r>
            <a:endParaRPr lang="et-EE" sz="1200" dirty="0">
              <a:solidFill>
                <a:schemeClr val="accent5"/>
              </a:solidFill>
            </a:endParaRPr>
          </a:p>
          <a:p>
            <a:r>
              <a:rPr lang="et-EE" sz="1200" dirty="0" err="1">
                <a:solidFill>
                  <a:schemeClr val="accent5"/>
                </a:solidFill>
              </a:rPr>
              <a:t>authorship</a:t>
            </a:r>
            <a:endParaRPr lang="en-US" sz="1200" dirty="0">
              <a:solidFill>
                <a:schemeClr val="accent5"/>
              </a:solidFill>
            </a:endParaRPr>
          </a:p>
        </p:txBody>
      </p:sp>
      <p:sp>
        <p:nvSpPr>
          <p:cNvPr id="12" name="Line Callout 2 (No Border) 11"/>
          <p:cNvSpPr/>
          <p:nvPr/>
        </p:nvSpPr>
        <p:spPr>
          <a:xfrm flipH="1">
            <a:off x="1642153" y="4145084"/>
            <a:ext cx="1443005" cy="464467"/>
          </a:xfrm>
          <a:prstGeom prst="callout2">
            <a:avLst>
              <a:gd name="adj1" fmla="val 49110"/>
              <a:gd name="adj2" fmla="val -289"/>
              <a:gd name="adj3" fmla="val 49110"/>
              <a:gd name="adj4" fmla="val -23249"/>
              <a:gd name="adj5" fmla="val -17121"/>
              <a:gd name="adj6" fmla="val -36726"/>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200" dirty="0" err="1">
                <a:solidFill>
                  <a:schemeClr val="accent5"/>
                </a:solidFill>
              </a:rPr>
              <a:t>Intenational</a:t>
            </a:r>
            <a:endParaRPr lang="et-EE" sz="1200" dirty="0">
              <a:solidFill>
                <a:schemeClr val="accent5"/>
              </a:solidFill>
            </a:endParaRPr>
          </a:p>
          <a:p>
            <a:r>
              <a:rPr lang="et-EE" sz="1200" dirty="0" err="1">
                <a:solidFill>
                  <a:schemeClr val="accent5"/>
                </a:solidFill>
              </a:rPr>
              <a:t>co-authorship</a:t>
            </a:r>
            <a:endParaRPr lang="en-US" sz="1200" dirty="0">
              <a:solidFill>
                <a:schemeClr val="accent5"/>
              </a:solidFill>
            </a:endParaRPr>
          </a:p>
        </p:txBody>
      </p:sp>
      <p:grpSp>
        <p:nvGrpSpPr>
          <p:cNvPr id="13" name="Group 4"/>
          <p:cNvGrpSpPr>
            <a:grpSpLocks noChangeAspect="1"/>
          </p:cNvGrpSpPr>
          <p:nvPr/>
        </p:nvGrpSpPr>
        <p:grpSpPr bwMode="auto">
          <a:xfrm>
            <a:off x="5410919" y="2586374"/>
            <a:ext cx="3835935" cy="1945081"/>
            <a:chOff x="1118" y="1559"/>
            <a:chExt cx="2686" cy="1362"/>
          </a:xfrm>
        </p:grpSpPr>
        <p:grpSp>
          <p:nvGrpSpPr>
            <p:cNvPr id="14" name="Group 205"/>
            <p:cNvGrpSpPr>
              <a:grpSpLocks/>
            </p:cNvGrpSpPr>
            <p:nvPr/>
          </p:nvGrpSpPr>
          <p:grpSpPr bwMode="auto">
            <a:xfrm>
              <a:off x="1191" y="1559"/>
              <a:ext cx="1061" cy="1362"/>
              <a:chOff x="1191" y="1559"/>
              <a:chExt cx="1061" cy="1362"/>
            </a:xfrm>
          </p:grpSpPr>
          <p:sp>
            <p:nvSpPr>
              <p:cNvPr id="985" name="Oval 5"/>
              <p:cNvSpPr>
                <a:spLocks noChangeArrowheads="1"/>
              </p:cNvSpPr>
              <p:nvPr/>
            </p:nvSpPr>
            <p:spPr bwMode="auto">
              <a:xfrm>
                <a:off x="2226" y="155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Oval 6"/>
              <p:cNvSpPr>
                <a:spLocks noChangeArrowheads="1"/>
              </p:cNvSpPr>
              <p:nvPr/>
            </p:nvSpPr>
            <p:spPr bwMode="auto">
              <a:xfrm>
                <a:off x="2178" y="15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Oval 7"/>
              <p:cNvSpPr>
                <a:spLocks noChangeArrowheads="1"/>
              </p:cNvSpPr>
              <p:nvPr/>
            </p:nvSpPr>
            <p:spPr bwMode="auto">
              <a:xfrm>
                <a:off x="2203" y="1584"/>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Oval 8"/>
              <p:cNvSpPr>
                <a:spLocks noChangeArrowheads="1"/>
              </p:cNvSpPr>
              <p:nvPr/>
            </p:nvSpPr>
            <p:spPr bwMode="auto">
              <a:xfrm>
                <a:off x="2153" y="158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Oval 9"/>
              <p:cNvSpPr>
                <a:spLocks noChangeArrowheads="1"/>
              </p:cNvSpPr>
              <p:nvPr/>
            </p:nvSpPr>
            <p:spPr bwMode="auto">
              <a:xfrm>
                <a:off x="2178"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Oval 10"/>
              <p:cNvSpPr>
                <a:spLocks noChangeArrowheads="1"/>
              </p:cNvSpPr>
              <p:nvPr/>
            </p:nvSpPr>
            <p:spPr bwMode="auto">
              <a:xfrm>
                <a:off x="2153"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Oval 11"/>
              <p:cNvSpPr>
                <a:spLocks noChangeArrowheads="1"/>
              </p:cNvSpPr>
              <p:nvPr/>
            </p:nvSpPr>
            <p:spPr bwMode="auto">
              <a:xfrm>
                <a:off x="2153"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Oval 12"/>
              <p:cNvSpPr>
                <a:spLocks noChangeArrowheads="1"/>
              </p:cNvSpPr>
              <p:nvPr/>
            </p:nvSpPr>
            <p:spPr bwMode="auto">
              <a:xfrm>
                <a:off x="2178"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Oval 13"/>
              <p:cNvSpPr>
                <a:spLocks noChangeArrowheads="1"/>
              </p:cNvSpPr>
              <p:nvPr/>
            </p:nvSpPr>
            <p:spPr bwMode="auto">
              <a:xfrm>
                <a:off x="2080" y="15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Oval 14"/>
              <p:cNvSpPr>
                <a:spLocks noChangeArrowheads="1"/>
              </p:cNvSpPr>
              <p:nvPr/>
            </p:nvSpPr>
            <p:spPr bwMode="auto">
              <a:xfrm>
                <a:off x="2055" y="158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Oval 15"/>
              <p:cNvSpPr>
                <a:spLocks noChangeArrowheads="1"/>
              </p:cNvSpPr>
              <p:nvPr/>
            </p:nvSpPr>
            <p:spPr bwMode="auto">
              <a:xfrm>
                <a:off x="2080"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Oval 16"/>
              <p:cNvSpPr>
                <a:spLocks noChangeArrowheads="1"/>
              </p:cNvSpPr>
              <p:nvPr/>
            </p:nvSpPr>
            <p:spPr bwMode="auto">
              <a:xfrm>
                <a:off x="2055"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Oval 17"/>
              <p:cNvSpPr>
                <a:spLocks noChangeArrowheads="1"/>
              </p:cNvSpPr>
              <p:nvPr/>
            </p:nvSpPr>
            <p:spPr bwMode="auto">
              <a:xfrm>
                <a:off x="2055"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Oval 18"/>
              <p:cNvSpPr>
                <a:spLocks noChangeArrowheads="1"/>
              </p:cNvSpPr>
              <p:nvPr/>
            </p:nvSpPr>
            <p:spPr bwMode="auto">
              <a:xfrm>
                <a:off x="2105" y="158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Oval 19"/>
              <p:cNvSpPr>
                <a:spLocks noChangeArrowheads="1"/>
              </p:cNvSpPr>
              <p:nvPr/>
            </p:nvSpPr>
            <p:spPr bwMode="auto">
              <a:xfrm>
                <a:off x="2105"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Oval 20"/>
              <p:cNvSpPr>
                <a:spLocks noChangeArrowheads="1"/>
              </p:cNvSpPr>
              <p:nvPr/>
            </p:nvSpPr>
            <p:spPr bwMode="auto">
              <a:xfrm>
                <a:off x="2105"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Oval 21"/>
              <p:cNvSpPr>
                <a:spLocks noChangeArrowheads="1"/>
              </p:cNvSpPr>
              <p:nvPr/>
            </p:nvSpPr>
            <p:spPr bwMode="auto">
              <a:xfrm>
                <a:off x="2080"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Oval 22"/>
              <p:cNvSpPr>
                <a:spLocks noChangeArrowheads="1"/>
              </p:cNvSpPr>
              <p:nvPr/>
            </p:nvSpPr>
            <p:spPr bwMode="auto">
              <a:xfrm>
                <a:off x="2128" y="15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Oval 23"/>
              <p:cNvSpPr>
                <a:spLocks noChangeArrowheads="1"/>
              </p:cNvSpPr>
              <p:nvPr/>
            </p:nvSpPr>
            <p:spPr bwMode="auto">
              <a:xfrm>
                <a:off x="2128"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Oval 24"/>
              <p:cNvSpPr>
                <a:spLocks noChangeArrowheads="1"/>
              </p:cNvSpPr>
              <p:nvPr/>
            </p:nvSpPr>
            <p:spPr bwMode="auto">
              <a:xfrm>
                <a:off x="2128"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Oval 25"/>
              <p:cNvSpPr>
                <a:spLocks noChangeArrowheads="1"/>
              </p:cNvSpPr>
              <p:nvPr/>
            </p:nvSpPr>
            <p:spPr bwMode="auto">
              <a:xfrm>
                <a:off x="2030" y="15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Oval 26"/>
              <p:cNvSpPr>
                <a:spLocks noChangeArrowheads="1"/>
              </p:cNvSpPr>
              <p:nvPr/>
            </p:nvSpPr>
            <p:spPr bwMode="auto">
              <a:xfrm>
                <a:off x="2006" y="1584"/>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Oval 27"/>
              <p:cNvSpPr>
                <a:spLocks noChangeArrowheads="1"/>
              </p:cNvSpPr>
              <p:nvPr/>
            </p:nvSpPr>
            <p:spPr bwMode="auto">
              <a:xfrm>
                <a:off x="2030"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Oval 28"/>
              <p:cNvSpPr>
                <a:spLocks noChangeArrowheads="1"/>
              </p:cNvSpPr>
              <p:nvPr/>
            </p:nvSpPr>
            <p:spPr bwMode="auto">
              <a:xfrm>
                <a:off x="2030"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Oval 29"/>
              <p:cNvSpPr>
                <a:spLocks noChangeArrowheads="1"/>
              </p:cNvSpPr>
              <p:nvPr/>
            </p:nvSpPr>
            <p:spPr bwMode="auto">
              <a:xfrm>
                <a:off x="2006" y="16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Oval 30"/>
              <p:cNvSpPr>
                <a:spLocks noChangeArrowheads="1"/>
              </p:cNvSpPr>
              <p:nvPr/>
            </p:nvSpPr>
            <p:spPr bwMode="auto">
              <a:xfrm>
                <a:off x="2006" y="163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Oval 31"/>
              <p:cNvSpPr>
                <a:spLocks noChangeArrowheads="1"/>
              </p:cNvSpPr>
              <p:nvPr/>
            </p:nvSpPr>
            <p:spPr bwMode="auto">
              <a:xfrm>
                <a:off x="2030"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Oval 32"/>
              <p:cNvSpPr>
                <a:spLocks noChangeArrowheads="1"/>
              </p:cNvSpPr>
              <p:nvPr/>
            </p:nvSpPr>
            <p:spPr bwMode="auto">
              <a:xfrm>
                <a:off x="1956" y="158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Oval 33"/>
              <p:cNvSpPr>
                <a:spLocks noChangeArrowheads="1"/>
              </p:cNvSpPr>
              <p:nvPr/>
            </p:nvSpPr>
            <p:spPr bwMode="auto">
              <a:xfrm>
                <a:off x="1956"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Oval 34"/>
              <p:cNvSpPr>
                <a:spLocks noChangeArrowheads="1"/>
              </p:cNvSpPr>
              <p:nvPr/>
            </p:nvSpPr>
            <p:spPr bwMode="auto">
              <a:xfrm>
                <a:off x="1929" y="1610"/>
                <a:ext cx="27"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Oval 35"/>
              <p:cNvSpPr>
                <a:spLocks noChangeArrowheads="1"/>
              </p:cNvSpPr>
              <p:nvPr/>
            </p:nvSpPr>
            <p:spPr bwMode="auto">
              <a:xfrm>
                <a:off x="1981" y="15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Oval 36"/>
              <p:cNvSpPr>
                <a:spLocks noChangeArrowheads="1"/>
              </p:cNvSpPr>
              <p:nvPr/>
            </p:nvSpPr>
            <p:spPr bwMode="auto">
              <a:xfrm>
                <a:off x="1981"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Oval 37"/>
              <p:cNvSpPr>
                <a:spLocks noChangeArrowheads="1"/>
              </p:cNvSpPr>
              <p:nvPr/>
            </p:nvSpPr>
            <p:spPr bwMode="auto">
              <a:xfrm>
                <a:off x="1981"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Oval 38"/>
              <p:cNvSpPr>
                <a:spLocks noChangeArrowheads="1"/>
              </p:cNvSpPr>
              <p:nvPr/>
            </p:nvSpPr>
            <p:spPr bwMode="auto">
              <a:xfrm>
                <a:off x="1981"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Oval 39"/>
              <p:cNvSpPr>
                <a:spLocks noChangeArrowheads="1"/>
              </p:cNvSpPr>
              <p:nvPr/>
            </p:nvSpPr>
            <p:spPr bwMode="auto">
              <a:xfrm>
                <a:off x="1906" y="158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Oval 40"/>
              <p:cNvSpPr>
                <a:spLocks noChangeArrowheads="1"/>
              </p:cNvSpPr>
              <p:nvPr/>
            </p:nvSpPr>
            <p:spPr bwMode="auto">
              <a:xfrm>
                <a:off x="1906"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Oval 41"/>
              <p:cNvSpPr>
                <a:spLocks noChangeArrowheads="1"/>
              </p:cNvSpPr>
              <p:nvPr/>
            </p:nvSpPr>
            <p:spPr bwMode="auto">
              <a:xfrm>
                <a:off x="1830" y="1708"/>
                <a:ext cx="26"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Oval 42"/>
              <p:cNvSpPr>
                <a:spLocks noChangeArrowheads="1"/>
              </p:cNvSpPr>
              <p:nvPr/>
            </p:nvSpPr>
            <p:spPr bwMode="auto">
              <a:xfrm>
                <a:off x="1830" y="165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Oval 43"/>
              <p:cNvSpPr>
                <a:spLocks noChangeArrowheads="1"/>
              </p:cNvSpPr>
              <p:nvPr/>
            </p:nvSpPr>
            <p:spPr bwMode="auto">
              <a:xfrm>
                <a:off x="1856"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Oval 44"/>
              <p:cNvSpPr>
                <a:spLocks noChangeArrowheads="1"/>
              </p:cNvSpPr>
              <p:nvPr/>
            </p:nvSpPr>
            <p:spPr bwMode="auto">
              <a:xfrm>
                <a:off x="1856"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Oval 45"/>
              <p:cNvSpPr>
                <a:spLocks noChangeArrowheads="1"/>
              </p:cNvSpPr>
              <p:nvPr/>
            </p:nvSpPr>
            <p:spPr bwMode="auto">
              <a:xfrm>
                <a:off x="1830" y="161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Oval 46"/>
              <p:cNvSpPr>
                <a:spLocks noChangeArrowheads="1"/>
              </p:cNvSpPr>
              <p:nvPr/>
            </p:nvSpPr>
            <p:spPr bwMode="auto">
              <a:xfrm>
                <a:off x="1881"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Oval 47"/>
              <p:cNvSpPr>
                <a:spLocks noChangeArrowheads="1"/>
              </p:cNvSpPr>
              <p:nvPr/>
            </p:nvSpPr>
            <p:spPr bwMode="auto">
              <a:xfrm>
                <a:off x="1881"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Oval 48"/>
              <p:cNvSpPr>
                <a:spLocks noChangeArrowheads="1"/>
              </p:cNvSpPr>
              <p:nvPr/>
            </p:nvSpPr>
            <p:spPr bwMode="auto">
              <a:xfrm>
                <a:off x="1807" y="163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49"/>
              <p:cNvSpPr>
                <a:spLocks/>
              </p:cNvSpPr>
              <p:nvPr/>
            </p:nvSpPr>
            <p:spPr bwMode="auto">
              <a:xfrm>
                <a:off x="1585" y="1708"/>
                <a:ext cx="25" cy="28"/>
              </a:xfrm>
              <a:custGeom>
                <a:avLst/>
                <a:gdLst>
                  <a:gd name="T0" fmla="*/ 6 w 12"/>
                  <a:gd name="T1" fmla="*/ 0 h 13"/>
                  <a:gd name="T2" fmla="*/ 0 w 12"/>
                  <a:gd name="T3" fmla="*/ 6 h 13"/>
                  <a:gd name="T4" fmla="*/ 6 w 12"/>
                  <a:gd name="T5" fmla="*/ 13 h 13"/>
                  <a:gd name="T6" fmla="*/ 12 w 12"/>
                  <a:gd name="T7" fmla="*/ 9 h 13"/>
                  <a:gd name="T8" fmla="*/ 12 w 12"/>
                  <a:gd name="T9" fmla="*/ 6 h 13"/>
                  <a:gd name="T10" fmla="*/ 6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6" y="0"/>
                    </a:moveTo>
                    <a:cubicBezTo>
                      <a:pt x="3" y="0"/>
                      <a:pt x="0" y="3"/>
                      <a:pt x="0" y="6"/>
                    </a:cubicBezTo>
                    <a:cubicBezTo>
                      <a:pt x="0" y="10"/>
                      <a:pt x="3" y="13"/>
                      <a:pt x="6" y="13"/>
                    </a:cubicBezTo>
                    <a:cubicBezTo>
                      <a:pt x="8" y="13"/>
                      <a:pt x="11" y="11"/>
                      <a:pt x="12" y="9"/>
                    </a:cubicBezTo>
                    <a:cubicBezTo>
                      <a:pt x="12" y="6"/>
                      <a:pt x="12" y="6"/>
                      <a:pt x="12" y="6"/>
                    </a:cubicBezTo>
                    <a:cubicBezTo>
                      <a:pt x="12"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Oval 50"/>
              <p:cNvSpPr>
                <a:spLocks noChangeArrowheads="1"/>
              </p:cNvSpPr>
              <p:nvPr/>
            </p:nvSpPr>
            <p:spPr bwMode="auto">
              <a:xfrm>
                <a:off x="1537"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Oval 51"/>
              <p:cNvSpPr>
                <a:spLocks noChangeArrowheads="1"/>
              </p:cNvSpPr>
              <p:nvPr/>
            </p:nvSpPr>
            <p:spPr bwMode="auto">
              <a:xfrm>
                <a:off x="1585"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Oval 52"/>
              <p:cNvSpPr>
                <a:spLocks noChangeArrowheads="1"/>
              </p:cNvSpPr>
              <p:nvPr/>
            </p:nvSpPr>
            <p:spPr bwMode="auto">
              <a:xfrm>
                <a:off x="1634"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Oval 53"/>
              <p:cNvSpPr>
                <a:spLocks noChangeArrowheads="1"/>
              </p:cNvSpPr>
              <p:nvPr/>
            </p:nvSpPr>
            <p:spPr bwMode="auto">
              <a:xfrm>
                <a:off x="1684"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Oval 54"/>
              <p:cNvSpPr>
                <a:spLocks noChangeArrowheads="1"/>
              </p:cNvSpPr>
              <p:nvPr/>
            </p:nvSpPr>
            <p:spPr bwMode="auto">
              <a:xfrm>
                <a:off x="1732"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Oval 55"/>
              <p:cNvSpPr>
                <a:spLocks noChangeArrowheads="1"/>
              </p:cNvSpPr>
              <p:nvPr/>
            </p:nvSpPr>
            <p:spPr bwMode="auto">
              <a:xfrm>
                <a:off x="1537"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Oval 56"/>
              <p:cNvSpPr>
                <a:spLocks noChangeArrowheads="1"/>
              </p:cNvSpPr>
              <p:nvPr/>
            </p:nvSpPr>
            <p:spPr bwMode="auto">
              <a:xfrm>
                <a:off x="1560"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Oval 57"/>
              <p:cNvSpPr>
                <a:spLocks noChangeArrowheads="1"/>
              </p:cNvSpPr>
              <p:nvPr/>
            </p:nvSpPr>
            <p:spPr bwMode="auto">
              <a:xfrm>
                <a:off x="1487"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Oval 58"/>
              <p:cNvSpPr>
                <a:spLocks noChangeArrowheads="1"/>
              </p:cNvSpPr>
              <p:nvPr/>
            </p:nvSpPr>
            <p:spPr bwMode="auto">
              <a:xfrm>
                <a:off x="1487"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Oval 59"/>
              <p:cNvSpPr>
                <a:spLocks noChangeArrowheads="1"/>
              </p:cNvSpPr>
              <p:nvPr/>
            </p:nvSpPr>
            <p:spPr bwMode="auto">
              <a:xfrm>
                <a:off x="1462"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Oval 60"/>
              <p:cNvSpPr>
                <a:spLocks noChangeArrowheads="1"/>
              </p:cNvSpPr>
              <p:nvPr/>
            </p:nvSpPr>
            <p:spPr bwMode="auto">
              <a:xfrm>
                <a:off x="1512"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Oval 61"/>
              <p:cNvSpPr>
                <a:spLocks noChangeArrowheads="1"/>
              </p:cNvSpPr>
              <p:nvPr/>
            </p:nvSpPr>
            <p:spPr bwMode="auto">
              <a:xfrm>
                <a:off x="1709"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Oval 62"/>
              <p:cNvSpPr>
                <a:spLocks noChangeArrowheads="1"/>
              </p:cNvSpPr>
              <p:nvPr/>
            </p:nvSpPr>
            <p:spPr bwMode="auto">
              <a:xfrm>
                <a:off x="1757"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Oval 63"/>
              <p:cNvSpPr>
                <a:spLocks noChangeArrowheads="1"/>
              </p:cNvSpPr>
              <p:nvPr/>
            </p:nvSpPr>
            <p:spPr bwMode="auto">
              <a:xfrm>
                <a:off x="1782"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Oval 64"/>
              <p:cNvSpPr>
                <a:spLocks noChangeArrowheads="1"/>
              </p:cNvSpPr>
              <p:nvPr/>
            </p:nvSpPr>
            <p:spPr bwMode="auto">
              <a:xfrm>
                <a:off x="1782"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Oval 65"/>
              <p:cNvSpPr>
                <a:spLocks noChangeArrowheads="1"/>
              </p:cNvSpPr>
              <p:nvPr/>
            </p:nvSpPr>
            <p:spPr bwMode="auto">
              <a:xfrm>
                <a:off x="1388" y="1708"/>
                <a:ext cx="26"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Oval 66"/>
              <p:cNvSpPr>
                <a:spLocks noChangeArrowheads="1"/>
              </p:cNvSpPr>
              <p:nvPr/>
            </p:nvSpPr>
            <p:spPr bwMode="auto">
              <a:xfrm>
                <a:off x="1388" y="165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Oval 67"/>
              <p:cNvSpPr>
                <a:spLocks noChangeArrowheads="1"/>
              </p:cNvSpPr>
              <p:nvPr/>
            </p:nvSpPr>
            <p:spPr bwMode="auto">
              <a:xfrm>
                <a:off x="1363"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Oval 68"/>
              <p:cNvSpPr>
                <a:spLocks noChangeArrowheads="1"/>
              </p:cNvSpPr>
              <p:nvPr/>
            </p:nvSpPr>
            <p:spPr bwMode="auto">
              <a:xfrm>
                <a:off x="1363"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Oval 69"/>
              <p:cNvSpPr>
                <a:spLocks noChangeArrowheads="1"/>
              </p:cNvSpPr>
              <p:nvPr/>
            </p:nvSpPr>
            <p:spPr bwMode="auto">
              <a:xfrm>
                <a:off x="1414"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Oval 70"/>
              <p:cNvSpPr>
                <a:spLocks noChangeArrowheads="1"/>
              </p:cNvSpPr>
              <p:nvPr/>
            </p:nvSpPr>
            <p:spPr bwMode="auto">
              <a:xfrm>
                <a:off x="1439"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Oval 71"/>
              <p:cNvSpPr>
                <a:spLocks noChangeArrowheads="1"/>
              </p:cNvSpPr>
              <p:nvPr/>
            </p:nvSpPr>
            <p:spPr bwMode="auto">
              <a:xfrm>
                <a:off x="1732"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Oval 72"/>
              <p:cNvSpPr>
                <a:spLocks noChangeArrowheads="1"/>
              </p:cNvSpPr>
              <p:nvPr/>
            </p:nvSpPr>
            <p:spPr bwMode="auto">
              <a:xfrm>
                <a:off x="1757"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Oval 73"/>
              <p:cNvSpPr>
                <a:spLocks noChangeArrowheads="1"/>
              </p:cNvSpPr>
              <p:nvPr/>
            </p:nvSpPr>
            <p:spPr bwMode="auto">
              <a:xfrm>
                <a:off x="1684"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Oval 74"/>
              <p:cNvSpPr>
                <a:spLocks noChangeArrowheads="1"/>
              </p:cNvSpPr>
              <p:nvPr/>
            </p:nvSpPr>
            <p:spPr bwMode="auto">
              <a:xfrm>
                <a:off x="1659"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Oval 75"/>
              <p:cNvSpPr>
                <a:spLocks noChangeArrowheads="1"/>
              </p:cNvSpPr>
              <p:nvPr/>
            </p:nvSpPr>
            <p:spPr bwMode="auto">
              <a:xfrm>
                <a:off x="1709"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Oval 76"/>
              <p:cNvSpPr>
                <a:spLocks noChangeArrowheads="1"/>
              </p:cNvSpPr>
              <p:nvPr/>
            </p:nvSpPr>
            <p:spPr bwMode="auto">
              <a:xfrm>
                <a:off x="1610" y="16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Oval 77"/>
              <p:cNvSpPr>
                <a:spLocks noChangeArrowheads="1"/>
              </p:cNvSpPr>
              <p:nvPr/>
            </p:nvSpPr>
            <p:spPr bwMode="auto">
              <a:xfrm>
                <a:off x="1634"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Oval 78"/>
              <p:cNvSpPr>
                <a:spLocks noChangeArrowheads="1"/>
              </p:cNvSpPr>
              <p:nvPr/>
            </p:nvSpPr>
            <p:spPr bwMode="auto">
              <a:xfrm>
                <a:off x="1439"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Oval 79"/>
              <p:cNvSpPr>
                <a:spLocks noChangeArrowheads="1"/>
              </p:cNvSpPr>
              <p:nvPr/>
            </p:nvSpPr>
            <p:spPr bwMode="auto">
              <a:xfrm>
                <a:off x="1340"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Oval 80"/>
              <p:cNvSpPr>
                <a:spLocks noChangeArrowheads="1"/>
              </p:cNvSpPr>
              <p:nvPr/>
            </p:nvSpPr>
            <p:spPr bwMode="auto">
              <a:xfrm>
                <a:off x="1340"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Oval 81"/>
              <p:cNvSpPr>
                <a:spLocks noChangeArrowheads="1"/>
              </p:cNvSpPr>
              <p:nvPr/>
            </p:nvSpPr>
            <p:spPr bwMode="auto">
              <a:xfrm>
                <a:off x="1315"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Oval 82"/>
              <p:cNvSpPr>
                <a:spLocks noChangeArrowheads="1"/>
              </p:cNvSpPr>
              <p:nvPr/>
            </p:nvSpPr>
            <p:spPr bwMode="auto">
              <a:xfrm>
                <a:off x="1315"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Oval 83"/>
              <p:cNvSpPr>
                <a:spLocks noChangeArrowheads="1"/>
              </p:cNvSpPr>
              <p:nvPr/>
            </p:nvSpPr>
            <p:spPr bwMode="auto">
              <a:xfrm>
                <a:off x="1242"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Oval 84"/>
              <p:cNvSpPr>
                <a:spLocks noChangeArrowheads="1"/>
              </p:cNvSpPr>
              <p:nvPr/>
            </p:nvSpPr>
            <p:spPr bwMode="auto">
              <a:xfrm>
                <a:off x="1242"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Oval 85"/>
              <p:cNvSpPr>
                <a:spLocks noChangeArrowheads="1"/>
              </p:cNvSpPr>
              <p:nvPr/>
            </p:nvSpPr>
            <p:spPr bwMode="auto">
              <a:xfrm>
                <a:off x="1265"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Oval 86"/>
              <p:cNvSpPr>
                <a:spLocks noChangeArrowheads="1"/>
              </p:cNvSpPr>
              <p:nvPr/>
            </p:nvSpPr>
            <p:spPr bwMode="auto">
              <a:xfrm>
                <a:off x="1290"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Oval 87"/>
              <p:cNvSpPr>
                <a:spLocks noChangeArrowheads="1"/>
              </p:cNvSpPr>
              <p:nvPr/>
            </p:nvSpPr>
            <p:spPr bwMode="auto">
              <a:xfrm>
                <a:off x="1290"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Oval 88"/>
              <p:cNvSpPr>
                <a:spLocks noChangeArrowheads="1"/>
              </p:cNvSpPr>
              <p:nvPr/>
            </p:nvSpPr>
            <p:spPr bwMode="auto">
              <a:xfrm>
                <a:off x="1217"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Oval 89"/>
              <p:cNvSpPr>
                <a:spLocks noChangeArrowheads="1"/>
              </p:cNvSpPr>
              <p:nvPr/>
            </p:nvSpPr>
            <p:spPr bwMode="auto">
              <a:xfrm>
                <a:off x="1191" y="1708"/>
                <a:ext cx="26"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Oval 90"/>
              <p:cNvSpPr>
                <a:spLocks noChangeArrowheads="1"/>
              </p:cNvSpPr>
              <p:nvPr/>
            </p:nvSpPr>
            <p:spPr bwMode="auto">
              <a:xfrm>
                <a:off x="1856"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Oval 91"/>
              <p:cNvSpPr>
                <a:spLocks noChangeArrowheads="1"/>
              </p:cNvSpPr>
              <p:nvPr/>
            </p:nvSpPr>
            <p:spPr bwMode="auto">
              <a:xfrm>
                <a:off x="1807" y="267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Oval 92"/>
              <p:cNvSpPr>
                <a:spLocks noChangeArrowheads="1"/>
              </p:cNvSpPr>
              <p:nvPr/>
            </p:nvSpPr>
            <p:spPr bwMode="auto">
              <a:xfrm>
                <a:off x="1956"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93"/>
              <p:cNvSpPr>
                <a:spLocks/>
              </p:cNvSpPr>
              <p:nvPr/>
            </p:nvSpPr>
            <p:spPr bwMode="auto">
              <a:xfrm>
                <a:off x="1881" y="2499"/>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8 h 12"/>
                  <a:gd name="T12" fmla="*/ 12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Freeform 94"/>
              <p:cNvSpPr>
                <a:spLocks/>
              </p:cNvSpPr>
              <p:nvPr/>
            </p:nvSpPr>
            <p:spPr bwMode="auto">
              <a:xfrm>
                <a:off x="1830" y="2499"/>
                <a:ext cx="26"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8 h 12"/>
                  <a:gd name="T12" fmla="*/ 12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Oval 95"/>
              <p:cNvSpPr>
                <a:spLocks noChangeArrowheads="1"/>
              </p:cNvSpPr>
              <p:nvPr/>
            </p:nvSpPr>
            <p:spPr bwMode="auto">
              <a:xfrm>
                <a:off x="1881"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Oval 96"/>
              <p:cNvSpPr>
                <a:spLocks noChangeArrowheads="1"/>
              </p:cNvSpPr>
              <p:nvPr/>
            </p:nvSpPr>
            <p:spPr bwMode="auto">
              <a:xfrm>
                <a:off x="1830" y="254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Oval 97"/>
              <p:cNvSpPr>
                <a:spLocks noChangeArrowheads="1"/>
              </p:cNvSpPr>
              <p:nvPr/>
            </p:nvSpPr>
            <p:spPr bwMode="auto">
              <a:xfrm>
                <a:off x="1856"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Oval 98"/>
              <p:cNvSpPr>
                <a:spLocks noChangeArrowheads="1"/>
              </p:cNvSpPr>
              <p:nvPr/>
            </p:nvSpPr>
            <p:spPr bwMode="auto">
              <a:xfrm>
                <a:off x="1906"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Oval 99"/>
              <p:cNvSpPr>
                <a:spLocks noChangeArrowheads="1"/>
              </p:cNvSpPr>
              <p:nvPr/>
            </p:nvSpPr>
            <p:spPr bwMode="auto">
              <a:xfrm>
                <a:off x="1807" y="252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Freeform 100"/>
              <p:cNvSpPr>
                <a:spLocks/>
              </p:cNvSpPr>
              <p:nvPr/>
            </p:nvSpPr>
            <p:spPr bwMode="auto">
              <a:xfrm>
                <a:off x="1981" y="2400"/>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2"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Oval 101"/>
              <p:cNvSpPr>
                <a:spLocks noChangeArrowheads="1"/>
              </p:cNvSpPr>
              <p:nvPr/>
            </p:nvSpPr>
            <p:spPr bwMode="auto">
              <a:xfrm>
                <a:off x="1956"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Oval 102"/>
              <p:cNvSpPr>
                <a:spLocks noChangeArrowheads="1"/>
              </p:cNvSpPr>
              <p:nvPr/>
            </p:nvSpPr>
            <p:spPr bwMode="auto">
              <a:xfrm>
                <a:off x="1981"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Oval 103"/>
              <p:cNvSpPr>
                <a:spLocks noChangeArrowheads="1"/>
              </p:cNvSpPr>
              <p:nvPr/>
            </p:nvSpPr>
            <p:spPr bwMode="auto">
              <a:xfrm>
                <a:off x="1956"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Freeform 104"/>
              <p:cNvSpPr>
                <a:spLocks/>
              </p:cNvSpPr>
              <p:nvPr/>
            </p:nvSpPr>
            <p:spPr bwMode="auto">
              <a:xfrm>
                <a:off x="1929" y="2499"/>
                <a:ext cx="27" cy="25"/>
              </a:xfrm>
              <a:custGeom>
                <a:avLst/>
                <a:gdLst>
                  <a:gd name="T0" fmla="*/ 6 w 13"/>
                  <a:gd name="T1" fmla="*/ 12 h 12"/>
                  <a:gd name="T2" fmla="*/ 13 w 13"/>
                  <a:gd name="T3" fmla="*/ 6 h 12"/>
                  <a:gd name="T4" fmla="*/ 13 w 13"/>
                  <a:gd name="T5" fmla="*/ 5 h 12"/>
                  <a:gd name="T6" fmla="*/ 6 w 13"/>
                  <a:gd name="T7" fmla="*/ 0 h 12"/>
                  <a:gd name="T8" fmla="*/ 0 w 13"/>
                  <a:gd name="T9" fmla="*/ 5 h 12"/>
                  <a:gd name="T10" fmla="*/ 0 w 13"/>
                  <a:gd name="T11" fmla="*/ 6 h 12"/>
                  <a:gd name="T12" fmla="*/ 6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6" y="12"/>
                    </a:moveTo>
                    <a:cubicBezTo>
                      <a:pt x="10" y="12"/>
                      <a:pt x="13" y="9"/>
                      <a:pt x="13" y="6"/>
                    </a:cubicBezTo>
                    <a:cubicBezTo>
                      <a:pt x="13" y="5"/>
                      <a:pt x="13" y="5"/>
                      <a:pt x="13" y="5"/>
                    </a:cubicBezTo>
                    <a:cubicBezTo>
                      <a:pt x="12" y="2"/>
                      <a:pt x="10"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105"/>
              <p:cNvSpPr>
                <a:spLocks/>
              </p:cNvSpPr>
              <p:nvPr/>
            </p:nvSpPr>
            <p:spPr bwMode="auto">
              <a:xfrm>
                <a:off x="1929" y="2549"/>
                <a:ext cx="27" cy="25"/>
              </a:xfrm>
              <a:custGeom>
                <a:avLst/>
                <a:gdLst>
                  <a:gd name="T0" fmla="*/ 6 w 13"/>
                  <a:gd name="T1" fmla="*/ 0 h 12"/>
                  <a:gd name="T2" fmla="*/ 0 w 13"/>
                  <a:gd name="T3" fmla="*/ 5 h 12"/>
                  <a:gd name="T4" fmla="*/ 0 w 13"/>
                  <a:gd name="T5" fmla="*/ 6 h 12"/>
                  <a:gd name="T6" fmla="*/ 6 w 13"/>
                  <a:gd name="T7" fmla="*/ 12 h 12"/>
                  <a:gd name="T8" fmla="*/ 13 w 13"/>
                  <a:gd name="T9" fmla="*/ 6 h 12"/>
                  <a:gd name="T10" fmla="*/ 13 w 13"/>
                  <a:gd name="T11" fmla="*/ 5 h 12"/>
                  <a:gd name="T12" fmla="*/ 6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6" y="0"/>
                    </a:moveTo>
                    <a:cubicBezTo>
                      <a:pt x="3" y="0"/>
                      <a:pt x="1" y="2"/>
                      <a:pt x="0" y="5"/>
                    </a:cubicBezTo>
                    <a:cubicBezTo>
                      <a:pt x="0" y="6"/>
                      <a:pt x="0" y="6"/>
                      <a:pt x="0" y="6"/>
                    </a:cubicBezTo>
                    <a:cubicBezTo>
                      <a:pt x="0" y="9"/>
                      <a:pt x="3" y="12"/>
                      <a:pt x="6" y="12"/>
                    </a:cubicBezTo>
                    <a:cubicBezTo>
                      <a:pt x="10" y="12"/>
                      <a:pt x="13" y="9"/>
                      <a:pt x="13" y="6"/>
                    </a:cubicBezTo>
                    <a:cubicBezTo>
                      <a:pt x="13" y="5"/>
                      <a:pt x="13" y="5"/>
                      <a:pt x="13" y="5"/>
                    </a:cubicBezTo>
                    <a:cubicBezTo>
                      <a:pt x="13" y="2"/>
                      <a:pt x="10"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Oval 106"/>
              <p:cNvSpPr>
                <a:spLocks noChangeArrowheads="1"/>
              </p:cNvSpPr>
              <p:nvPr/>
            </p:nvSpPr>
            <p:spPr bwMode="auto">
              <a:xfrm>
                <a:off x="1881"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Oval 107"/>
              <p:cNvSpPr>
                <a:spLocks noChangeArrowheads="1"/>
              </p:cNvSpPr>
              <p:nvPr/>
            </p:nvSpPr>
            <p:spPr bwMode="auto">
              <a:xfrm>
                <a:off x="1830" y="2597"/>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Oval 108"/>
              <p:cNvSpPr>
                <a:spLocks noChangeArrowheads="1"/>
              </p:cNvSpPr>
              <p:nvPr/>
            </p:nvSpPr>
            <p:spPr bwMode="auto">
              <a:xfrm>
                <a:off x="1856"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Oval 109"/>
              <p:cNvSpPr>
                <a:spLocks noChangeArrowheads="1"/>
              </p:cNvSpPr>
              <p:nvPr/>
            </p:nvSpPr>
            <p:spPr bwMode="auto">
              <a:xfrm>
                <a:off x="1906"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Oval 110"/>
              <p:cNvSpPr>
                <a:spLocks noChangeArrowheads="1"/>
              </p:cNvSpPr>
              <p:nvPr/>
            </p:nvSpPr>
            <p:spPr bwMode="auto">
              <a:xfrm>
                <a:off x="1807" y="2574"/>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Oval 111"/>
              <p:cNvSpPr>
                <a:spLocks noChangeArrowheads="1"/>
              </p:cNvSpPr>
              <p:nvPr/>
            </p:nvSpPr>
            <p:spPr bwMode="auto">
              <a:xfrm>
                <a:off x="1881"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Oval 112"/>
              <p:cNvSpPr>
                <a:spLocks noChangeArrowheads="1"/>
              </p:cNvSpPr>
              <p:nvPr/>
            </p:nvSpPr>
            <p:spPr bwMode="auto">
              <a:xfrm>
                <a:off x="1830" y="264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Oval 113"/>
              <p:cNvSpPr>
                <a:spLocks noChangeArrowheads="1"/>
              </p:cNvSpPr>
              <p:nvPr/>
            </p:nvSpPr>
            <p:spPr bwMode="auto">
              <a:xfrm>
                <a:off x="1856"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Oval 114"/>
              <p:cNvSpPr>
                <a:spLocks noChangeArrowheads="1"/>
              </p:cNvSpPr>
              <p:nvPr/>
            </p:nvSpPr>
            <p:spPr bwMode="auto">
              <a:xfrm>
                <a:off x="1807" y="262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Oval 115"/>
              <p:cNvSpPr>
                <a:spLocks noChangeArrowheads="1"/>
              </p:cNvSpPr>
              <p:nvPr/>
            </p:nvSpPr>
            <p:spPr bwMode="auto">
              <a:xfrm>
                <a:off x="1929" y="2450"/>
                <a:ext cx="27"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Oval 116"/>
              <p:cNvSpPr>
                <a:spLocks noChangeArrowheads="1"/>
              </p:cNvSpPr>
              <p:nvPr/>
            </p:nvSpPr>
            <p:spPr bwMode="auto">
              <a:xfrm>
                <a:off x="1906"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Oval 117"/>
              <p:cNvSpPr>
                <a:spLocks noChangeArrowheads="1"/>
              </p:cNvSpPr>
              <p:nvPr/>
            </p:nvSpPr>
            <p:spPr bwMode="auto">
              <a:xfrm>
                <a:off x="1856"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Oval 118"/>
              <p:cNvSpPr>
                <a:spLocks noChangeArrowheads="1"/>
              </p:cNvSpPr>
              <p:nvPr/>
            </p:nvSpPr>
            <p:spPr bwMode="auto">
              <a:xfrm>
                <a:off x="1807" y="2476"/>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Oval 119"/>
              <p:cNvSpPr>
                <a:spLocks noChangeArrowheads="1"/>
              </p:cNvSpPr>
              <p:nvPr/>
            </p:nvSpPr>
            <p:spPr bwMode="auto">
              <a:xfrm>
                <a:off x="1956"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Oval 120"/>
              <p:cNvSpPr>
                <a:spLocks noChangeArrowheads="1"/>
              </p:cNvSpPr>
              <p:nvPr/>
            </p:nvSpPr>
            <p:spPr bwMode="auto">
              <a:xfrm>
                <a:off x="2006" y="242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21"/>
              <p:cNvSpPr>
                <a:spLocks/>
              </p:cNvSpPr>
              <p:nvPr/>
            </p:nvSpPr>
            <p:spPr bwMode="auto">
              <a:xfrm>
                <a:off x="1881" y="2400"/>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8 h 12"/>
                  <a:gd name="T12" fmla="*/ 12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Oval 122"/>
              <p:cNvSpPr>
                <a:spLocks noChangeArrowheads="1"/>
              </p:cNvSpPr>
              <p:nvPr/>
            </p:nvSpPr>
            <p:spPr bwMode="auto">
              <a:xfrm>
                <a:off x="1881"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Oval 123"/>
              <p:cNvSpPr>
                <a:spLocks noChangeArrowheads="1"/>
              </p:cNvSpPr>
              <p:nvPr/>
            </p:nvSpPr>
            <p:spPr bwMode="auto">
              <a:xfrm>
                <a:off x="1856"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Oval 124"/>
              <p:cNvSpPr>
                <a:spLocks noChangeArrowheads="1"/>
              </p:cNvSpPr>
              <p:nvPr/>
            </p:nvSpPr>
            <p:spPr bwMode="auto">
              <a:xfrm>
                <a:off x="1906"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Oval 125"/>
              <p:cNvSpPr>
                <a:spLocks noChangeArrowheads="1"/>
              </p:cNvSpPr>
              <p:nvPr/>
            </p:nvSpPr>
            <p:spPr bwMode="auto">
              <a:xfrm>
                <a:off x="1856"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Oval 126"/>
              <p:cNvSpPr>
                <a:spLocks noChangeArrowheads="1"/>
              </p:cNvSpPr>
              <p:nvPr/>
            </p:nvSpPr>
            <p:spPr bwMode="auto">
              <a:xfrm>
                <a:off x="1881"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Oval 127"/>
              <p:cNvSpPr>
                <a:spLocks noChangeArrowheads="1"/>
              </p:cNvSpPr>
              <p:nvPr/>
            </p:nvSpPr>
            <p:spPr bwMode="auto">
              <a:xfrm>
                <a:off x="1856"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Oval 128"/>
              <p:cNvSpPr>
                <a:spLocks noChangeArrowheads="1"/>
              </p:cNvSpPr>
              <p:nvPr/>
            </p:nvSpPr>
            <p:spPr bwMode="auto">
              <a:xfrm>
                <a:off x="1807" y="242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Oval 129"/>
              <p:cNvSpPr>
                <a:spLocks noChangeArrowheads="1"/>
              </p:cNvSpPr>
              <p:nvPr/>
            </p:nvSpPr>
            <p:spPr bwMode="auto">
              <a:xfrm>
                <a:off x="1906"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30"/>
              <p:cNvSpPr>
                <a:spLocks/>
              </p:cNvSpPr>
              <p:nvPr/>
            </p:nvSpPr>
            <p:spPr bwMode="auto">
              <a:xfrm>
                <a:off x="1830" y="2400"/>
                <a:ext cx="26"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Oval 131"/>
              <p:cNvSpPr>
                <a:spLocks noChangeArrowheads="1"/>
              </p:cNvSpPr>
              <p:nvPr/>
            </p:nvSpPr>
            <p:spPr bwMode="auto">
              <a:xfrm>
                <a:off x="1830" y="235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Oval 132"/>
              <p:cNvSpPr>
                <a:spLocks noChangeArrowheads="1"/>
              </p:cNvSpPr>
              <p:nvPr/>
            </p:nvSpPr>
            <p:spPr bwMode="auto">
              <a:xfrm>
                <a:off x="1807" y="2377"/>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Oval 133"/>
              <p:cNvSpPr>
                <a:spLocks noChangeArrowheads="1"/>
              </p:cNvSpPr>
              <p:nvPr/>
            </p:nvSpPr>
            <p:spPr bwMode="auto">
              <a:xfrm>
                <a:off x="1807" y="2326"/>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Oval 134"/>
              <p:cNvSpPr>
                <a:spLocks noChangeArrowheads="1"/>
              </p:cNvSpPr>
              <p:nvPr/>
            </p:nvSpPr>
            <p:spPr bwMode="auto">
              <a:xfrm>
                <a:off x="1830" y="245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35"/>
              <p:cNvSpPr>
                <a:spLocks/>
              </p:cNvSpPr>
              <p:nvPr/>
            </p:nvSpPr>
            <p:spPr bwMode="auto">
              <a:xfrm>
                <a:off x="1929" y="2400"/>
                <a:ext cx="27" cy="25"/>
              </a:xfrm>
              <a:custGeom>
                <a:avLst/>
                <a:gdLst>
                  <a:gd name="T0" fmla="*/ 13 w 13"/>
                  <a:gd name="T1" fmla="*/ 5 h 12"/>
                  <a:gd name="T2" fmla="*/ 6 w 13"/>
                  <a:gd name="T3" fmla="*/ 0 h 12"/>
                  <a:gd name="T4" fmla="*/ 0 w 13"/>
                  <a:gd name="T5" fmla="*/ 5 h 12"/>
                  <a:gd name="T6" fmla="*/ 0 w 13"/>
                  <a:gd name="T7" fmla="*/ 6 h 12"/>
                  <a:gd name="T8" fmla="*/ 6 w 13"/>
                  <a:gd name="T9" fmla="*/ 12 h 12"/>
                  <a:gd name="T10" fmla="*/ 13 w 13"/>
                  <a:gd name="T11" fmla="*/ 6 h 12"/>
                  <a:gd name="T12" fmla="*/ 13 w 13"/>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3" y="5"/>
                    </a:moveTo>
                    <a:cubicBezTo>
                      <a:pt x="12" y="2"/>
                      <a:pt x="10" y="0"/>
                      <a:pt x="6" y="0"/>
                    </a:cubicBezTo>
                    <a:cubicBezTo>
                      <a:pt x="3" y="0"/>
                      <a:pt x="1" y="2"/>
                      <a:pt x="0" y="5"/>
                    </a:cubicBezTo>
                    <a:cubicBezTo>
                      <a:pt x="0" y="6"/>
                      <a:pt x="0" y="6"/>
                      <a:pt x="0" y="6"/>
                    </a:cubicBezTo>
                    <a:cubicBezTo>
                      <a:pt x="0" y="9"/>
                      <a:pt x="3" y="12"/>
                      <a:pt x="6" y="12"/>
                    </a:cubicBezTo>
                    <a:cubicBezTo>
                      <a:pt x="10" y="12"/>
                      <a:pt x="13" y="9"/>
                      <a:pt x="13" y="6"/>
                    </a:cubicBezTo>
                    <a:lnTo>
                      <a:pt x="13"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Oval 136"/>
              <p:cNvSpPr>
                <a:spLocks noChangeArrowheads="1"/>
              </p:cNvSpPr>
              <p:nvPr/>
            </p:nvSpPr>
            <p:spPr bwMode="auto">
              <a:xfrm>
                <a:off x="1830" y="2696"/>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Oval 137"/>
              <p:cNvSpPr>
                <a:spLocks noChangeArrowheads="1"/>
              </p:cNvSpPr>
              <p:nvPr/>
            </p:nvSpPr>
            <p:spPr bwMode="auto">
              <a:xfrm>
                <a:off x="1830" y="2896"/>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Oval 138"/>
              <p:cNvSpPr>
                <a:spLocks noChangeArrowheads="1"/>
              </p:cNvSpPr>
              <p:nvPr/>
            </p:nvSpPr>
            <p:spPr bwMode="auto">
              <a:xfrm>
                <a:off x="1807" y="2721"/>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Oval 139"/>
              <p:cNvSpPr>
                <a:spLocks noChangeArrowheads="1"/>
              </p:cNvSpPr>
              <p:nvPr/>
            </p:nvSpPr>
            <p:spPr bwMode="auto">
              <a:xfrm>
                <a:off x="1807" y="287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Oval 140"/>
              <p:cNvSpPr>
                <a:spLocks noChangeArrowheads="1"/>
              </p:cNvSpPr>
              <p:nvPr/>
            </p:nvSpPr>
            <p:spPr bwMode="auto">
              <a:xfrm>
                <a:off x="2006" y="173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Oval 141"/>
              <p:cNvSpPr>
                <a:spLocks noChangeArrowheads="1"/>
              </p:cNvSpPr>
              <p:nvPr/>
            </p:nvSpPr>
            <p:spPr bwMode="auto">
              <a:xfrm>
                <a:off x="1807" y="18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42"/>
              <p:cNvSpPr>
                <a:spLocks/>
              </p:cNvSpPr>
              <p:nvPr/>
            </p:nvSpPr>
            <p:spPr bwMode="auto">
              <a:xfrm>
                <a:off x="1881" y="1809"/>
                <a:ext cx="25" cy="26"/>
              </a:xfrm>
              <a:custGeom>
                <a:avLst/>
                <a:gdLst>
                  <a:gd name="T0" fmla="*/ 0 w 12"/>
                  <a:gd name="T1" fmla="*/ 6 h 12"/>
                  <a:gd name="T2" fmla="*/ 6 w 12"/>
                  <a:gd name="T3" fmla="*/ 12 h 12"/>
                  <a:gd name="T4" fmla="*/ 12 w 12"/>
                  <a:gd name="T5" fmla="*/ 8 h 12"/>
                  <a:gd name="T6" fmla="*/ 12 w 12"/>
                  <a:gd name="T7" fmla="*/ 6 h 12"/>
                  <a:gd name="T8" fmla="*/ 12 w 12"/>
                  <a:gd name="T9" fmla="*/ 5 h 12"/>
                  <a:gd name="T10" fmla="*/ 6 w 12"/>
                  <a:gd name="T11" fmla="*/ 0 h 12"/>
                  <a:gd name="T12" fmla="*/ 0 w 12"/>
                  <a:gd name="T13" fmla="*/ 5 h 12"/>
                  <a:gd name="T14" fmla="*/ 0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0" y="6"/>
                    </a:moveTo>
                    <a:cubicBezTo>
                      <a:pt x="0" y="9"/>
                      <a:pt x="3" y="12"/>
                      <a:pt x="6" y="12"/>
                    </a:cubicBezTo>
                    <a:cubicBezTo>
                      <a:pt x="8" y="12"/>
                      <a:pt x="11" y="10"/>
                      <a:pt x="12" y="8"/>
                    </a:cubicBezTo>
                    <a:cubicBezTo>
                      <a:pt x="12" y="6"/>
                      <a:pt x="12" y="6"/>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Oval 143"/>
              <p:cNvSpPr>
                <a:spLocks noChangeArrowheads="1"/>
              </p:cNvSpPr>
              <p:nvPr/>
            </p:nvSpPr>
            <p:spPr bwMode="auto">
              <a:xfrm>
                <a:off x="1856"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Oval 144"/>
              <p:cNvSpPr>
                <a:spLocks noChangeArrowheads="1"/>
              </p:cNvSpPr>
              <p:nvPr/>
            </p:nvSpPr>
            <p:spPr bwMode="auto">
              <a:xfrm>
                <a:off x="1856"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Oval 145"/>
              <p:cNvSpPr>
                <a:spLocks noChangeArrowheads="1"/>
              </p:cNvSpPr>
              <p:nvPr/>
            </p:nvSpPr>
            <p:spPr bwMode="auto">
              <a:xfrm>
                <a:off x="1881"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Oval 146"/>
              <p:cNvSpPr>
                <a:spLocks noChangeArrowheads="1"/>
              </p:cNvSpPr>
              <p:nvPr/>
            </p:nvSpPr>
            <p:spPr bwMode="auto">
              <a:xfrm>
                <a:off x="1856"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Oval 147"/>
              <p:cNvSpPr>
                <a:spLocks noChangeArrowheads="1"/>
              </p:cNvSpPr>
              <p:nvPr/>
            </p:nvSpPr>
            <p:spPr bwMode="auto">
              <a:xfrm>
                <a:off x="1807" y="183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48"/>
              <p:cNvSpPr>
                <a:spLocks/>
              </p:cNvSpPr>
              <p:nvPr/>
            </p:nvSpPr>
            <p:spPr bwMode="auto">
              <a:xfrm>
                <a:off x="1830" y="1809"/>
                <a:ext cx="26"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Oval 149"/>
              <p:cNvSpPr>
                <a:spLocks noChangeArrowheads="1"/>
              </p:cNvSpPr>
              <p:nvPr/>
            </p:nvSpPr>
            <p:spPr bwMode="auto">
              <a:xfrm>
                <a:off x="1830" y="175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Oval 150"/>
              <p:cNvSpPr>
                <a:spLocks noChangeArrowheads="1"/>
              </p:cNvSpPr>
              <p:nvPr/>
            </p:nvSpPr>
            <p:spPr bwMode="auto">
              <a:xfrm>
                <a:off x="1807" y="178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Oval 151"/>
              <p:cNvSpPr>
                <a:spLocks noChangeArrowheads="1"/>
              </p:cNvSpPr>
              <p:nvPr/>
            </p:nvSpPr>
            <p:spPr bwMode="auto">
              <a:xfrm>
                <a:off x="1830" y="230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Oval 152"/>
              <p:cNvSpPr>
                <a:spLocks noChangeArrowheads="1"/>
              </p:cNvSpPr>
              <p:nvPr/>
            </p:nvSpPr>
            <p:spPr bwMode="auto">
              <a:xfrm>
                <a:off x="1807" y="227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Oval 153"/>
              <p:cNvSpPr>
                <a:spLocks noChangeArrowheads="1"/>
              </p:cNvSpPr>
              <p:nvPr/>
            </p:nvSpPr>
            <p:spPr bwMode="auto">
              <a:xfrm>
                <a:off x="1782"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Oval 154"/>
              <p:cNvSpPr>
                <a:spLocks noChangeArrowheads="1"/>
              </p:cNvSpPr>
              <p:nvPr/>
            </p:nvSpPr>
            <p:spPr bwMode="auto">
              <a:xfrm>
                <a:off x="1757"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Oval 155"/>
              <p:cNvSpPr>
                <a:spLocks noChangeArrowheads="1"/>
              </p:cNvSpPr>
              <p:nvPr/>
            </p:nvSpPr>
            <p:spPr bwMode="auto">
              <a:xfrm>
                <a:off x="1757"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56"/>
              <p:cNvSpPr>
                <a:spLocks/>
              </p:cNvSpPr>
              <p:nvPr/>
            </p:nvSpPr>
            <p:spPr bwMode="auto">
              <a:xfrm>
                <a:off x="1782" y="2499"/>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8 h 12"/>
                  <a:gd name="T12" fmla="*/ 12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57"/>
              <p:cNvSpPr>
                <a:spLocks/>
              </p:cNvSpPr>
              <p:nvPr/>
            </p:nvSpPr>
            <p:spPr bwMode="auto">
              <a:xfrm>
                <a:off x="1732" y="2499"/>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Oval 158"/>
              <p:cNvSpPr>
                <a:spLocks noChangeArrowheads="1"/>
              </p:cNvSpPr>
              <p:nvPr/>
            </p:nvSpPr>
            <p:spPr bwMode="auto">
              <a:xfrm>
                <a:off x="1782"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Oval 159"/>
              <p:cNvSpPr>
                <a:spLocks noChangeArrowheads="1"/>
              </p:cNvSpPr>
              <p:nvPr/>
            </p:nvSpPr>
            <p:spPr bwMode="auto">
              <a:xfrm>
                <a:off x="1757"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Oval 160"/>
              <p:cNvSpPr>
                <a:spLocks noChangeArrowheads="1"/>
              </p:cNvSpPr>
              <p:nvPr/>
            </p:nvSpPr>
            <p:spPr bwMode="auto">
              <a:xfrm>
                <a:off x="1757"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Oval 161"/>
              <p:cNvSpPr>
                <a:spLocks noChangeArrowheads="1"/>
              </p:cNvSpPr>
              <p:nvPr/>
            </p:nvSpPr>
            <p:spPr bwMode="auto">
              <a:xfrm>
                <a:off x="1782"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Oval 162"/>
              <p:cNvSpPr>
                <a:spLocks noChangeArrowheads="1"/>
              </p:cNvSpPr>
              <p:nvPr/>
            </p:nvSpPr>
            <p:spPr bwMode="auto">
              <a:xfrm>
                <a:off x="1757"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Oval 163"/>
              <p:cNvSpPr>
                <a:spLocks noChangeArrowheads="1"/>
              </p:cNvSpPr>
              <p:nvPr/>
            </p:nvSpPr>
            <p:spPr bwMode="auto">
              <a:xfrm>
                <a:off x="1757"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64"/>
              <p:cNvSpPr>
                <a:spLocks/>
              </p:cNvSpPr>
              <p:nvPr/>
            </p:nvSpPr>
            <p:spPr bwMode="auto">
              <a:xfrm>
                <a:off x="1782" y="2696"/>
                <a:ext cx="25" cy="25"/>
              </a:xfrm>
              <a:custGeom>
                <a:avLst/>
                <a:gdLst>
                  <a:gd name="T0" fmla="*/ 6 w 12"/>
                  <a:gd name="T1" fmla="*/ 0 h 12"/>
                  <a:gd name="T2" fmla="*/ 0 w 12"/>
                  <a:gd name="T3" fmla="*/ 6 h 12"/>
                  <a:gd name="T4" fmla="*/ 6 w 12"/>
                  <a:gd name="T5" fmla="*/ 12 h 12"/>
                  <a:gd name="T6" fmla="*/ 12 w 12"/>
                  <a:gd name="T7" fmla="*/ 8 h 12"/>
                  <a:gd name="T8" fmla="*/ 12 w 12"/>
                  <a:gd name="T9" fmla="*/ 6 h 12"/>
                  <a:gd name="T10" fmla="*/ 6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6" y="0"/>
                    </a:moveTo>
                    <a:cubicBezTo>
                      <a:pt x="3" y="0"/>
                      <a:pt x="0" y="3"/>
                      <a:pt x="0" y="6"/>
                    </a:cubicBezTo>
                    <a:cubicBezTo>
                      <a:pt x="0" y="9"/>
                      <a:pt x="3" y="12"/>
                      <a:pt x="6" y="12"/>
                    </a:cubicBezTo>
                    <a:cubicBezTo>
                      <a:pt x="8" y="12"/>
                      <a:pt x="11" y="10"/>
                      <a:pt x="12" y="8"/>
                    </a:cubicBezTo>
                    <a:cubicBezTo>
                      <a:pt x="12" y="6"/>
                      <a:pt x="12" y="6"/>
                      <a:pt x="12" y="6"/>
                    </a:cubicBezTo>
                    <a:cubicBezTo>
                      <a:pt x="12" y="3"/>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Oval 165"/>
              <p:cNvSpPr>
                <a:spLocks noChangeArrowheads="1"/>
              </p:cNvSpPr>
              <p:nvPr/>
            </p:nvSpPr>
            <p:spPr bwMode="auto">
              <a:xfrm>
                <a:off x="1732" y="269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Oval 166"/>
              <p:cNvSpPr>
                <a:spLocks noChangeArrowheads="1"/>
              </p:cNvSpPr>
              <p:nvPr/>
            </p:nvSpPr>
            <p:spPr bwMode="auto">
              <a:xfrm>
                <a:off x="1782"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Oval 167"/>
              <p:cNvSpPr>
                <a:spLocks noChangeArrowheads="1"/>
              </p:cNvSpPr>
              <p:nvPr/>
            </p:nvSpPr>
            <p:spPr bwMode="auto">
              <a:xfrm>
                <a:off x="1732"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Oval 168"/>
              <p:cNvSpPr>
                <a:spLocks noChangeArrowheads="1"/>
              </p:cNvSpPr>
              <p:nvPr/>
            </p:nvSpPr>
            <p:spPr bwMode="auto">
              <a:xfrm>
                <a:off x="1757"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Oval 169"/>
              <p:cNvSpPr>
                <a:spLocks noChangeArrowheads="1"/>
              </p:cNvSpPr>
              <p:nvPr/>
            </p:nvSpPr>
            <p:spPr bwMode="auto">
              <a:xfrm>
                <a:off x="1757"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Oval 170"/>
              <p:cNvSpPr>
                <a:spLocks noChangeArrowheads="1"/>
              </p:cNvSpPr>
              <p:nvPr/>
            </p:nvSpPr>
            <p:spPr bwMode="auto">
              <a:xfrm>
                <a:off x="1732"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Oval 171"/>
              <p:cNvSpPr>
                <a:spLocks noChangeArrowheads="1"/>
              </p:cNvSpPr>
              <p:nvPr/>
            </p:nvSpPr>
            <p:spPr bwMode="auto">
              <a:xfrm>
                <a:off x="1684"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Oval 172"/>
              <p:cNvSpPr>
                <a:spLocks noChangeArrowheads="1"/>
              </p:cNvSpPr>
              <p:nvPr/>
            </p:nvSpPr>
            <p:spPr bwMode="auto">
              <a:xfrm>
                <a:off x="1659"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Oval 173"/>
              <p:cNvSpPr>
                <a:spLocks noChangeArrowheads="1"/>
              </p:cNvSpPr>
              <p:nvPr/>
            </p:nvSpPr>
            <p:spPr bwMode="auto">
              <a:xfrm>
                <a:off x="1709"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Oval 174"/>
              <p:cNvSpPr>
                <a:spLocks noChangeArrowheads="1"/>
              </p:cNvSpPr>
              <p:nvPr/>
            </p:nvSpPr>
            <p:spPr bwMode="auto">
              <a:xfrm>
                <a:off x="1659"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Oval 175"/>
              <p:cNvSpPr>
                <a:spLocks noChangeArrowheads="1"/>
              </p:cNvSpPr>
              <p:nvPr/>
            </p:nvSpPr>
            <p:spPr bwMode="auto">
              <a:xfrm>
                <a:off x="1709"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76"/>
              <p:cNvSpPr>
                <a:spLocks/>
              </p:cNvSpPr>
              <p:nvPr/>
            </p:nvSpPr>
            <p:spPr bwMode="auto">
              <a:xfrm>
                <a:off x="1684" y="2499"/>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Oval 177"/>
              <p:cNvSpPr>
                <a:spLocks noChangeArrowheads="1"/>
              </p:cNvSpPr>
              <p:nvPr/>
            </p:nvSpPr>
            <p:spPr bwMode="auto">
              <a:xfrm>
                <a:off x="1732"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Oval 178"/>
              <p:cNvSpPr>
                <a:spLocks noChangeArrowheads="1"/>
              </p:cNvSpPr>
              <p:nvPr/>
            </p:nvSpPr>
            <p:spPr bwMode="auto">
              <a:xfrm>
                <a:off x="1684"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Oval 179"/>
              <p:cNvSpPr>
                <a:spLocks noChangeArrowheads="1"/>
              </p:cNvSpPr>
              <p:nvPr/>
            </p:nvSpPr>
            <p:spPr bwMode="auto">
              <a:xfrm>
                <a:off x="1659"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Oval 180"/>
              <p:cNvSpPr>
                <a:spLocks noChangeArrowheads="1"/>
              </p:cNvSpPr>
              <p:nvPr/>
            </p:nvSpPr>
            <p:spPr bwMode="auto">
              <a:xfrm>
                <a:off x="1709"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Oval 181"/>
              <p:cNvSpPr>
                <a:spLocks noChangeArrowheads="1"/>
              </p:cNvSpPr>
              <p:nvPr/>
            </p:nvSpPr>
            <p:spPr bwMode="auto">
              <a:xfrm>
                <a:off x="1659"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Oval 182"/>
              <p:cNvSpPr>
                <a:spLocks noChangeArrowheads="1"/>
              </p:cNvSpPr>
              <p:nvPr/>
            </p:nvSpPr>
            <p:spPr bwMode="auto">
              <a:xfrm>
                <a:off x="1709"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Oval 183"/>
              <p:cNvSpPr>
                <a:spLocks noChangeArrowheads="1"/>
              </p:cNvSpPr>
              <p:nvPr/>
            </p:nvSpPr>
            <p:spPr bwMode="auto">
              <a:xfrm>
                <a:off x="1732"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Oval 184"/>
              <p:cNvSpPr>
                <a:spLocks noChangeArrowheads="1"/>
              </p:cNvSpPr>
              <p:nvPr/>
            </p:nvSpPr>
            <p:spPr bwMode="auto">
              <a:xfrm>
                <a:off x="1684"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Oval 185"/>
              <p:cNvSpPr>
                <a:spLocks noChangeArrowheads="1"/>
              </p:cNvSpPr>
              <p:nvPr/>
            </p:nvSpPr>
            <p:spPr bwMode="auto">
              <a:xfrm>
                <a:off x="1709"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Oval 186"/>
              <p:cNvSpPr>
                <a:spLocks noChangeArrowheads="1"/>
              </p:cNvSpPr>
              <p:nvPr/>
            </p:nvSpPr>
            <p:spPr bwMode="auto">
              <a:xfrm>
                <a:off x="1659"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Oval 187"/>
              <p:cNvSpPr>
                <a:spLocks noChangeArrowheads="1"/>
              </p:cNvSpPr>
              <p:nvPr/>
            </p:nvSpPr>
            <p:spPr bwMode="auto">
              <a:xfrm>
                <a:off x="1709"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Oval 188"/>
              <p:cNvSpPr>
                <a:spLocks noChangeArrowheads="1"/>
              </p:cNvSpPr>
              <p:nvPr/>
            </p:nvSpPr>
            <p:spPr bwMode="auto">
              <a:xfrm>
                <a:off x="1684" y="269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Oval 189"/>
              <p:cNvSpPr>
                <a:spLocks noChangeArrowheads="1"/>
              </p:cNvSpPr>
              <p:nvPr/>
            </p:nvSpPr>
            <p:spPr bwMode="auto">
              <a:xfrm>
                <a:off x="1684"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Oval 190"/>
              <p:cNvSpPr>
                <a:spLocks noChangeArrowheads="1"/>
              </p:cNvSpPr>
              <p:nvPr/>
            </p:nvSpPr>
            <p:spPr bwMode="auto">
              <a:xfrm>
                <a:off x="1709"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Oval 191"/>
              <p:cNvSpPr>
                <a:spLocks noChangeArrowheads="1"/>
              </p:cNvSpPr>
              <p:nvPr/>
            </p:nvSpPr>
            <p:spPr bwMode="auto">
              <a:xfrm>
                <a:off x="1709"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Oval 192"/>
              <p:cNvSpPr>
                <a:spLocks noChangeArrowheads="1"/>
              </p:cNvSpPr>
              <p:nvPr/>
            </p:nvSpPr>
            <p:spPr bwMode="auto">
              <a:xfrm>
                <a:off x="1709" y="2721"/>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Oval 193"/>
              <p:cNvSpPr>
                <a:spLocks noChangeArrowheads="1"/>
              </p:cNvSpPr>
              <p:nvPr/>
            </p:nvSpPr>
            <p:spPr bwMode="auto">
              <a:xfrm>
                <a:off x="1757" y="2721"/>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94"/>
              <p:cNvSpPr>
                <a:spLocks/>
              </p:cNvSpPr>
              <p:nvPr/>
            </p:nvSpPr>
            <p:spPr bwMode="auto">
              <a:xfrm>
                <a:off x="1585" y="2400"/>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1 w 12"/>
                  <a:gd name="T11" fmla="*/ 8 h 12"/>
                  <a:gd name="T12" fmla="*/ 11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1" y="8"/>
                    </a:cubicBezTo>
                    <a:cubicBezTo>
                      <a:pt x="11" y="6"/>
                      <a:pt x="11" y="6"/>
                      <a:pt x="11" y="6"/>
                    </a:cubicBezTo>
                    <a:cubicBezTo>
                      <a:pt x="12" y="6"/>
                      <a:pt x="12" y="6"/>
                      <a:pt x="12" y="5"/>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Oval 195"/>
              <p:cNvSpPr>
                <a:spLocks noChangeArrowheads="1"/>
              </p:cNvSpPr>
              <p:nvPr/>
            </p:nvSpPr>
            <p:spPr bwMode="auto">
              <a:xfrm>
                <a:off x="1585"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Oval 196"/>
              <p:cNvSpPr>
                <a:spLocks noChangeArrowheads="1"/>
              </p:cNvSpPr>
              <p:nvPr/>
            </p:nvSpPr>
            <p:spPr bwMode="auto">
              <a:xfrm>
                <a:off x="1610" y="2377"/>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Oval 197"/>
              <p:cNvSpPr>
                <a:spLocks noChangeArrowheads="1"/>
              </p:cNvSpPr>
              <p:nvPr/>
            </p:nvSpPr>
            <p:spPr bwMode="auto">
              <a:xfrm>
                <a:off x="1610" y="2326"/>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Oval 198"/>
              <p:cNvSpPr>
                <a:spLocks noChangeArrowheads="1"/>
              </p:cNvSpPr>
              <p:nvPr/>
            </p:nvSpPr>
            <p:spPr bwMode="auto">
              <a:xfrm>
                <a:off x="1610" y="2476"/>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Oval 199"/>
              <p:cNvSpPr>
                <a:spLocks noChangeArrowheads="1"/>
              </p:cNvSpPr>
              <p:nvPr/>
            </p:nvSpPr>
            <p:spPr bwMode="auto">
              <a:xfrm>
                <a:off x="1610" y="242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Oval 200"/>
              <p:cNvSpPr>
                <a:spLocks noChangeArrowheads="1"/>
              </p:cNvSpPr>
              <p:nvPr/>
            </p:nvSpPr>
            <p:spPr bwMode="auto">
              <a:xfrm>
                <a:off x="1732" y="28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Oval 201"/>
              <p:cNvSpPr>
                <a:spLocks noChangeArrowheads="1"/>
              </p:cNvSpPr>
              <p:nvPr/>
            </p:nvSpPr>
            <p:spPr bwMode="auto">
              <a:xfrm>
                <a:off x="1782"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Oval 202"/>
              <p:cNvSpPr>
                <a:spLocks noChangeArrowheads="1"/>
              </p:cNvSpPr>
              <p:nvPr/>
            </p:nvSpPr>
            <p:spPr bwMode="auto">
              <a:xfrm>
                <a:off x="1732"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Oval 203"/>
              <p:cNvSpPr>
                <a:spLocks noChangeArrowheads="1"/>
              </p:cNvSpPr>
              <p:nvPr/>
            </p:nvSpPr>
            <p:spPr bwMode="auto">
              <a:xfrm>
                <a:off x="1684"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Oval 204"/>
              <p:cNvSpPr>
                <a:spLocks noChangeArrowheads="1"/>
              </p:cNvSpPr>
              <p:nvPr/>
            </p:nvSpPr>
            <p:spPr bwMode="auto">
              <a:xfrm>
                <a:off x="1634" y="249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406"/>
            <p:cNvGrpSpPr>
              <a:grpSpLocks/>
            </p:cNvGrpSpPr>
            <p:nvPr/>
          </p:nvGrpSpPr>
          <p:grpSpPr bwMode="auto">
            <a:xfrm>
              <a:off x="1118" y="1734"/>
              <a:ext cx="1381" cy="1187"/>
              <a:chOff x="1118" y="1734"/>
              <a:chExt cx="1381" cy="1187"/>
            </a:xfrm>
          </p:grpSpPr>
          <p:sp>
            <p:nvSpPr>
              <p:cNvPr id="785" name="Oval 206"/>
              <p:cNvSpPr>
                <a:spLocks noChangeArrowheads="1"/>
              </p:cNvSpPr>
              <p:nvPr/>
            </p:nvSpPr>
            <p:spPr bwMode="auto">
              <a:xfrm>
                <a:off x="1634"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Oval 207"/>
              <p:cNvSpPr>
                <a:spLocks noChangeArrowheads="1"/>
              </p:cNvSpPr>
              <p:nvPr/>
            </p:nvSpPr>
            <p:spPr bwMode="auto">
              <a:xfrm>
                <a:off x="1634" y="240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Oval 208"/>
              <p:cNvSpPr>
                <a:spLocks noChangeArrowheads="1"/>
              </p:cNvSpPr>
              <p:nvPr/>
            </p:nvSpPr>
            <p:spPr bwMode="auto">
              <a:xfrm>
                <a:off x="1634"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Oval 209"/>
              <p:cNvSpPr>
                <a:spLocks noChangeArrowheads="1"/>
              </p:cNvSpPr>
              <p:nvPr/>
            </p:nvSpPr>
            <p:spPr bwMode="auto">
              <a:xfrm>
                <a:off x="1709" y="277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Oval 210"/>
              <p:cNvSpPr>
                <a:spLocks noChangeArrowheads="1"/>
              </p:cNvSpPr>
              <p:nvPr/>
            </p:nvSpPr>
            <p:spPr bwMode="auto">
              <a:xfrm>
                <a:off x="1709" y="282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Oval 211"/>
              <p:cNvSpPr>
                <a:spLocks noChangeArrowheads="1"/>
              </p:cNvSpPr>
              <p:nvPr/>
            </p:nvSpPr>
            <p:spPr bwMode="auto">
              <a:xfrm>
                <a:off x="1757" y="277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Oval 212"/>
              <p:cNvSpPr>
                <a:spLocks noChangeArrowheads="1"/>
              </p:cNvSpPr>
              <p:nvPr/>
            </p:nvSpPr>
            <p:spPr bwMode="auto">
              <a:xfrm>
                <a:off x="1757" y="282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Oval 213"/>
              <p:cNvSpPr>
                <a:spLocks noChangeArrowheads="1"/>
              </p:cNvSpPr>
              <p:nvPr/>
            </p:nvSpPr>
            <p:spPr bwMode="auto">
              <a:xfrm>
                <a:off x="1732" y="2795"/>
                <a:ext cx="25" cy="27"/>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Oval 214"/>
              <p:cNvSpPr>
                <a:spLocks noChangeArrowheads="1"/>
              </p:cNvSpPr>
              <p:nvPr/>
            </p:nvSpPr>
            <p:spPr bwMode="auto">
              <a:xfrm>
                <a:off x="1732" y="274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Oval 215"/>
              <p:cNvSpPr>
                <a:spLocks noChangeArrowheads="1"/>
              </p:cNvSpPr>
              <p:nvPr/>
            </p:nvSpPr>
            <p:spPr bwMode="auto">
              <a:xfrm>
                <a:off x="1782" y="28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Oval 216"/>
              <p:cNvSpPr>
                <a:spLocks noChangeArrowheads="1"/>
              </p:cNvSpPr>
              <p:nvPr/>
            </p:nvSpPr>
            <p:spPr bwMode="auto">
              <a:xfrm>
                <a:off x="1782" y="2795"/>
                <a:ext cx="25" cy="27"/>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Oval 217"/>
              <p:cNvSpPr>
                <a:spLocks noChangeArrowheads="1"/>
              </p:cNvSpPr>
              <p:nvPr/>
            </p:nvSpPr>
            <p:spPr bwMode="auto">
              <a:xfrm>
                <a:off x="1782" y="274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218"/>
              <p:cNvSpPr>
                <a:spLocks/>
              </p:cNvSpPr>
              <p:nvPr/>
            </p:nvSpPr>
            <p:spPr bwMode="auto">
              <a:xfrm>
                <a:off x="1782" y="2896"/>
                <a:ext cx="25" cy="25"/>
              </a:xfrm>
              <a:custGeom>
                <a:avLst/>
                <a:gdLst>
                  <a:gd name="T0" fmla="*/ 6 w 12"/>
                  <a:gd name="T1" fmla="*/ 0 h 12"/>
                  <a:gd name="T2" fmla="*/ 0 w 12"/>
                  <a:gd name="T3" fmla="*/ 6 h 12"/>
                  <a:gd name="T4" fmla="*/ 6 w 12"/>
                  <a:gd name="T5" fmla="*/ 12 h 12"/>
                  <a:gd name="T6" fmla="*/ 12 w 12"/>
                  <a:gd name="T7" fmla="*/ 8 h 12"/>
                  <a:gd name="T8" fmla="*/ 12 w 12"/>
                  <a:gd name="T9" fmla="*/ 6 h 12"/>
                  <a:gd name="T10" fmla="*/ 6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6" y="0"/>
                    </a:moveTo>
                    <a:cubicBezTo>
                      <a:pt x="3" y="0"/>
                      <a:pt x="0" y="3"/>
                      <a:pt x="0" y="6"/>
                    </a:cubicBezTo>
                    <a:cubicBezTo>
                      <a:pt x="0" y="9"/>
                      <a:pt x="3" y="12"/>
                      <a:pt x="6" y="12"/>
                    </a:cubicBezTo>
                    <a:cubicBezTo>
                      <a:pt x="8" y="12"/>
                      <a:pt x="11" y="10"/>
                      <a:pt x="12" y="8"/>
                    </a:cubicBezTo>
                    <a:cubicBezTo>
                      <a:pt x="12" y="6"/>
                      <a:pt x="12" y="6"/>
                      <a:pt x="12" y="6"/>
                    </a:cubicBezTo>
                    <a:cubicBezTo>
                      <a:pt x="12" y="3"/>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Oval 219"/>
              <p:cNvSpPr>
                <a:spLocks noChangeArrowheads="1"/>
              </p:cNvSpPr>
              <p:nvPr/>
            </p:nvSpPr>
            <p:spPr bwMode="auto">
              <a:xfrm>
                <a:off x="1757" y="287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Oval 220"/>
              <p:cNvSpPr>
                <a:spLocks noChangeArrowheads="1"/>
              </p:cNvSpPr>
              <p:nvPr/>
            </p:nvSpPr>
            <p:spPr bwMode="auto">
              <a:xfrm>
                <a:off x="1782" y="240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Oval 221"/>
              <p:cNvSpPr>
                <a:spLocks noChangeArrowheads="1"/>
              </p:cNvSpPr>
              <p:nvPr/>
            </p:nvSpPr>
            <p:spPr bwMode="auto">
              <a:xfrm>
                <a:off x="1732" y="240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Oval 222"/>
              <p:cNvSpPr>
                <a:spLocks noChangeArrowheads="1"/>
              </p:cNvSpPr>
              <p:nvPr/>
            </p:nvSpPr>
            <p:spPr bwMode="auto">
              <a:xfrm>
                <a:off x="1684" y="240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Oval 223"/>
              <p:cNvSpPr>
                <a:spLocks noChangeArrowheads="1"/>
              </p:cNvSpPr>
              <p:nvPr/>
            </p:nvSpPr>
            <p:spPr bwMode="auto">
              <a:xfrm>
                <a:off x="1782"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Oval 224"/>
              <p:cNvSpPr>
                <a:spLocks noChangeArrowheads="1"/>
              </p:cNvSpPr>
              <p:nvPr/>
            </p:nvSpPr>
            <p:spPr bwMode="auto">
              <a:xfrm>
                <a:off x="1757"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Oval 225"/>
              <p:cNvSpPr>
                <a:spLocks noChangeArrowheads="1"/>
              </p:cNvSpPr>
              <p:nvPr/>
            </p:nvSpPr>
            <p:spPr bwMode="auto">
              <a:xfrm>
                <a:off x="1757"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226"/>
              <p:cNvSpPr>
                <a:spLocks/>
              </p:cNvSpPr>
              <p:nvPr/>
            </p:nvSpPr>
            <p:spPr bwMode="auto">
              <a:xfrm>
                <a:off x="1782" y="1906"/>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8 h 12"/>
                  <a:gd name="T12" fmla="*/ 12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227"/>
              <p:cNvSpPr>
                <a:spLocks/>
              </p:cNvSpPr>
              <p:nvPr/>
            </p:nvSpPr>
            <p:spPr bwMode="auto">
              <a:xfrm>
                <a:off x="1732" y="1906"/>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Oval 228"/>
              <p:cNvSpPr>
                <a:spLocks noChangeArrowheads="1"/>
              </p:cNvSpPr>
              <p:nvPr/>
            </p:nvSpPr>
            <p:spPr bwMode="auto">
              <a:xfrm>
                <a:off x="1782"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Oval 229"/>
              <p:cNvSpPr>
                <a:spLocks noChangeArrowheads="1"/>
              </p:cNvSpPr>
              <p:nvPr/>
            </p:nvSpPr>
            <p:spPr bwMode="auto">
              <a:xfrm>
                <a:off x="1757"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Oval 230"/>
              <p:cNvSpPr>
                <a:spLocks noChangeArrowheads="1"/>
              </p:cNvSpPr>
              <p:nvPr/>
            </p:nvSpPr>
            <p:spPr bwMode="auto">
              <a:xfrm>
                <a:off x="1757"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Oval 231"/>
              <p:cNvSpPr>
                <a:spLocks noChangeArrowheads="1"/>
              </p:cNvSpPr>
              <p:nvPr/>
            </p:nvSpPr>
            <p:spPr bwMode="auto">
              <a:xfrm>
                <a:off x="1659"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Oval 232"/>
              <p:cNvSpPr>
                <a:spLocks noChangeArrowheads="1"/>
              </p:cNvSpPr>
              <p:nvPr/>
            </p:nvSpPr>
            <p:spPr bwMode="auto">
              <a:xfrm>
                <a:off x="1659"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Freeform 233"/>
              <p:cNvSpPr>
                <a:spLocks/>
              </p:cNvSpPr>
              <p:nvPr/>
            </p:nvSpPr>
            <p:spPr bwMode="auto">
              <a:xfrm>
                <a:off x="1684" y="1908"/>
                <a:ext cx="25" cy="25"/>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Oval 234"/>
              <p:cNvSpPr>
                <a:spLocks noChangeArrowheads="1"/>
              </p:cNvSpPr>
              <p:nvPr/>
            </p:nvSpPr>
            <p:spPr bwMode="auto">
              <a:xfrm>
                <a:off x="1732"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Oval 235"/>
              <p:cNvSpPr>
                <a:spLocks noChangeArrowheads="1"/>
              </p:cNvSpPr>
              <p:nvPr/>
            </p:nvSpPr>
            <p:spPr bwMode="auto">
              <a:xfrm>
                <a:off x="1684"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Oval 236"/>
              <p:cNvSpPr>
                <a:spLocks noChangeArrowheads="1"/>
              </p:cNvSpPr>
              <p:nvPr/>
            </p:nvSpPr>
            <p:spPr bwMode="auto">
              <a:xfrm>
                <a:off x="1659"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Oval 237"/>
              <p:cNvSpPr>
                <a:spLocks noChangeArrowheads="1"/>
              </p:cNvSpPr>
              <p:nvPr/>
            </p:nvSpPr>
            <p:spPr bwMode="auto">
              <a:xfrm>
                <a:off x="1709"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Oval 238"/>
              <p:cNvSpPr>
                <a:spLocks noChangeArrowheads="1"/>
              </p:cNvSpPr>
              <p:nvPr/>
            </p:nvSpPr>
            <p:spPr bwMode="auto">
              <a:xfrm>
                <a:off x="1659"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Oval 239"/>
              <p:cNvSpPr>
                <a:spLocks noChangeArrowheads="1"/>
              </p:cNvSpPr>
              <p:nvPr/>
            </p:nvSpPr>
            <p:spPr bwMode="auto">
              <a:xfrm>
                <a:off x="1709"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Oval 240"/>
              <p:cNvSpPr>
                <a:spLocks noChangeArrowheads="1"/>
              </p:cNvSpPr>
              <p:nvPr/>
            </p:nvSpPr>
            <p:spPr bwMode="auto">
              <a:xfrm>
                <a:off x="1684"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Oval 241"/>
              <p:cNvSpPr>
                <a:spLocks noChangeArrowheads="1"/>
              </p:cNvSpPr>
              <p:nvPr/>
            </p:nvSpPr>
            <p:spPr bwMode="auto">
              <a:xfrm>
                <a:off x="1659"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Oval 242"/>
              <p:cNvSpPr>
                <a:spLocks noChangeArrowheads="1"/>
              </p:cNvSpPr>
              <p:nvPr/>
            </p:nvSpPr>
            <p:spPr bwMode="auto">
              <a:xfrm>
                <a:off x="1659"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Oval 243"/>
              <p:cNvSpPr>
                <a:spLocks noChangeArrowheads="1"/>
              </p:cNvSpPr>
              <p:nvPr/>
            </p:nvSpPr>
            <p:spPr bwMode="auto">
              <a:xfrm>
                <a:off x="1709"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Freeform 244"/>
              <p:cNvSpPr>
                <a:spLocks/>
              </p:cNvSpPr>
              <p:nvPr/>
            </p:nvSpPr>
            <p:spPr bwMode="auto">
              <a:xfrm>
                <a:off x="1585" y="1809"/>
                <a:ext cx="23" cy="26"/>
              </a:xfrm>
              <a:custGeom>
                <a:avLst/>
                <a:gdLst>
                  <a:gd name="T0" fmla="*/ 6 w 11"/>
                  <a:gd name="T1" fmla="*/ 0 h 12"/>
                  <a:gd name="T2" fmla="*/ 0 w 11"/>
                  <a:gd name="T3" fmla="*/ 5 h 12"/>
                  <a:gd name="T4" fmla="*/ 0 w 11"/>
                  <a:gd name="T5" fmla="*/ 6 h 12"/>
                  <a:gd name="T6" fmla="*/ 6 w 11"/>
                  <a:gd name="T7" fmla="*/ 12 h 12"/>
                  <a:gd name="T8" fmla="*/ 11 w 11"/>
                  <a:gd name="T9" fmla="*/ 8 h 12"/>
                  <a:gd name="T10" fmla="*/ 11 w 11"/>
                  <a:gd name="T11" fmla="*/ 6 h 12"/>
                  <a:gd name="T12" fmla="*/ 11 w 11"/>
                  <a:gd name="T13" fmla="*/ 5 h 12"/>
                  <a:gd name="T14" fmla="*/ 6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0"/>
                    </a:moveTo>
                    <a:cubicBezTo>
                      <a:pt x="3" y="0"/>
                      <a:pt x="1" y="2"/>
                      <a:pt x="0" y="5"/>
                    </a:cubicBezTo>
                    <a:cubicBezTo>
                      <a:pt x="0" y="6"/>
                      <a:pt x="0" y="6"/>
                      <a:pt x="0" y="6"/>
                    </a:cubicBezTo>
                    <a:cubicBezTo>
                      <a:pt x="0" y="9"/>
                      <a:pt x="3" y="12"/>
                      <a:pt x="6" y="12"/>
                    </a:cubicBezTo>
                    <a:cubicBezTo>
                      <a:pt x="8" y="12"/>
                      <a:pt x="11" y="10"/>
                      <a:pt x="11" y="8"/>
                    </a:cubicBezTo>
                    <a:cubicBezTo>
                      <a:pt x="11" y="6"/>
                      <a:pt x="11" y="6"/>
                      <a:pt x="11" y="6"/>
                    </a:cubicBezTo>
                    <a:cubicBezTo>
                      <a:pt x="11" y="5"/>
                      <a:pt x="11" y="5"/>
                      <a:pt x="11"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Oval 245"/>
              <p:cNvSpPr>
                <a:spLocks noChangeArrowheads="1"/>
              </p:cNvSpPr>
              <p:nvPr/>
            </p:nvSpPr>
            <p:spPr bwMode="auto">
              <a:xfrm>
                <a:off x="1585"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Oval 246"/>
              <p:cNvSpPr>
                <a:spLocks noChangeArrowheads="1"/>
              </p:cNvSpPr>
              <p:nvPr/>
            </p:nvSpPr>
            <p:spPr bwMode="auto">
              <a:xfrm>
                <a:off x="1560"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Oval 247"/>
              <p:cNvSpPr>
                <a:spLocks noChangeArrowheads="1"/>
              </p:cNvSpPr>
              <p:nvPr/>
            </p:nvSpPr>
            <p:spPr bwMode="auto">
              <a:xfrm>
                <a:off x="1610" y="178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Oval 248"/>
              <p:cNvSpPr>
                <a:spLocks noChangeArrowheads="1"/>
              </p:cNvSpPr>
              <p:nvPr/>
            </p:nvSpPr>
            <p:spPr bwMode="auto">
              <a:xfrm>
                <a:off x="1560"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Oval 249"/>
              <p:cNvSpPr>
                <a:spLocks noChangeArrowheads="1"/>
              </p:cNvSpPr>
              <p:nvPr/>
            </p:nvSpPr>
            <p:spPr bwMode="auto">
              <a:xfrm>
                <a:off x="1610" y="173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Freeform 250"/>
              <p:cNvSpPr>
                <a:spLocks/>
              </p:cNvSpPr>
              <p:nvPr/>
            </p:nvSpPr>
            <p:spPr bwMode="auto">
              <a:xfrm>
                <a:off x="1583" y="1906"/>
                <a:ext cx="25" cy="25"/>
              </a:xfrm>
              <a:custGeom>
                <a:avLst/>
                <a:gdLst>
                  <a:gd name="T0" fmla="*/ 1 w 12"/>
                  <a:gd name="T1" fmla="*/ 6 h 12"/>
                  <a:gd name="T2" fmla="*/ 7 w 12"/>
                  <a:gd name="T3" fmla="*/ 12 h 12"/>
                  <a:gd name="T4" fmla="*/ 12 w 12"/>
                  <a:gd name="T5" fmla="*/ 8 h 12"/>
                  <a:gd name="T6" fmla="*/ 12 w 12"/>
                  <a:gd name="T7" fmla="*/ 6 h 12"/>
                  <a:gd name="T8" fmla="*/ 12 w 12"/>
                  <a:gd name="T9" fmla="*/ 5 h 12"/>
                  <a:gd name="T10" fmla="*/ 6 w 12"/>
                  <a:gd name="T11" fmla="*/ 0 h 12"/>
                  <a:gd name="T12" fmla="*/ 0 w 12"/>
                  <a:gd name="T13" fmla="*/ 5 h 12"/>
                  <a:gd name="T14" fmla="*/ 1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 y="6"/>
                    </a:moveTo>
                    <a:cubicBezTo>
                      <a:pt x="1" y="9"/>
                      <a:pt x="4" y="12"/>
                      <a:pt x="7" y="12"/>
                    </a:cubicBezTo>
                    <a:cubicBezTo>
                      <a:pt x="9" y="12"/>
                      <a:pt x="12" y="10"/>
                      <a:pt x="12" y="8"/>
                    </a:cubicBezTo>
                    <a:cubicBezTo>
                      <a:pt x="12" y="6"/>
                      <a:pt x="12" y="6"/>
                      <a:pt x="12" y="6"/>
                    </a:cubicBezTo>
                    <a:cubicBezTo>
                      <a:pt x="12" y="5"/>
                      <a:pt x="12" y="5"/>
                      <a:pt x="12" y="5"/>
                    </a:cubicBezTo>
                    <a:cubicBezTo>
                      <a:pt x="11" y="2"/>
                      <a:pt x="9" y="0"/>
                      <a:pt x="6" y="0"/>
                    </a:cubicBezTo>
                    <a:cubicBezTo>
                      <a:pt x="3" y="0"/>
                      <a:pt x="1" y="2"/>
                      <a:pt x="0" y="5"/>
                    </a:cubicBezTo>
                    <a:lnTo>
                      <a:pt x="1"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Oval 251"/>
              <p:cNvSpPr>
                <a:spLocks noChangeArrowheads="1"/>
              </p:cNvSpPr>
              <p:nvPr/>
            </p:nvSpPr>
            <p:spPr bwMode="auto">
              <a:xfrm>
                <a:off x="1585"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Oval 252"/>
              <p:cNvSpPr>
                <a:spLocks noChangeArrowheads="1"/>
              </p:cNvSpPr>
              <p:nvPr/>
            </p:nvSpPr>
            <p:spPr bwMode="auto">
              <a:xfrm>
                <a:off x="1560"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Oval 253"/>
              <p:cNvSpPr>
                <a:spLocks noChangeArrowheads="1"/>
              </p:cNvSpPr>
              <p:nvPr/>
            </p:nvSpPr>
            <p:spPr bwMode="auto">
              <a:xfrm>
                <a:off x="1610" y="18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Oval 254"/>
              <p:cNvSpPr>
                <a:spLocks noChangeArrowheads="1"/>
              </p:cNvSpPr>
              <p:nvPr/>
            </p:nvSpPr>
            <p:spPr bwMode="auto">
              <a:xfrm>
                <a:off x="1560"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Oval 255"/>
              <p:cNvSpPr>
                <a:spLocks noChangeArrowheads="1"/>
              </p:cNvSpPr>
              <p:nvPr/>
            </p:nvSpPr>
            <p:spPr bwMode="auto">
              <a:xfrm>
                <a:off x="1610" y="183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Oval 256"/>
              <p:cNvSpPr>
                <a:spLocks noChangeArrowheads="1"/>
              </p:cNvSpPr>
              <p:nvPr/>
            </p:nvSpPr>
            <p:spPr bwMode="auto">
              <a:xfrm>
                <a:off x="1585"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Oval 257"/>
              <p:cNvSpPr>
                <a:spLocks noChangeArrowheads="1"/>
              </p:cNvSpPr>
              <p:nvPr/>
            </p:nvSpPr>
            <p:spPr bwMode="auto">
              <a:xfrm>
                <a:off x="1537"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Oval 258"/>
              <p:cNvSpPr>
                <a:spLocks noChangeArrowheads="1"/>
              </p:cNvSpPr>
              <p:nvPr/>
            </p:nvSpPr>
            <p:spPr bwMode="auto">
              <a:xfrm>
                <a:off x="1560"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Oval 259"/>
              <p:cNvSpPr>
                <a:spLocks noChangeArrowheads="1"/>
              </p:cNvSpPr>
              <p:nvPr/>
            </p:nvSpPr>
            <p:spPr bwMode="auto">
              <a:xfrm>
                <a:off x="1610" y="198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Oval 260"/>
              <p:cNvSpPr>
                <a:spLocks noChangeArrowheads="1"/>
              </p:cNvSpPr>
              <p:nvPr/>
            </p:nvSpPr>
            <p:spPr bwMode="auto">
              <a:xfrm>
                <a:off x="1560"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Oval 261"/>
              <p:cNvSpPr>
                <a:spLocks noChangeArrowheads="1"/>
              </p:cNvSpPr>
              <p:nvPr/>
            </p:nvSpPr>
            <p:spPr bwMode="auto">
              <a:xfrm>
                <a:off x="1610" y="193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Oval 262"/>
              <p:cNvSpPr>
                <a:spLocks noChangeArrowheads="1"/>
              </p:cNvSpPr>
              <p:nvPr/>
            </p:nvSpPr>
            <p:spPr bwMode="auto">
              <a:xfrm>
                <a:off x="1585"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Oval 263"/>
              <p:cNvSpPr>
                <a:spLocks noChangeArrowheads="1"/>
              </p:cNvSpPr>
              <p:nvPr/>
            </p:nvSpPr>
            <p:spPr bwMode="auto">
              <a:xfrm>
                <a:off x="1610" y="208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Oval 264"/>
              <p:cNvSpPr>
                <a:spLocks noChangeArrowheads="1"/>
              </p:cNvSpPr>
              <p:nvPr/>
            </p:nvSpPr>
            <p:spPr bwMode="auto">
              <a:xfrm>
                <a:off x="1560"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Oval 265"/>
              <p:cNvSpPr>
                <a:spLocks noChangeArrowheads="1"/>
              </p:cNvSpPr>
              <p:nvPr/>
            </p:nvSpPr>
            <p:spPr bwMode="auto">
              <a:xfrm>
                <a:off x="1610" y="203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Oval 266"/>
              <p:cNvSpPr>
                <a:spLocks noChangeArrowheads="1"/>
              </p:cNvSpPr>
              <p:nvPr/>
            </p:nvSpPr>
            <p:spPr bwMode="auto">
              <a:xfrm>
                <a:off x="1537"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Oval 267"/>
              <p:cNvSpPr>
                <a:spLocks noChangeArrowheads="1"/>
              </p:cNvSpPr>
              <p:nvPr/>
            </p:nvSpPr>
            <p:spPr bwMode="auto">
              <a:xfrm>
                <a:off x="1487"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Oval 268"/>
              <p:cNvSpPr>
                <a:spLocks noChangeArrowheads="1"/>
              </p:cNvSpPr>
              <p:nvPr/>
            </p:nvSpPr>
            <p:spPr bwMode="auto">
              <a:xfrm>
                <a:off x="1560"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Oval 269"/>
              <p:cNvSpPr>
                <a:spLocks noChangeArrowheads="1"/>
              </p:cNvSpPr>
              <p:nvPr/>
            </p:nvSpPr>
            <p:spPr bwMode="auto">
              <a:xfrm>
                <a:off x="1585"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Oval 270"/>
              <p:cNvSpPr>
                <a:spLocks noChangeArrowheads="1"/>
              </p:cNvSpPr>
              <p:nvPr/>
            </p:nvSpPr>
            <p:spPr bwMode="auto">
              <a:xfrm>
                <a:off x="1634"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Oval 271"/>
              <p:cNvSpPr>
                <a:spLocks noChangeArrowheads="1"/>
              </p:cNvSpPr>
              <p:nvPr/>
            </p:nvSpPr>
            <p:spPr bwMode="auto">
              <a:xfrm>
                <a:off x="1684"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Oval 272"/>
              <p:cNvSpPr>
                <a:spLocks noChangeArrowheads="1"/>
              </p:cNvSpPr>
              <p:nvPr/>
            </p:nvSpPr>
            <p:spPr bwMode="auto">
              <a:xfrm>
                <a:off x="1732"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Oval 273"/>
              <p:cNvSpPr>
                <a:spLocks noChangeArrowheads="1"/>
              </p:cNvSpPr>
              <p:nvPr/>
            </p:nvSpPr>
            <p:spPr bwMode="auto">
              <a:xfrm>
                <a:off x="1537"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Oval 274"/>
              <p:cNvSpPr>
                <a:spLocks noChangeArrowheads="1"/>
              </p:cNvSpPr>
              <p:nvPr/>
            </p:nvSpPr>
            <p:spPr bwMode="auto">
              <a:xfrm>
                <a:off x="1560"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Oval 275"/>
              <p:cNvSpPr>
                <a:spLocks noChangeArrowheads="1"/>
              </p:cNvSpPr>
              <p:nvPr/>
            </p:nvSpPr>
            <p:spPr bwMode="auto">
              <a:xfrm>
                <a:off x="1560"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Oval 276"/>
              <p:cNvSpPr>
                <a:spLocks noChangeArrowheads="1"/>
              </p:cNvSpPr>
              <p:nvPr/>
            </p:nvSpPr>
            <p:spPr bwMode="auto">
              <a:xfrm>
                <a:off x="1610" y="222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Oval 277"/>
              <p:cNvSpPr>
                <a:spLocks noChangeArrowheads="1"/>
              </p:cNvSpPr>
              <p:nvPr/>
            </p:nvSpPr>
            <p:spPr bwMode="auto">
              <a:xfrm>
                <a:off x="1659"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Freeform 278"/>
              <p:cNvSpPr>
                <a:spLocks/>
              </p:cNvSpPr>
              <p:nvPr/>
            </p:nvSpPr>
            <p:spPr bwMode="auto">
              <a:xfrm>
                <a:off x="1537" y="1809"/>
                <a:ext cx="25"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8"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Freeform 279"/>
              <p:cNvSpPr>
                <a:spLocks/>
              </p:cNvSpPr>
              <p:nvPr/>
            </p:nvSpPr>
            <p:spPr bwMode="auto">
              <a:xfrm>
                <a:off x="1487" y="1809"/>
                <a:ext cx="25"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Oval 280"/>
              <p:cNvSpPr>
                <a:spLocks noChangeArrowheads="1"/>
              </p:cNvSpPr>
              <p:nvPr/>
            </p:nvSpPr>
            <p:spPr bwMode="auto">
              <a:xfrm>
                <a:off x="1537"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Oval 281"/>
              <p:cNvSpPr>
                <a:spLocks noChangeArrowheads="1"/>
              </p:cNvSpPr>
              <p:nvPr/>
            </p:nvSpPr>
            <p:spPr bwMode="auto">
              <a:xfrm>
                <a:off x="1487"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Oval 282"/>
              <p:cNvSpPr>
                <a:spLocks noChangeArrowheads="1"/>
              </p:cNvSpPr>
              <p:nvPr/>
            </p:nvSpPr>
            <p:spPr bwMode="auto">
              <a:xfrm>
                <a:off x="1462"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Oval 283"/>
              <p:cNvSpPr>
                <a:spLocks noChangeArrowheads="1"/>
              </p:cNvSpPr>
              <p:nvPr/>
            </p:nvSpPr>
            <p:spPr bwMode="auto">
              <a:xfrm>
                <a:off x="1512"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Oval 284"/>
              <p:cNvSpPr>
                <a:spLocks noChangeArrowheads="1"/>
              </p:cNvSpPr>
              <p:nvPr/>
            </p:nvSpPr>
            <p:spPr bwMode="auto">
              <a:xfrm>
                <a:off x="1462"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Oval 285"/>
              <p:cNvSpPr>
                <a:spLocks noChangeArrowheads="1"/>
              </p:cNvSpPr>
              <p:nvPr/>
            </p:nvSpPr>
            <p:spPr bwMode="auto">
              <a:xfrm>
                <a:off x="1512"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Freeform 286"/>
              <p:cNvSpPr>
                <a:spLocks/>
              </p:cNvSpPr>
              <p:nvPr/>
            </p:nvSpPr>
            <p:spPr bwMode="auto">
              <a:xfrm>
                <a:off x="1537" y="1906"/>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287"/>
              <p:cNvSpPr>
                <a:spLocks/>
              </p:cNvSpPr>
              <p:nvPr/>
            </p:nvSpPr>
            <p:spPr bwMode="auto">
              <a:xfrm>
                <a:off x="1487" y="1908"/>
                <a:ext cx="25" cy="25"/>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Oval 288"/>
              <p:cNvSpPr>
                <a:spLocks noChangeArrowheads="1"/>
              </p:cNvSpPr>
              <p:nvPr/>
            </p:nvSpPr>
            <p:spPr bwMode="auto">
              <a:xfrm>
                <a:off x="1537"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Oval 289"/>
              <p:cNvSpPr>
                <a:spLocks noChangeArrowheads="1"/>
              </p:cNvSpPr>
              <p:nvPr/>
            </p:nvSpPr>
            <p:spPr bwMode="auto">
              <a:xfrm>
                <a:off x="1487"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Oval 290"/>
              <p:cNvSpPr>
                <a:spLocks noChangeArrowheads="1"/>
              </p:cNvSpPr>
              <p:nvPr/>
            </p:nvSpPr>
            <p:spPr bwMode="auto">
              <a:xfrm>
                <a:off x="1462"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Oval 291"/>
              <p:cNvSpPr>
                <a:spLocks noChangeArrowheads="1"/>
              </p:cNvSpPr>
              <p:nvPr/>
            </p:nvSpPr>
            <p:spPr bwMode="auto">
              <a:xfrm>
                <a:off x="1512"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Oval 292"/>
              <p:cNvSpPr>
                <a:spLocks noChangeArrowheads="1"/>
              </p:cNvSpPr>
              <p:nvPr/>
            </p:nvSpPr>
            <p:spPr bwMode="auto">
              <a:xfrm>
                <a:off x="1462"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Oval 293"/>
              <p:cNvSpPr>
                <a:spLocks noChangeArrowheads="1"/>
              </p:cNvSpPr>
              <p:nvPr/>
            </p:nvSpPr>
            <p:spPr bwMode="auto">
              <a:xfrm>
                <a:off x="1512"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Oval 294"/>
              <p:cNvSpPr>
                <a:spLocks noChangeArrowheads="1"/>
              </p:cNvSpPr>
              <p:nvPr/>
            </p:nvSpPr>
            <p:spPr bwMode="auto">
              <a:xfrm>
                <a:off x="1487"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Oval 295"/>
              <p:cNvSpPr>
                <a:spLocks noChangeArrowheads="1"/>
              </p:cNvSpPr>
              <p:nvPr/>
            </p:nvSpPr>
            <p:spPr bwMode="auto">
              <a:xfrm>
                <a:off x="1462"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Oval 296"/>
              <p:cNvSpPr>
                <a:spLocks noChangeArrowheads="1"/>
              </p:cNvSpPr>
              <p:nvPr/>
            </p:nvSpPr>
            <p:spPr bwMode="auto">
              <a:xfrm>
                <a:off x="1512"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Oval 297"/>
              <p:cNvSpPr>
                <a:spLocks noChangeArrowheads="1"/>
              </p:cNvSpPr>
              <p:nvPr/>
            </p:nvSpPr>
            <p:spPr bwMode="auto">
              <a:xfrm>
                <a:off x="1462"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Oval 298"/>
              <p:cNvSpPr>
                <a:spLocks noChangeArrowheads="1"/>
              </p:cNvSpPr>
              <p:nvPr/>
            </p:nvSpPr>
            <p:spPr bwMode="auto">
              <a:xfrm>
                <a:off x="1512"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Oval 299"/>
              <p:cNvSpPr>
                <a:spLocks noChangeArrowheads="1"/>
              </p:cNvSpPr>
              <p:nvPr/>
            </p:nvSpPr>
            <p:spPr bwMode="auto">
              <a:xfrm>
                <a:off x="1487"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Oval 300"/>
              <p:cNvSpPr>
                <a:spLocks noChangeArrowheads="1"/>
              </p:cNvSpPr>
              <p:nvPr/>
            </p:nvSpPr>
            <p:spPr bwMode="auto">
              <a:xfrm>
                <a:off x="1462"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Oval 301"/>
              <p:cNvSpPr>
                <a:spLocks noChangeArrowheads="1"/>
              </p:cNvSpPr>
              <p:nvPr/>
            </p:nvSpPr>
            <p:spPr bwMode="auto">
              <a:xfrm>
                <a:off x="1414"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Oval 302"/>
              <p:cNvSpPr>
                <a:spLocks noChangeArrowheads="1"/>
              </p:cNvSpPr>
              <p:nvPr/>
            </p:nvSpPr>
            <p:spPr bwMode="auto">
              <a:xfrm>
                <a:off x="1363"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Oval 303"/>
              <p:cNvSpPr>
                <a:spLocks noChangeArrowheads="1"/>
              </p:cNvSpPr>
              <p:nvPr/>
            </p:nvSpPr>
            <p:spPr bwMode="auto">
              <a:xfrm>
                <a:off x="1315"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Oval 304"/>
              <p:cNvSpPr>
                <a:spLocks noChangeArrowheads="1"/>
              </p:cNvSpPr>
              <p:nvPr/>
            </p:nvSpPr>
            <p:spPr bwMode="auto">
              <a:xfrm>
                <a:off x="1462"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Oval 305"/>
              <p:cNvSpPr>
                <a:spLocks noChangeArrowheads="1"/>
              </p:cNvSpPr>
              <p:nvPr/>
            </p:nvSpPr>
            <p:spPr bwMode="auto">
              <a:xfrm>
                <a:off x="1512"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Oval 306"/>
              <p:cNvSpPr>
                <a:spLocks noChangeArrowheads="1"/>
              </p:cNvSpPr>
              <p:nvPr/>
            </p:nvSpPr>
            <p:spPr bwMode="auto">
              <a:xfrm>
                <a:off x="1512"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Oval 307"/>
              <p:cNvSpPr>
                <a:spLocks noChangeArrowheads="1"/>
              </p:cNvSpPr>
              <p:nvPr/>
            </p:nvSpPr>
            <p:spPr bwMode="auto">
              <a:xfrm>
                <a:off x="1462"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Oval 308"/>
              <p:cNvSpPr>
                <a:spLocks noChangeArrowheads="1"/>
              </p:cNvSpPr>
              <p:nvPr/>
            </p:nvSpPr>
            <p:spPr bwMode="auto">
              <a:xfrm>
                <a:off x="1512"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Oval 309"/>
              <p:cNvSpPr>
                <a:spLocks noChangeArrowheads="1"/>
              </p:cNvSpPr>
              <p:nvPr/>
            </p:nvSpPr>
            <p:spPr bwMode="auto">
              <a:xfrm>
                <a:off x="1462"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Oval 310"/>
              <p:cNvSpPr>
                <a:spLocks noChangeArrowheads="1"/>
              </p:cNvSpPr>
              <p:nvPr/>
            </p:nvSpPr>
            <p:spPr bwMode="auto">
              <a:xfrm>
                <a:off x="1512"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311"/>
              <p:cNvSpPr>
                <a:spLocks/>
              </p:cNvSpPr>
              <p:nvPr/>
            </p:nvSpPr>
            <p:spPr bwMode="auto">
              <a:xfrm>
                <a:off x="1388" y="1809"/>
                <a:ext cx="23" cy="26"/>
              </a:xfrm>
              <a:custGeom>
                <a:avLst/>
                <a:gdLst>
                  <a:gd name="T0" fmla="*/ 6 w 11"/>
                  <a:gd name="T1" fmla="*/ 0 h 12"/>
                  <a:gd name="T2" fmla="*/ 0 w 11"/>
                  <a:gd name="T3" fmla="*/ 5 h 12"/>
                  <a:gd name="T4" fmla="*/ 0 w 11"/>
                  <a:gd name="T5" fmla="*/ 6 h 12"/>
                  <a:gd name="T6" fmla="*/ 6 w 11"/>
                  <a:gd name="T7" fmla="*/ 12 h 12"/>
                  <a:gd name="T8" fmla="*/ 11 w 11"/>
                  <a:gd name="T9" fmla="*/ 8 h 12"/>
                  <a:gd name="T10" fmla="*/ 11 w 11"/>
                  <a:gd name="T11" fmla="*/ 6 h 12"/>
                  <a:gd name="T12" fmla="*/ 11 w 11"/>
                  <a:gd name="T13" fmla="*/ 5 h 12"/>
                  <a:gd name="T14" fmla="*/ 6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0"/>
                    </a:moveTo>
                    <a:cubicBezTo>
                      <a:pt x="3" y="0"/>
                      <a:pt x="1" y="2"/>
                      <a:pt x="0" y="5"/>
                    </a:cubicBezTo>
                    <a:cubicBezTo>
                      <a:pt x="0" y="6"/>
                      <a:pt x="0" y="6"/>
                      <a:pt x="0" y="6"/>
                    </a:cubicBezTo>
                    <a:cubicBezTo>
                      <a:pt x="0" y="9"/>
                      <a:pt x="3" y="12"/>
                      <a:pt x="6" y="12"/>
                    </a:cubicBezTo>
                    <a:cubicBezTo>
                      <a:pt x="8" y="12"/>
                      <a:pt x="10" y="10"/>
                      <a:pt x="11" y="8"/>
                    </a:cubicBezTo>
                    <a:cubicBezTo>
                      <a:pt x="11" y="6"/>
                      <a:pt x="11" y="6"/>
                      <a:pt x="11" y="6"/>
                    </a:cubicBezTo>
                    <a:cubicBezTo>
                      <a:pt x="11" y="5"/>
                      <a:pt x="11" y="5"/>
                      <a:pt x="11"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Oval 312"/>
              <p:cNvSpPr>
                <a:spLocks noChangeArrowheads="1"/>
              </p:cNvSpPr>
              <p:nvPr/>
            </p:nvSpPr>
            <p:spPr bwMode="auto">
              <a:xfrm>
                <a:off x="1388" y="175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Oval 313"/>
              <p:cNvSpPr>
                <a:spLocks noChangeArrowheads="1"/>
              </p:cNvSpPr>
              <p:nvPr/>
            </p:nvSpPr>
            <p:spPr bwMode="auto">
              <a:xfrm>
                <a:off x="1363"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Oval 314"/>
              <p:cNvSpPr>
                <a:spLocks noChangeArrowheads="1"/>
              </p:cNvSpPr>
              <p:nvPr/>
            </p:nvSpPr>
            <p:spPr bwMode="auto">
              <a:xfrm>
                <a:off x="1414"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Oval 315"/>
              <p:cNvSpPr>
                <a:spLocks noChangeArrowheads="1"/>
              </p:cNvSpPr>
              <p:nvPr/>
            </p:nvSpPr>
            <p:spPr bwMode="auto">
              <a:xfrm>
                <a:off x="1363"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Oval 316"/>
              <p:cNvSpPr>
                <a:spLocks noChangeArrowheads="1"/>
              </p:cNvSpPr>
              <p:nvPr/>
            </p:nvSpPr>
            <p:spPr bwMode="auto">
              <a:xfrm>
                <a:off x="1414"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Freeform 317"/>
              <p:cNvSpPr>
                <a:spLocks/>
              </p:cNvSpPr>
              <p:nvPr/>
            </p:nvSpPr>
            <p:spPr bwMode="auto">
              <a:xfrm>
                <a:off x="1386" y="1906"/>
                <a:ext cx="25" cy="25"/>
              </a:xfrm>
              <a:custGeom>
                <a:avLst/>
                <a:gdLst>
                  <a:gd name="T0" fmla="*/ 7 w 12"/>
                  <a:gd name="T1" fmla="*/ 12 h 12"/>
                  <a:gd name="T2" fmla="*/ 12 w 12"/>
                  <a:gd name="T3" fmla="*/ 8 h 12"/>
                  <a:gd name="T4" fmla="*/ 12 w 12"/>
                  <a:gd name="T5" fmla="*/ 6 h 12"/>
                  <a:gd name="T6" fmla="*/ 12 w 12"/>
                  <a:gd name="T7" fmla="*/ 5 h 12"/>
                  <a:gd name="T8" fmla="*/ 6 w 12"/>
                  <a:gd name="T9" fmla="*/ 0 h 12"/>
                  <a:gd name="T10" fmla="*/ 0 w 12"/>
                  <a:gd name="T11" fmla="*/ 5 h 12"/>
                  <a:gd name="T12" fmla="*/ 0 w 12"/>
                  <a:gd name="T13" fmla="*/ 6 h 12"/>
                  <a:gd name="T14" fmla="*/ 7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7" y="12"/>
                    </a:moveTo>
                    <a:cubicBezTo>
                      <a:pt x="9" y="12"/>
                      <a:pt x="11" y="10"/>
                      <a:pt x="12" y="8"/>
                    </a:cubicBezTo>
                    <a:cubicBezTo>
                      <a:pt x="12" y="6"/>
                      <a:pt x="12" y="6"/>
                      <a:pt x="12" y="6"/>
                    </a:cubicBezTo>
                    <a:cubicBezTo>
                      <a:pt x="12" y="5"/>
                      <a:pt x="12" y="5"/>
                      <a:pt x="12" y="5"/>
                    </a:cubicBezTo>
                    <a:cubicBezTo>
                      <a:pt x="12" y="2"/>
                      <a:pt x="9" y="0"/>
                      <a:pt x="6" y="0"/>
                    </a:cubicBezTo>
                    <a:cubicBezTo>
                      <a:pt x="3" y="0"/>
                      <a:pt x="1" y="2"/>
                      <a:pt x="0" y="5"/>
                    </a:cubicBezTo>
                    <a:cubicBezTo>
                      <a:pt x="0" y="6"/>
                      <a:pt x="0" y="6"/>
                      <a:pt x="0" y="6"/>
                    </a:cubicBezTo>
                    <a:cubicBezTo>
                      <a:pt x="1" y="10"/>
                      <a:pt x="4" y="12"/>
                      <a:pt x="7"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Oval 318"/>
              <p:cNvSpPr>
                <a:spLocks noChangeArrowheads="1"/>
              </p:cNvSpPr>
              <p:nvPr/>
            </p:nvSpPr>
            <p:spPr bwMode="auto">
              <a:xfrm>
                <a:off x="1388" y="185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Oval 319"/>
              <p:cNvSpPr>
                <a:spLocks noChangeArrowheads="1"/>
              </p:cNvSpPr>
              <p:nvPr/>
            </p:nvSpPr>
            <p:spPr bwMode="auto">
              <a:xfrm>
                <a:off x="1363"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Oval 320"/>
              <p:cNvSpPr>
                <a:spLocks noChangeArrowheads="1"/>
              </p:cNvSpPr>
              <p:nvPr/>
            </p:nvSpPr>
            <p:spPr bwMode="auto">
              <a:xfrm>
                <a:off x="1414"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Oval 321"/>
              <p:cNvSpPr>
                <a:spLocks noChangeArrowheads="1"/>
              </p:cNvSpPr>
              <p:nvPr/>
            </p:nvSpPr>
            <p:spPr bwMode="auto">
              <a:xfrm>
                <a:off x="1363"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Oval 322"/>
              <p:cNvSpPr>
                <a:spLocks noChangeArrowheads="1"/>
              </p:cNvSpPr>
              <p:nvPr/>
            </p:nvSpPr>
            <p:spPr bwMode="auto">
              <a:xfrm>
                <a:off x="1414"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Oval 323"/>
              <p:cNvSpPr>
                <a:spLocks noChangeArrowheads="1"/>
              </p:cNvSpPr>
              <p:nvPr/>
            </p:nvSpPr>
            <p:spPr bwMode="auto">
              <a:xfrm>
                <a:off x="1388" y="1956"/>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Oval 324"/>
              <p:cNvSpPr>
                <a:spLocks noChangeArrowheads="1"/>
              </p:cNvSpPr>
              <p:nvPr/>
            </p:nvSpPr>
            <p:spPr bwMode="auto">
              <a:xfrm>
                <a:off x="1388" y="200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Oval 325"/>
              <p:cNvSpPr>
                <a:spLocks noChangeArrowheads="1"/>
              </p:cNvSpPr>
              <p:nvPr/>
            </p:nvSpPr>
            <p:spPr bwMode="auto">
              <a:xfrm>
                <a:off x="1388" y="205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Oval 326"/>
              <p:cNvSpPr>
                <a:spLocks noChangeArrowheads="1"/>
              </p:cNvSpPr>
              <p:nvPr/>
            </p:nvSpPr>
            <p:spPr bwMode="auto">
              <a:xfrm>
                <a:off x="1414"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Oval 327"/>
              <p:cNvSpPr>
                <a:spLocks noChangeArrowheads="1"/>
              </p:cNvSpPr>
              <p:nvPr/>
            </p:nvSpPr>
            <p:spPr bwMode="auto">
              <a:xfrm>
                <a:off x="1414"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Oval 328"/>
              <p:cNvSpPr>
                <a:spLocks noChangeArrowheads="1"/>
              </p:cNvSpPr>
              <p:nvPr/>
            </p:nvSpPr>
            <p:spPr bwMode="auto">
              <a:xfrm>
                <a:off x="1363"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Oval 329"/>
              <p:cNvSpPr>
                <a:spLocks noChangeArrowheads="1"/>
              </p:cNvSpPr>
              <p:nvPr/>
            </p:nvSpPr>
            <p:spPr bwMode="auto">
              <a:xfrm>
                <a:off x="1414"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Freeform 330"/>
              <p:cNvSpPr>
                <a:spLocks/>
              </p:cNvSpPr>
              <p:nvPr/>
            </p:nvSpPr>
            <p:spPr bwMode="auto">
              <a:xfrm>
                <a:off x="1290" y="1908"/>
                <a:ext cx="25" cy="25"/>
              </a:xfrm>
              <a:custGeom>
                <a:avLst/>
                <a:gdLst>
                  <a:gd name="T0" fmla="*/ 6 w 12"/>
                  <a:gd name="T1" fmla="*/ 0 h 12"/>
                  <a:gd name="T2" fmla="*/ 0 w 12"/>
                  <a:gd name="T3" fmla="*/ 5 h 12"/>
                  <a:gd name="T4" fmla="*/ 0 w 12"/>
                  <a:gd name="T5" fmla="*/ 6 h 12"/>
                  <a:gd name="T6" fmla="*/ 6 w 12"/>
                  <a:gd name="T7" fmla="*/ 12 h 12"/>
                  <a:gd name="T8" fmla="*/ 12 w 12"/>
                  <a:gd name="T9" fmla="*/ 8 h 12"/>
                  <a:gd name="T10" fmla="*/ 12 w 12"/>
                  <a:gd name="T11" fmla="*/ 6 h 12"/>
                  <a:gd name="T12" fmla="*/ 12 w 12"/>
                  <a:gd name="T13" fmla="*/ 5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Oval 331"/>
              <p:cNvSpPr>
                <a:spLocks noChangeArrowheads="1"/>
              </p:cNvSpPr>
              <p:nvPr/>
            </p:nvSpPr>
            <p:spPr bwMode="auto">
              <a:xfrm>
                <a:off x="1290"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Oval 332"/>
              <p:cNvSpPr>
                <a:spLocks noChangeArrowheads="1"/>
              </p:cNvSpPr>
              <p:nvPr/>
            </p:nvSpPr>
            <p:spPr bwMode="auto">
              <a:xfrm>
                <a:off x="1315"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Freeform 333"/>
              <p:cNvSpPr>
                <a:spLocks/>
              </p:cNvSpPr>
              <p:nvPr/>
            </p:nvSpPr>
            <p:spPr bwMode="auto">
              <a:xfrm>
                <a:off x="1340" y="1809"/>
                <a:ext cx="25"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Oval 334"/>
              <p:cNvSpPr>
                <a:spLocks noChangeArrowheads="1"/>
              </p:cNvSpPr>
              <p:nvPr/>
            </p:nvSpPr>
            <p:spPr bwMode="auto">
              <a:xfrm>
                <a:off x="1340"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Oval 335"/>
              <p:cNvSpPr>
                <a:spLocks noChangeArrowheads="1"/>
              </p:cNvSpPr>
              <p:nvPr/>
            </p:nvSpPr>
            <p:spPr bwMode="auto">
              <a:xfrm>
                <a:off x="1265"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Oval 336"/>
              <p:cNvSpPr>
                <a:spLocks noChangeArrowheads="1"/>
              </p:cNvSpPr>
              <p:nvPr/>
            </p:nvSpPr>
            <p:spPr bwMode="auto">
              <a:xfrm>
                <a:off x="1315"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Freeform 337"/>
              <p:cNvSpPr>
                <a:spLocks/>
              </p:cNvSpPr>
              <p:nvPr/>
            </p:nvSpPr>
            <p:spPr bwMode="auto">
              <a:xfrm>
                <a:off x="1340" y="1906"/>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Freeform 338"/>
              <p:cNvSpPr>
                <a:spLocks/>
              </p:cNvSpPr>
              <p:nvPr/>
            </p:nvSpPr>
            <p:spPr bwMode="auto">
              <a:xfrm>
                <a:off x="1340" y="1956"/>
                <a:ext cx="25"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Oval 339"/>
              <p:cNvSpPr>
                <a:spLocks noChangeArrowheads="1"/>
              </p:cNvSpPr>
              <p:nvPr/>
            </p:nvSpPr>
            <p:spPr bwMode="auto">
              <a:xfrm>
                <a:off x="1340"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Oval 340"/>
              <p:cNvSpPr>
                <a:spLocks noChangeArrowheads="1"/>
              </p:cNvSpPr>
              <p:nvPr/>
            </p:nvSpPr>
            <p:spPr bwMode="auto">
              <a:xfrm>
                <a:off x="1315"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Oval 341"/>
              <p:cNvSpPr>
                <a:spLocks noChangeArrowheads="1"/>
              </p:cNvSpPr>
              <p:nvPr/>
            </p:nvSpPr>
            <p:spPr bwMode="auto">
              <a:xfrm>
                <a:off x="1363"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Oval 342"/>
              <p:cNvSpPr>
                <a:spLocks noChangeArrowheads="1"/>
              </p:cNvSpPr>
              <p:nvPr/>
            </p:nvSpPr>
            <p:spPr bwMode="auto">
              <a:xfrm>
                <a:off x="1290"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Oval 343"/>
              <p:cNvSpPr>
                <a:spLocks noChangeArrowheads="1"/>
              </p:cNvSpPr>
              <p:nvPr/>
            </p:nvSpPr>
            <p:spPr bwMode="auto">
              <a:xfrm>
                <a:off x="1315"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Freeform 344"/>
              <p:cNvSpPr>
                <a:spLocks/>
              </p:cNvSpPr>
              <p:nvPr/>
            </p:nvSpPr>
            <p:spPr bwMode="auto">
              <a:xfrm>
                <a:off x="1340" y="2005"/>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Oval 345"/>
              <p:cNvSpPr>
                <a:spLocks noChangeArrowheads="1"/>
              </p:cNvSpPr>
              <p:nvPr/>
            </p:nvSpPr>
            <p:spPr bwMode="auto">
              <a:xfrm>
                <a:off x="1363"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Oval 346"/>
              <p:cNvSpPr>
                <a:spLocks noChangeArrowheads="1"/>
              </p:cNvSpPr>
              <p:nvPr/>
            </p:nvSpPr>
            <p:spPr bwMode="auto">
              <a:xfrm>
                <a:off x="1315"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347"/>
              <p:cNvSpPr>
                <a:spLocks/>
              </p:cNvSpPr>
              <p:nvPr/>
            </p:nvSpPr>
            <p:spPr bwMode="auto">
              <a:xfrm>
                <a:off x="1340" y="2055"/>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9"/>
                      <a:pt x="2"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Oval 348"/>
              <p:cNvSpPr>
                <a:spLocks noChangeArrowheads="1"/>
              </p:cNvSpPr>
              <p:nvPr/>
            </p:nvSpPr>
            <p:spPr bwMode="auto">
              <a:xfrm>
                <a:off x="1315"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Oval 349"/>
              <p:cNvSpPr>
                <a:spLocks noChangeArrowheads="1"/>
              </p:cNvSpPr>
              <p:nvPr/>
            </p:nvSpPr>
            <p:spPr bwMode="auto">
              <a:xfrm>
                <a:off x="1191" y="175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Oval 350"/>
              <p:cNvSpPr>
                <a:spLocks noChangeArrowheads="1"/>
              </p:cNvSpPr>
              <p:nvPr/>
            </p:nvSpPr>
            <p:spPr bwMode="auto">
              <a:xfrm>
                <a:off x="1166"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Oval 351"/>
              <p:cNvSpPr>
                <a:spLocks noChangeArrowheads="1"/>
              </p:cNvSpPr>
              <p:nvPr/>
            </p:nvSpPr>
            <p:spPr bwMode="auto">
              <a:xfrm>
                <a:off x="1217"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Oval 352"/>
              <p:cNvSpPr>
                <a:spLocks noChangeArrowheads="1"/>
              </p:cNvSpPr>
              <p:nvPr/>
            </p:nvSpPr>
            <p:spPr bwMode="auto">
              <a:xfrm>
                <a:off x="1143"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Oval 353"/>
              <p:cNvSpPr>
                <a:spLocks noChangeArrowheads="1"/>
              </p:cNvSpPr>
              <p:nvPr/>
            </p:nvSpPr>
            <p:spPr bwMode="auto">
              <a:xfrm>
                <a:off x="1118"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Oval 354"/>
              <p:cNvSpPr>
                <a:spLocks noChangeArrowheads="1"/>
              </p:cNvSpPr>
              <p:nvPr/>
            </p:nvSpPr>
            <p:spPr bwMode="auto">
              <a:xfrm>
                <a:off x="1634"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Oval 355"/>
              <p:cNvSpPr>
                <a:spLocks noChangeArrowheads="1"/>
              </p:cNvSpPr>
              <p:nvPr/>
            </p:nvSpPr>
            <p:spPr bwMode="auto">
              <a:xfrm>
                <a:off x="1634"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Oval 356"/>
              <p:cNvSpPr>
                <a:spLocks noChangeArrowheads="1"/>
              </p:cNvSpPr>
              <p:nvPr/>
            </p:nvSpPr>
            <p:spPr bwMode="auto">
              <a:xfrm>
                <a:off x="1634" y="190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Oval 357"/>
              <p:cNvSpPr>
                <a:spLocks noChangeArrowheads="1"/>
              </p:cNvSpPr>
              <p:nvPr/>
            </p:nvSpPr>
            <p:spPr bwMode="auto">
              <a:xfrm>
                <a:off x="1634"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Oval 358"/>
              <p:cNvSpPr>
                <a:spLocks noChangeArrowheads="1"/>
              </p:cNvSpPr>
              <p:nvPr/>
            </p:nvSpPr>
            <p:spPr bwMode="auto">
              <a:xfrm>
                <a:off x="1634"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Oval 359"/>
              <p:cNvSpPr>
                <a:spLocks noChangeArrowheads="1"/>
              </p:cNvSpPr>
              <p:nvPr/>
            </p:nvSpPr>
            <p:spPr bwMode="auto">
              <a:xfrm>
                <a:off x="1634"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Freeform 360"/>
              <p:cNvSpPr>
                <a:spLocks/>
              </p:cNvSpPr>
              <p:nvPr/>
            </p:nvSpPr>
            <p:spPr bwMode="auto">
              <a:xfrm>
                <a:off x="1439" y="1809"/>
                <a:ext cx="25"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Oval 361"/>
              <p:cNvSpPr>
                <a:spLocks noChangeArrowheads="1"/>
              </p:cNvSpPr>
              <p:nvPr/>
            </p:nvSpPr>
            <p:spPr bwMode="auto">
              <a:xfrm>
                <a:off x="1439"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Oval 362"/>
              <p:cNvSpPr>
                <a:spLocks noChangeArrowheads="1"/>
              </p:cNvSpPr>
              <p:nvPr/>
            </p:nvSpPr>
            <p:spPr bwMode="auto">
              <a:xfrm>
                <a:off x="1242"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363"/>
              <p:cNvSpPr>
                <a:spLocks/>
              </p:cNvSpPr>
              <p:nvPr/>
            </p:nvSpPr>
            <p:spPr bwMode="auto">
              <a:xfrm>
                <a:off x="1437" y="1908"/>
                <a:ext cx="25" cy="25"/>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2"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Oval 364"/>
              <p:cNvSpPr>
                <a:spLocks noChangeArrowheads="1"/>
              </p:cNvSpPr>
              <p:nvPr/>
            </p:nvSpPr>
            <p:spPr bwMode="auto">
              <a:xfrm>
                <a:off x="1439"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Oval 365"/>
              <p:cNvSpPr>
                <a:spLocks noChangeArrowheads="1"/>
              </p:cNvSpPr>
              <p:nvPr/>
            </p:nvSpPr>
            <p:spPr bwMode="auto">
              <a:xfrm>
                <a:off x="1439"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Oval 366"/>
              <p:cNvSpPr>
                <a:spLocks noChangeArrowheads="1"/>
              </p:cNvSpPr>
              <p:nvPr/>
            </p:nvSpPr>
            <p:spPr bwMode="auto">
              <a:xfrm>
                <a:off x="1439"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Oval 367"/>
              <p:cNvSpPr>
                <a:spLocks noChangeArrowheads="1"/>
              </p:cNvSpPr>
              <p:nvPr/>
            </p:nvSpPr>
            <p:spPr bwMode="auto">
              <a:xfrm>
                <a:off x="1439"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Oval 368"/>
              <p:cNvSpPr>
                <a:spLocks noChangeArrowheads="1"/>
              </p:cNvSpPr>
              <p:nvPr/>
            </p:nvSpPr>
            <p:spPr bwMode="auto">
              <a:xfrm>
                <a:off x="1585"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Oval 369"/>
              <p:cNvSpPr>
                <a:spLocks noChangeArrowheads="1"/>
              </p:cNvSpPr>
              <p:nvPr/>
            </p:nvSpPr>
            <p:spPr bwMode="auto">
              <a:xfrm>
                <a:off x="1537"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Oval 370"/>
              <p:cNvSpPr>
                <a:spLocks noChangeArrowheads="1"/>
              </p:cNvSpPr>
              <p:nvPr/>
            </p:nvSpPr>
            <p:spPr bwMode="auto">
              <a:xfrm>
                <a:off x="1487"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Oval 371"/>
              <p:cNvSpPr>
                <a:spLocks noChangeArrowheads="1"/>
              </p:cNvSpPr>
              <p:nvPr/>
            </p:nvSpPr>
            <p:spPr bwMode="auto">
              <a:xfrm>
                <a:off x="1439"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Oval 372"/>
              <p:cNvSpPr>
                <a:spLocks noChangeArrowheads="1"/>
              </p:cNvSpPr>
              <p:nvPr/>
            </p:nvSpPr>
            <p:spPr bwMode="auto">
              <a:xfrm>
                <a:off x="1709"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Oval 373"/>
              <p:cNvSpPr>
                <a:spLocks noChangeArrowheads="1"/>
              </p:cNvSpPr>
              <p:nvPr/>
            </p:nvSpPr>
            <p:spPr bwMode="auto">
              <a:xfrm>
                <a:off x="1757"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Oval 374"/>
              <p:cNvSpPr>
                <a:spLocks noChangeArrowheads="1"/>
              </p:cNvSpPr>
              <p:nvPr/>
            </p:nvSpPr>
            <p:spPr bwMode="auto">
              <a:xfrm>
                <a:off x="1537"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Oval 375"/>
              <p:cNvSpPr>
                <a:spLocks noChangeArrowheads="1"/>
              </p:cNvSpPr>
              <p:nvPr/>
            </p:nvSpPr>
            <p:spPr bwMode="auto">
              <a:xfrm>
                <a:off x="1487"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Oval 376"/>
              <p:cNvSpPr>
                <a:spLocks noChangeArrowheads="1"/>
              </p:cNvSpPr>
              <p:nvPr/>
            </p:nvSpPr>
            <p:spPr bwMode="auto">
              <a:xfrm>
                <a:off x="1388" y="215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Oval 377"/>
              <p:cNvSpPr>
                <a:spLocks noChangeArrowheads="1"/>
              </p:cNvSpPr>
              <p:nvPr/>
            </p:nvSpPr>
            <p:spPr bwMode="auto">
              <a:xfrm>
                <a:off x="1388" y="210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Oval 378"/>
              <p:cNvSpPr>
                <a:spLocks noChangeArrowheads="1"/>
              </p:cNvSpPr>
              <p:nvPr/>
            </p:nvSpPr>
            <p:spPr bwMode="auto">
              <a:xfrm>
                <a:off x="1363"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Oval 379"/>
              <p:cNvSpPr>
                <a:spLocks noChangeArrowheads="1"/>
              </p:cNvSpPr>
              <p:nvPr/>
            </p:nvSpPr>
            <p:spPr bwMode="auto">
              <a:xfrm>
                <a:off x="1414"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Oval 380"/>
              <p:cNvSpPr>
                <a:spLocks noChangeArrowheads="1"/>
              </p:cNvSpPr>
              <p:nvPr/>
            </p:nvSpPr>
            <p:spPr bwMode="auto">
              <a:xfrm>
                <a:off x="1414"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Oval 381"/>
              <p:cNvSpPr>
                <a:spLocks noChangeArrowheads="1"/>
              </p:cNvSpPr>
              <p:nvPr/>
            </p:nvSpPr>
            <p:spPr bwMode="auto">
              <a:xfrm>
                <a:off x="1439"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Freeform 382"/>
              <p:cNvSpPr>
                <a:spLocks/>
              </p:cNvSpPr>
              <p:nvPr/>
            </p:nvSpPr>
            <p:spPr bwMode="auto">
              <a:xfrm>
                <a:off x="1782" y="2303"/>
                <a:ext cx="25" cy="25"/>
              </a:xfrm>
              <a:custGeom>
                <a:avLst/>
                <a:gdLst>
                  <a:gd name="T0" fmla="*/ 6 w 12"/>
                  <a:gd name="T1" fmla="*/ 0 h 12"/>
                  <a:gd name="T2" fmla="*/ 0 w 12"/>
                  <a:gd name="T3" fmla="*/ 6 h 12"/>
                  <a:gd name="T4" fmla="*/ 6 w 12"/>
                  <a:gd name="T5" fmla="*/ 12 h 12"/>
                  <a:gd name="T6" fmla="*/ 12 w 12"/>
                  <a:gd name="T7" fmla="*/ 8 h 12"/>
                  <a:gd name="T8" fmla="*/ 12 w 12"/>
                  <a:gd name="T9" fmla="*/ 6 h 12"/>
                  <a:gd name="T10" fmla="*/ 6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6" y="0"/>
                    </a:moveTo>
                    <a:cubicBezTo>
                      <a:pt x="3" y="0"/>
                      <a:pt x="0" y="3"/>
                      <a:pt x="0" y="6"/>
                    </a:cubicBezTo>
                    <a:cubicBezTo>
                      <a:pt x="0" y="9"/>
                      <a:pt x="3" y="12"/>
                      <a:pt x="6" y="12"/>
                    </a:cubicBezTo>
                    <a:cubicBezTo>
                      <a:pt x="8" y="12"/>
                      <a:pt x="11" y="10"/>
                      <a:pt x="12" y="8"/>
                    </a:cubicBezTo>
                    <a:cubicBezTo>
                      <a:pt x="12" y="6"/>
                      <a:pt x="12" y="6"/>
                      <a:pt x="12" y="6"/>
                    </a:cubicBezTo>
                    <a:cubicBezTo>
                      <a:pt x="12"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Oval 383"/>
              <p:cNvSpPr>
                <a:spLocks noChangeArrowheads="1"/>
              </p:cNvSpPr>
              <p:nvPr/>
            </p:nvSpPr>
            <p:spPr bwMode="auto">
              <a:xfrm>
                <a:off x="1732"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Oval 384"/>
              <p:cNvSpPr>
                <a:spLocks noChangeArrowheads="1"/>
              </p:cNvSpPr>
              <p:nvPr/>
            </p:nvSpPr>
            <p:spPr bwMode="auto">
              <a:xfrm>
                <a:off x="1757"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Oval 385"/>
              <p:cNvSpPr>
                <a:spLocks noChangeArrowheads="1"/>
              </p:cNvSpPr>
              <p:nvPr/>
            </p:nvSpPr>
            <p:spPr bwMode="auto">
              <a:xfrm>
                <a:off x="1684"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Oval 386"/>
              <p:cNvSpPr>
                <a:spLocks noChangeArrowheads="1"/>
              </p:cNvSpPr>
              <p:nvPr/>
            </p:nvSpPr>
            <p:spPr bwMode="auto">
              <a:xfrm>
                <a:off x="1659"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Oval 387"/>
              <p:cNvSpPr>
                <a:spLocks noChangeArrowheads="1"/>
              </p:cNvSpPr>
              <p:nvPr/>
            </p:nvSpPr>
            <p:spPr bwMode="auto">
              <a:xfrm>
                <a:off x="1709"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Oval 388"/>
              <p:cNvSpPr>
                <a:spLocks noChangeArrowheads="1"/>
              </p:cNvSpPr>
              <p:nvPr/>
            </p:nvSpPr>
            <p:spPr bwMode="auto">
              <a:xfrm>
                <a:off x="1610" y="227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Oval 389"/>
              <p:cNvSpPr>
                <a:spLocks noChangeArrowheads="1"/>
              </p:cNvSpPr>
              <p:nvPr/>
            </p:nvSpPr>
            <p:spPr bwMode="auto">
              <a:xfrm>
                <a:off x="1634"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Oval 390"/>
              <p:cNvSpPr>
                <a:spLocks noChangeArrowheads="1"/>
              </p:cNvSpPr>
              <p:nvPr/>
            </p:nvSpPr>
            <p:spPr bwMode="auto">
              <a:xfrm>
                <a:off x="1340"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Oval 391"/>
              <p:cNvSpPr>
                <a:spLocks noChangeArrowheads="1"/>
              </p:cNvSpPr>
              <p:nvPr/>
            </p:nvSpPr>
            <p:spPr bwMode="auto">
              <a:xfrm>
                <a:off x="1782"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Oval 392"/>
              <p:cNvSpPr>
                <a:spLocks noChangeArrowheads="1"/>
              </p:cNvSpPr>
              <p:nvPr/>
            </p:nvSpPr>
            <p:spPr bwMode="auto">
              <a:xfrm>
                <a:off x="1732"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Oval 393"/>
              <p:cNvSpPr>
                <a:spLocks noChangeArrowheads="1"/>
              </p:cNvSpPr>
              <p:nvPr/>
            </p:nvSpPr>
            <p:spPr bwMode="auto">
              <a:xfrm>
                <a:off x="1684"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Oval 394"/>
              <p:cNvSpPr>
                <a:spLocks noChangeArrowheads="1"/>
              </p:cNvSpPr>
              <p:nvPr/>
            </p:nvSpPr>
            <p:spPr bwMode="auto">
              <a:xfrm>
                <a:off x="2474"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Oval 395"/>
              <p:cNvSpPr>
                <a:spLocks noChangeArrowheads="1"/>
              </p:cNvSpPr>
              <p:nvPr/>
            </p:nvSpPr>
            <p:spPr bwMode="auto">
              <a:xfrm>
                <a:off x="2449"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Oval 396"/>
              <p:cNvSpPr>
                <a:spLocks noChangeArrowheads="1"/>
              </p:cNvSpPr>
              <p:nvPr/>
            </p:nvSpPr>
            <p:spPr bwMode="auto">
              <a:xfrm>
                <a:off x="2449"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Freeform 397"/>
              <p:cNvSpPr>
                <a:spLocks/>
              </p:cNvSpPr>
              <p:nvPr/>
            </p:nvSpPr>
            <p:spPr bwMode="auto">
              <a:xfrm>
                <a:off x="2474" y="2499"/>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8 h 12"/>
                  <a:gd name="T12" fmla="*/ 12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Freeform 398"/>
              <p:cNvSpPr>
                <a:spLocks/>
              </p:cNvSpPr>
              <p:nvPr/>
            </p:nvSpPr>
            <p:spPr bwMode="auto">
              <a:xfrm>
                <a:off x="2423" y="2499"/>
                <a:ext cx="26"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Oval 399"/>
              <p:cNvSpPr>
                <a:spLocks noChangeArrowheads="1"/>
              </p:cNvSpPr>
              <p:nvPr/>
            </p:nvSpPr>
            <p:spPr bwMode="auto">
              <a:xfrm>
                <a:off x="2474"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Oval 400"/>
              <p:cNvSpPr>
                <a:spLocks noChangeArrowheads="1"/>
              </p:cNvSpPr>
              <p:nvPr/>
            </p:nvSpPr>
            <p:spPr bwMode="auto">
              <a:xfrm>
                <a:off x="2449"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Oval 401"/>
              <p:cNvSpPr>
                <a:spLocks noChangeArrowheads="1"/>
              </p:cNvSpPr>
              <p:nvPr/>
            </p:nvSpPr>
            <p:spPr bwMode="auto">
              <a:xfrm>
                <a:off x="2449"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Oval 402"/>
              <p:cNvSpPr>
                <a:spLocks noChangeArrowheads="1"/>
              </p:cNvSpPr>
              <p:nvPr/>
            </p:nvSpPr>
            <p:spPr bwMode="auto">
              <a:xfrm>
                <a:off x="2474"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Oval 403"/>
              <p:cNvSpPr>
                <a:spLocks noChangeArrowheads="1"/>
              </p:cNvSpPr>
              <p:nvPr/>
            </p:nvSpPr>
            <p:spPr bwMode="auto">
              <a:xfrm>
                <a:off x="2449"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Oval 404"/>
              <p:cNvSpPr>
                <a:spLocks noChangeArrowheads="1"/>
              </p:cNvSpPr>
              <p:nvPr/>
            </p:nvSpPr>
            <p:spPr bwMode="auto">
              <a:xfrm>
                <a:off x="2449"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405"/>
              <p:cNvSpPr>
                <a:spLocks/>
              </p:cNvSpPr>
              <p:nvPr/>
            </p:nvSpPr>
            <p:spPr bwMode="auto">
              <a:xfrm>
                <a:off x="2474" y="2696"/>
                <a:ext cx="25" cy="25"/>
              </a:xfrm>
              <a:custGeom>
                <a:avLst/>
                <a:gdLst>
                  <a:gd name="T0" fmla="*/ 6 w 12"/>
                  <a:gd name="T1" fmla="*/ 0 h 12"/>
                  <a:gd name="T2" fmla="*/ 0 w 12"/>
                  <a:gd name="T3" fmla="*/ 6 h 12"/>
                  <a:gd name="T4" fmla="*/ 6 w 12"/>
                  <a:gd name="T5" fmla="*/ 12 h 12"/>
                  <a:gd name="T6" fmla="*/ 12 w 12"/>
                  <a:gd name="T7" fmla="*/ 8 h 12"/>
                  <a:gd name="T8" fmla="*/ 12 w 12"/>
                  <a:gd name="T9" fmla="*/ 6 h 12"/>
                  <a:gd name="T10" fmla="*/ 6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6" y="0"/>
                    </a:moveTo>
                    <a:cubicBezTo>
                      <a:pt x="3" y="0"/>
                      <a:pt x="0" y="3"/>
                      <a:pt x="0" y="6"/>
                    </a:cubicBezTo>
                    <a:cubicBezTo>
                      <a:pt x="0" y="9"/>
                      <a:pt x="3" y="12"/>
                      <a:pt x="6" y="12"/>
                    </a:cubicBezTo>
                    <a:cubicBezTo>
                      <a:pt x="8" y="12"/>
                      <a:pt x="11" y="10"/>
                      <a:pt x="12" y="8"/>
                    </a:cubicBezTo>
                    <a:cubicBezTo>
                      <a:pt x="12" y="6"/>
                      <a:pt x="12" y="6"/>
                      <a:pt x="12" y="6"/>
                    </a:cubicBezTo>
                    <a:cubicBezTo>
                      <a:pt x="12" y="3"/>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607"/>
            <p:cNvGrpSpPr>
              <a:grpSpLocks/>
            </p:cNvGrpSpPr>
            <p:nvPr/>
          </p:nvGrpSpPr>
          <p:grpSpPr bwMode="auto">
            <a:xfrm>
              <a:off x="2153" y="1982"/>
              <a:ext cx="1651" cy="765"/>
              <a:chOff x="2153" y="1982"/>
              <a:chExt cx="1651" cy="765"/>
            </a:xfrm>
          </p:grpSpPr>
          <p:sp>
            <p:nvSpPr>
              <p:cNvPr id="585" name="Oval 407"/>
              <p:cNvSpPr>
                <a:spLocks noChangeArrowheads="1"/>
              </p:cNvSpPr>
              <p:nvPr/>
            </p:nvSpPr>
            <p:spPr bwMode="auto">
              <a:xfrm>
                <a:off x="2474"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Oval 408"/>
              <p:cNvSpPr>
                <a:spLocks noChangeArrowheads="1"/>
              </p:cNvSpPr>
              <p:nvPr/>
            </p:nvSpPr>
            <p:spPr bwMode="auto">
              <a:xfrm>
                <a:off x="2449"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Oval 409"/>
              <p:cNvSpPr>
                <a:spLocks noChangeArrowheads="1"/>
              </p:cNvSpPr>
              <p:nvPr/>
            </p:nvSpPr>
            <p:spPr bwMode="auto">
              <a:xfrm>
                <a:off x="2449"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Oval 410"/>
              <p:cNvSpPr>
                <a:spLocks noChangeArrowheads="1"/>
              </p:cNvSpPr>
              <p:nvPr/>
            </p:nvSpPr>
            <p:spPr bwMode="auto">
              <a:xfrm>
                <a:off x="2423" y="235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Oval 411"/>
              <p:cNvSpPr>
                <a:spLocks noChangeArrowheads="1"/>
              </p:cNvSpPr>
              <p:nvPr/>
            </p:nvSpPr>
            <p:spPr bwMode="auto">
              <a:xfrm>
                <a:off x="2375"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Oval 412"/>
              <p:cNvSpPr>
                <a:spLocks noChangeArrowheads="1"/>
              </p:cNvSpPr>
              <p:nvPr/>
            </p:nvSpPr>
            <p:spPr bwMode="auto">
              <a:xfrm>
                <a:off x="2400" y="2377"/>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Oval 413"/>
              <p:cNvSpPr>
                <a:spLocks noChangeArrowheads="1"/>
              </p:cNvSpPr>
              <p:nvPr/>
            </p:nvSpPr>
            <p:spPr bwMode="auto">
              <a:xfrm>
                <a:off x="2400" y="2326"/>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Oval 414"/>
              <p:cNvSpPr>
                <a:spLocks noChangeArrowheads="1"/>
              </p:cNvSpPr>
              <p:nvPr/>
            </p:nvSpPr>
            <p:spPr bwMode="auto">
              <a:xfrm>
                <a:off x="2423" y="245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Oval 415"/>
              <p:cNvSpPr>
                <a:spLocks noChangeArrowheads="1"/>
              </p:cNvSpPr>
              <p:nvPr/>
            </p:nvSpPr>
            <p:spPr bwMode="auto">
              <a:xfrm>
                <a:off x="2400" y="2476"/>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Oval 416"/>
              <p:cNvSpPr>
                <a:spLocks noChangeArrowheads="1"/>
              </p:cNvSpPr>
              <p:nvPr/>
            </p:nvSpPr>
            <p:spPr bwMode="auto">
              <a:xfrm>
                <a:off x="2423" y="254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Oval 417"/>
              <p:cNvSpPr>
                <a:spLocks noChangeArrowheads="1"/>
              </p:cNvSpPr>
              <p:nvPr/>
            </p:nvSpPr>
            <p:spPr bwMode="auto">
              <a:xfrm>
                <a:off x="2400" y="252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Oval 418"/>
              <p:cNvSpPr>
                <a:spLocks noChangeArrowheads="1"/>
              </p:cNvSpPr>
              <p:nvPr/>
            </p:nvSpPr>
            <p:spPr bwMode="auto">
              <a:xfrm>
                <a:off x="2474"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Oval 419"/>
              <p:cNvSpPr>
                <a:spLocks noChangeArrowheads="1"/>
              </p:cNvSpPr>
              <p:nvPr/>
            </p:nvSpPr>
            <p:spPr bwMode="auto">
              <a:xfrm>
                <a:off x="2423" y="2597"/>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Oval 420"/>
              <p:cNvSpPr>
                <a:spLocks noChangeArrowheads="1"/>
              </p:cNvSpPr>
              <p:nvPr/>
            </p:nvSpPr>
            <p:spPr bwMode="auto">
              <a:xfrm>
                <a:off x="2474" y="240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Oval 421"/>
              <p:cNvSpPr>
                <a:spLocks noChangeArrowheads="1"/>
              </p:cNvSpPr>
              <p:nvPr/>
            </p:nvSpPr>
            <p:spPr bwMode="auto">
              <a:xfrm>
                <a:off x="2423" y="240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422"/>
              <p:cNvSpPr>
                <a:spLocks/>
              </p:cNvSpPr>
              <p:nvPr/>
            </p:nvSpPr>
            <p:spPr bwMode="auto">
              <a:xfrm>
                <a:off x="2474" y="2104"/>
                <a:ext cx="25" cy="25"/>
              </a:xfrm>
              <a:custGeom>
                <a:avLst/>
                <a:gdLst>
                  <a:gd name="T0" fmla="*/ 6 w 12"/>
                  <a:gd name="T1" fmla="*/ 12 h 12"/>
                  <a:gd name="T2" fmla="*/ 12 w 12"/>
                  <a:gd name="T3" fmla="*/ 8 h 12"/>
                  <a:gd name="T4" fmla="*/ 12 w 12"/>
                  <a:gd name="T5" fmla="*/ 6 h 12"/>
                  <a:gd name="T6" fmla="*/ 6 w 12"/>
                  <a:gd name="T7" fmla="*/ 0 h 12"/>
                  <a:gd name="T8" fmla="*/ 0 w 12"/>
                  <a:gd name="T9" fmla="*/ 6 h 12"/>
                  <a:gd name="T10" fmla="*/ 6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6" y="12"/>
                    </a:moveTo>
                    <a:cubicBezTo>
                      <a:pt x="8" y="12"/>
                      <a:pt x="11" y="10"/>
                      <a:pt x="12" y="8"/>
                    </a:cubicBezTo>
                    <a:cubicBezTo>
                      <a:pt x="12" y="6"/>
                      <a:pt x="12" y="6"/>
                      <a:pt x="12" y="6"/>
                    </a:cubicBezTo>
                    <a:cubicBezTo>
                      <a:pt x="12" y="3"/>
                      <a:pt x="9" y="0"/>
                      <a:pt x="6" y="0"/>
                    </a:cubicBezTo>
                    <a:cubicBezTo>
                      <a:pt x="3" y="0"/>
                      <a:pt x="0" y="3"/>
                      <a:pt x="0" y="6"/>
                    </a:cubicBezTo>
                    <a:cubicBezTo>
                      <a:pt x="0" y="9"/>
                      <a:pt x="2"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Oval 423"/>
              <p:cNvSpPr>
                <a:spLocks noChangeArrowheads="1"/>
              </p:cNvSpPr>
              <p:nvPr/>
            </p:nvSpPr>
            <p:spPr bwMode="auto">
              <a:xfrm>
                <a:off x="2423" y="210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Oval 424"/>
              <p:cNvSpPr>
                <a:spLocks noChangeArrowheads="1"/>
              </p:cNvSpPr>
              <p:nvPr/>
            </p:nvSpPr>
            <p:spPr bwMode="auto">
              <a:xfrm>
                <a:off x="2474"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Oval 425"/>
              <p:cNvSpPr>
                <a:spLocks noChangeArrowheads="1"/>
              </p:cNvSpPr>
              <p:nvPr/>
            </p:nvSpPr>
            <p:spPr bwMode="auto">
              <a:xfrm>
                <a:off x="2423" y="205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Oval 426"/>
              <p:cNvSpPr>
                <a:spLocks noChangeArrowheads="1"/>
              </p:cNvSpPr>
              <p:nvPr/>
            </p:nvSpPr>
            <p:spPr bwMode="auto">
              <a:xfrm>
                <a:off x="2449"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Oval 427"/>
              <p:cNvSpPr>
                <a:spLocks noChangeArrowheads="1"/>
              </p:cNvSpPr>
              <p:nvPr/>
            </p:nvSpPr>
            <p:spPr bwMode="auto">
              <a:xfrm>
                <a:off x="2449"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Oval 428"/>
              <p:cNvSpPr>
                <a:spLocks noChangeArrowheads="1"/>
              </p:cNvSpPr>
              <p:nvPr/>
            </p:nvSpPr>
            <p:spPr bwMode="auto">
              <a:xfrm>
                <a:off x="2350"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Oval 429"/>
              <p:cNvSpPr>
                <a:spLocks noChangeArrowheads="1"/>
              </p:cNvSpPr>
              <p:nvPr/>
            </p:nvSpPr>
            <p:spPr bwMode="auto">
              <a:xfrm>
                <a:off x="2375"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Oval 430"/>
              <p:cNvSpPr>
                <a:spLocks noChangeArrowheads="1"/>
              </p:cNvSpPr>
              <p:nvPr/>
            </p:nvSpPr>
            <p:spPr bwMode="auto">
              <a:xfrm>
                <a:off x="2375"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Oval 431"/>
              <p:cNvSpPr>
                <a:spLocks noChangeArrowheads="1"/>
              </p:cNvSpPr>
              <p:nvPr/>
            </p:nvSpPr>
            <p:spPr bwMode="auto">
              <a:xfrm>
                <a:off x="2350"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Oval 432"/>
              <p:cNvSpPr>
                <a:spLocks noChangeArrowheads="1"/>
              </p:cNvSpPr>
              <p:nvPr/>
            </p:nvSpPr>
            <p:spPr bwMode="auto">
              <a:xfrm>
                <a:off x="2400" y="208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Oval 433"/>
              <p:cNvSpPr>
                <a:spLocks noChangeArrowheads="1"/>
              </p:cNvSpPr>
              <p:nvPr/>
            </p:nvSpPr>
            <p:spPr bwMode="auto">
              <a:xfrm>
                <a:off x="2350"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Oval 434"/>
              <p:cNvSpPr>
                <a:spLocks noChangeArrowheads="1"/>
              </p:cNvSpPr>
              <p:nvPr/>
            </p:nvSpPr>
            <p:spPr bwMode="auto">
              <a:xfrm>
                <a:off x="2400" y="203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Oval 435"/>
              <p:cNvSpPr>
                <a:spLocks noChangeArrowheads="1"/>
              </p:cNvSpPr>
              <p:nvPr/>
            </p:nvSpPr>
            <p:spPr bwMode="auto">
              <a:xfrm>
                <a:off x="2350"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Oval 436"/>
              <p:cNvSpPr>
                <a:spLocks noChangeArrowheads="1"/>
              </p:cNvSpPr>
              <p:nvPr/>
            </p:nvSpPr>
            <p:spPr bwMode="auto">
              <a:xfrm>
                <a:off x="2400" y="212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Oval 437"/>
              <p:cNvSpPr>
                <a:spLocks noChangeArrowheads="1"/>
              </p:cNvSpPr>
              <p:nvPr/>
            </p:nvSpPr>
            <p:spPr bwMode="auto">
              <a:xfrm>
                <a:off x="2449"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Oval 438"/>
              <p:cNvSpPr>
                <a:spLocks noChangeArrowheads="1"/>
              </p:cNvSpPr>
              <p:nvPr/>
            </p:nvSpPr>
            <p:spPr bwMode="auto">
              <a:xfrm>
                <a:off x="2252"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Oval 439"/>
              <p:cNvSpPr>
                <a:spLocks noChangeArrowheads="1"/>
              </p:cNvSpPr>
              <p:nvPr/>
            </p:nvSpPr>
            <p:spPr bwMode="auto">
              <a:xfrm>
                <a:off x="2302"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440"/>
              <p:cNvSpPr>
                <a:spLocks/>
              </p:cNvSpPr>
              <p:nvPr/>
            </p:nvSpPr>
            <p:spPr bwMode="auto">
              <a:xfrm>
                <a:off x="2277" y="2106"/>
                <a:ext cx="25" cy="25"/>
              </a:xfrm>
              <a:custGeom>
                <a:avLst/>
                <a:gdLst>
                  <a:gd name="T0" fmla="*/ 6 w 12"/>
                  <a:gd name="T1" fmla="*/ 0 h 12"/>
                  <a:gd name="T2" fmla="*/ 0 w 12"/>
                  <a:gd name="T3" fmla="*/ 6 h 12"/>
                  <a:gd name="T4" fmla="*/ 6 w 12"/>
                  <a:gd name="T5" fmla="*/ 12 h 12"/>
                  <a:gd name="T6" fmla="*/ 12 w 12"/>
                  <a:gd name="T7" fmla="*/ 8 h 12"/>
                  <a:gd name="T8" fmla="*/ 12 w 12"/>
                  <a:gd name="T9" fmla="*/ 6 h 12"/>
                  <a:gd name="T10" fmla="*/ 6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6" y="0"/>
                    </a:moveTo>
                    <a:cubicBezTo>
                      <a:pt x="3" y="0"/>
                      <a:pt x="0" y="3"/>
                      <a:pt x="0" y="6"/>
                    </a:cubicBezTo>
                    <a:cubicBezTo>
                      <a:pt x="0" y="9"/>
                      <a:pt x="3" y="12"/>
                      <a:pt x="6" y="12"/>
                    </a:cubicBezTo>
                    <a:cubicBezTo>
                      <a:pt x="8" y="12"/>
                      <a:pt x="11" y="10"/>
                      <a:pt x="12" y="8"/>
                    </a:cubicBezTo>
                    <a:cubicBezTo>
                      <a:pt x="12" y="6"/>
                      <a:pt x="12" y="6"/>
                      <a:pt x="12" y="6"/>
                    </a:cubicBezTo>
                    <a:cubicBezTo>
                      <a:pt x="12"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Oval 441"/>
              <p:cNvSpPr>
                <a:spLocks noChangeArrowheads="1"/>
              </p:cNvSpPr>
              <p:nvPr/>
            </p:nvSpPr>
            <p:spPr bwMode="auto">
              <a:xfrm>
                <a:off x="2226" y="210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Oval 442"/>
              <p:cNvSpPr>
                <a:spLocks noChangeArrowheads="1"/>
              </p:cNvSpPr>
              <p:nvPr/>
            </p:nvSpPr>
            <p:spPr bwMode="auto">
              <a:xfrm>
                <a:off x="2277"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Oval 443"/>
              <p:cNvSpPr>
                <a:spLocks noChangeArrowheads="1"/>
              </p:cNvSpPr>
              <p:nvPr/>
            </p:nvSpPr>
            <p:spPr bwMode="auto">
              <a:xfrm>
                <a:off x="2226" y="205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Oval 444"/>
              <p:cNvSpPr>
                <a:spLocks noChangeArrowheads="1"/>
              </p:cNvSpPr>
              <p:nvPr/>
            </p:nvSpPr>
            <p:spPr bwMode="auto">
              <a:xfrm>
                <a:off x="2252"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Oval 445"/>
              <p:cNvSpPr>
                <a:spLocks noChangeArrowheads="1"/>
              </p:cNvSpPr>
              <p:nvPr/>
            </p:nvSpPr>
            <p:spPr bwMode="auto">
              <a:xfrm>
                <a:off x="2302"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Oval 446"/>
              <p:cNvSpPr>
                <a:spLocks noChangeArrowheads="1"/>
              </p:cNvSpPr>
              <p:nvPr/>
            </p:nvSpPr>
            <p:spPr bwMode="auto">
              <a:xfrm>
                <a:off x="2252"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Oval 447"/>
              <p:cNvSpPr>
                <a:spLocks noChangeArrowheads="1"/>
              </p:cNvSpPr>
              <p:nvPr/>
            </p:nvSpPr>
            <p:spPr bwMode="auto">
              <a:xfrm>
                <a:off x="2302"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Oval 448"/>
              <p:cNvSpPr>
                <a:spLocks noChangeArrowheads="1"/>
              </p:cNvSpPr>
              <p:nvPr/>
            </p:nvSpPr>
            <p:spPr bwMode="auto">
              <a:xfrm>
                <a:off x="2277"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Oval 449"/>
              <p:cNvSpPr>
                <a:spLocks noChangeArrowheads="1"/>
              </p:cNvSpPr>
              <p:nvPr/>
            </p:nvSpPr>
            <p:spPr bwMode="auto">
              <a:xfrm>
                <a:off x="2226" y="215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Oval 450"/>
              <p:cNvSpPr>
                <a:spLocks noChangeArrowheads="1"/>
              </p:cNvSpPr>
              <p:nvPr/>
            </p:nvSpPr>
            <p:spPr bwMode="auto">
              <a:xfrm>
                <a:off x="2178"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Oval 451"/>
              <p:cNvSpPr>
                <a:spLocks noChangeArrowheads="1"/>
              </p:cNvSpPr>
              <p:nvPr/>
            </p:nvSpPr>
            <p:spPr bwMode="auto">
              <a:xfrm>
                <a:off x="2252"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Oval 452"/>
              <p:cNvSpPr>
                <a:spLocks noChangeArrowheads="1"/>
              </p:cNvSpPr>
              <p:nvPr/>
            </p:nvSpPr>
            <p:spPr bwMode="auto">
              <a:xfrm>
                <a:off x="2302"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Oval 453"/>
              <p:cNvSpPr>
                <a:spLocks noChangeArrowheads="1"/>
              </p:cNvSpPr>
              <p:nvPr/>
            </p:nvSpPr>
            <p:spPr bwMode="auto">
              <a:xfrm>
                <a:off x="2350"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Oval 454"/>
              <p:cNvSpPr>
                <a:spLocks noChangeArrowheads="1"/>
              </p:cNvSpPr>
              <p:nvPr/>
            </p:nvSpPr>
            <p:spPr bwMode="auto">
              <a:xfrm>
                <a:off x="2252"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Oval 455"/>
              <p:cNvSpPr>
                <a:spLocks noChangeArrowheads="1"/>
              </p:cNvSpPr>
              <p:nvPr/>
            </p:nvSpPr>
            <p:spPr bwMode="auto">
              <a:xfrm>
                <a:off x="2302"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456"/>
              <p:cNvSpPr>
                <a:spLocks/>
              </p:cNvSpPr>
              <p:nvPr/>
            </p:nvSpPr>
            <p:spPr bwMode="auto">
              <a:xfrm>
                <a:off x="2277" y="2303"/>
                <a:ext cx="25" cy="25"/>
              </a:xfrm>
              <a:custGeom>
                <a:avLst/>
                <a:gdLst>
                  <a:gd name="T0" fmla="*/ 6 w 12"/>
                  <a:gd name="T1" fmla="*/ 0 h 12"/>
                  <a:gd name="T2" fmla="*/ 0 w 12"/>
                  <a:gd name="T3" fmla="*/ 6 h 12"/>
                  <a:gd name="T4" fmla="*/ 6 w 12"/>
                  <a:gd name="T5" fmla="*/ 12 h 12"/>
                  <a:gd name="T6" fmla="*/ 12 w 12"/>
                  <a:gd name="T7" fmla="*/ 8 h 12"/>
                  <a:gd name="T8" fmla="*/ 12 w 12"/>
                  <a:gd name="T9" fmla="*/ 6 h 12"/>
                  <a:gd name="T10" fmla="*/ 6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6" y="0"/>
                    </a:moveTo>
                    <a:cubicBezTo>
                      <a:pt x="3" y="0"/>
                      <a:pt x="0" y="3"/>
                      <a:pt x="0" y="6"/>
                    </a:cubicBezTo>
                    <a:cubicBezTo>
                      <a:pt x="0" y="9"/>
                      <a:pt x="3" y="12"/>
                      <a:pt x="6" y="12"/>
                    </a:cubicBezTo>
                    <a:cubicBezTo>
                      <a:pt x="8" y="12"/>
                      <a:pt x="11" y="10"/>
                      <a:pt x="12" y="8"/>
                    </a:cubicBezTo>
                    <a:cubicBezTo>
                      <a:pt x="12" y="6"/>
                      <a:pt x="12" y="6"/>
                      <a:pt x="12" y="6"/>
                    </a:cubicBezTo>
                    <a:cubicBezTo>
                      <a:pt x="12"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Oval 457"/>
              <p:cNvSpPr>
                <a:spLocks noChangeArrowheads="1"/>
              </p:cNvSpPr>
              <p:nvPr/>
            </p:nvSpPr>
            <p:spPr bwMode="auto">
              <a:xfrm>
                <a:off x="2226" y="230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Oval 458"/>
              <p:cNvSpPr>
                <a:spLocks noChangeArrowheads="1"/>
              </p:cNvSpPr>
              <p:nvPr/>
            </p:nvSpPr>
            <p:spPr bwMode="auto">
              <a:xfrm>
                <a:off x="2277"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Oval 459"/>
              <p:cNvSpPr>
                <a:spLocks noChangeArrowheads="1"/>
              </p:cNvSpPr>
              <p:nvPr/>
            </p:nvSpPr>
            <p:spPr bwMode="auto">
              <a:xfrm>
                <a:off x="2325"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Oval 460"/>
              <p:cNvSpPr>
                <a:spLocks noChangeArrowheads="1"/>
              </p:cNvSpPr>
              <p:nvPr/>
            </p:nvSpPr>
            <p:spPr bwMode="auto">
              <a:xfrm>
                <a:off x="2375"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Oval 461"/>
              <p:cNvSpPr>
                <a:spLocks noChangeArrowheads="1"/>
              </p:cNvSpPr>
              <p:nvPr/>
            </p:nvSpPr>
            <p:spPr bwMode="auto">
              <a:xfrm>
                <a:off x="2423" y="225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Oval 462"/>
              <p:cNvSpPr>
                <a:spLocks noChangeArrowheads="1"/>
              </p:cNvSpPr>
              <p:nvPr/>
            </p:nvSpPr>
            <p:spPr bwMode="auto">
              <a:xfrm>
                <a:off x="2226" y="225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Oval 463"/>
              <p:cNvSpPr>
                <a:spLocks noChangeArrowheads="1"/>
              </p:cNvSpPr>
              <p:nvPr/>
            </p:nvSpPr>
            <p:spPr bwMode="auto">
              <a:xfrm>
                <a:off x="2252"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Oval 464"/>
              <p:cNvSpPr>
                <a:spLocks noChangeArrowheads="1"/>
              </p:cNvSpPr>
              <p:nvPr/>
            </p:nvSpPr>
            <p:spPr bwMode="auto">
              <a:xfrm>
                <a:off x="2252"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Oval 465"/>
              <p:cNvSpPr>
                <a:spLocks noChangeArrowheads="1"/>
              </p:cNvSpPr>
              <p:nvPr/>
            </p:nvSpPr>
            <p:spPr bwMode="auto">
              <a:xfrm>
                <a:off x="2302"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Oval 466"/>
              <p:cNvSpPr>
                <a:spLocks noChangeArrowheads="1"/>
              </p:cNvSpPr>
              <p:nvPr/>
            </p:nvSpPr>
            <p:spPr bwMode="auto">
              <a:xfrm>
                <a:off x="2350"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Oval 467"/>
              <p:cNvSpPr>
                <a:spLocks noChangeArrowheads="1"/>
              </p:cNvSpPr>
              <p:nvPr/>
            </p:nvSpPr>
            <p:spPr bwMode="auto">
              <a:xfrm>
                <a:off x="2178"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Oval 468"/>
              <p:cNvSpPr>
                <a:spLocks noChangeArrowheads="1"/>
              </p:cNvSpPr>
              <p:nvPr/>
            </p:nvSpPr>
            <p:spPr bwMode="auto">
              <a:xfrm>
                <a:off x="2178"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Oval 469"/>
              <p:cNvSpPr>
                <a:spLocks noChangeArrowheads="1"/>
              </p:cNvSpPr>
              <p:nvPr/>
            </p:nvSpPr>
            <p:spPr bwMode="auto">
              <a:xfrm>
                <a:off x="2203" y="208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Oval 470"/>
              <p:cNvSpPr>
                <a:spLocks noChangeArrowheads="1"/>
              </p:cNvSpPr>
              <p:nvPr/>
            </p:nvSpPr>
            <p:spPr bwMode="auto">
              <a:xfrm>
                <a:off x="2203" y="203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Oval 471"/>
              <p:cNvSpPr>
                <a:spLocks noChangeArrowheads="1"/>
              </p:cNvSpPr>
              <p:nvPr/>
            </p:nvSpPr>
            <p:spPr bwMode="auto">
              <a:xfrm>
                <a:off x="2203" y="217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Oval 472"/>
              <p:cNvSpPr>
                <a:spLocks noChangeArrowheads="1"/>
              </p:cNvSpPr>
              <p:nvPr/>
            </p:nvSpPr>
            <p:spPr bwMode="auto">
              <a:xfrm>
                <a:off x="2153"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Oval 473"/>
              <p:cNvSpPr>
                <a:spLocks noChangeArrowheads="1"/>
              </p:cNvSpPr>
              <p:nvPr/>
            </p:nvSpPr>
            <p:spPr bwMode="auto">
              <a:xfrm>
                <a:off x="2203" y="212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Oval 474"/>
              <p:cNvSpPr>
                <a:spLocks noChangeArrowheads="1"/>
              </p:cNvSpPr>
              <p:nvPr/>
            </p:nvSpPr>
            <p:spPr bwMode="auto">
              <a:xfrm>
                <a:off x="2153"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Oval 475"/>
              <p:cNvSpPr>
                <a:spLocks noChangeArrowheads="1"/>
              </p:cNvSpPr>
              <p:nvPr/>
            </p:nvSpPr>
            <p:spPr bwMode="auto">
              <a:xfrm>
                <a:off x="2178"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Oval 476"/>
              <p:cNvSpPr>
                <a:spLocks noChangeArrowheads="1"/>
              </p:cNvSpPr>
              <p:nvPr/>
            </p:nvSpPr>
            <p:spPr bwMode="auto">
              <a:xfrm>
                <a:off x="2203" y="227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Oval 477"/>
              <p:cNvSpPr>
                <a:spLocks noChangeArrowheads="1"/>
              </p:cNvSpPr>
              <p:nvPr/>
            </p:nvSpPr>
            <p:spPr bwMode="auto">
              <a:xfrm>
                <a:off x="2203" y="222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Oval 478"/>
              <p:cNvSpPr>
                <a:spLocks noChangeArrowheads="1"/>
              </p:cNvSpPr>
              <p:nvPr/>
            </p:nvSpPr>
            <p:spPr bwMode="auto">
              <a:xfrm>
                <a:off x="2153"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Oval 479"/>
              <p:cNvSpPr>
                <a:spLocks noChangeArrowheads="1"/>
              </p:cNvSpPr>
              <p:nvPr/>
            </p:nvSpPr>
            <p:spPr bwMode="auto">
              <a:xfrm>
                <a:off x="2375"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Oval 480"/>
              <p:cNvSpPr>
                <a:spLocks noChangeArrowheads="1"/>
              </p:cNvSpPr>
              <p:nvPr/>
            </p:nvSpPr>
            <p:spPr bwMode="auto">
              <a:xfrm>
                <a:off x="2325"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Oval 481"/>
              <p:cNvSpPr>
                <a:spLocks noChangeArrowheads="1"/>
              </p:cNvSpPr>
              <p:nvPr/>
            </p:nvSpPr>
            <p:spPr bwMode="auto">
              <a:xfrm>
                <a:off x="2325"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Oval 482"/>
              <p:cNvSpPr>
                <a:spLocks noChangeArrowheads="1"/>
              </p:cNvSpPr>
              <p:nvPr/>
            </p:nvSpPr>
            <p:spPr bwMode="auto">
              <a:xfrm>
                <a:off x="2325"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Oval 483"/>
              <p:cNvSpPr>
                <a:spLocks noChangeArrowheads="1"/>
              </p:cNvSpPr>
              <p:nvPr/>
            </p:nvSpPr>
            <p:spPr bwMode="auto">
              <a:xfrm>
                <a:off x="2375"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Oval 484"/>
              <p:cNvSpPr>
                <a:spLocks noChangeArrowheads="1"/>
              </p:cNvSpPr>
              <p:nvPr/>
            </p:nvSpPr>
            <p:spPr bwMode="auto">
              <a:xfrm>
                <a:off x="2325"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Oval 485"/>
              <p:cNvSpPr>
                <a:spLocks noChangeArrowheads="1"/>
              </p:cNvSpPr>
              <p:nvPr/>
            </p:nvSpPr>
            <p:spPr bwMode="auto">
              <a:xfrm>
                <a:off x="2325"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Oval 486"/>
              <p:cNvSpPr>
                <a:spLocks noChangeArrowheads="1"/>
              </p:cNvSpPr>
              <p:nvPr/>
            </p:nvSpPr>
            <p:spPr bwMode="auto">
              <a:xfrm>
                <a:off x="2277"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Oval 487"/>
              <p:cNvSpPr>
                <a:spLocks noChangeArrowheads="1"/>
              </p:cNvSpPr>
              <p:nvPr/>
            </p:nvSpPr>
            <p:spPr bwMode="auto">
              <a:xfrm>
                <a:off x="2226" y="200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Oval 488"/>
              <p:cNvSpPr>
                <a:spLocks noChangeArrowheads="1"/>
              </p:cNvSpPr>
              <p:nvPr/>
            </p:nvSpPr>
            <p:spPr bwMode="auto">
              <a:xfrm>
                <a:off x="2277"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Oval 489"/>
              <p:cNvSpPr>
                <a:spLocks noChangeArrowheads="1"/>
              </p:cNvSpPr>
              <p:nvPr/>
            </p:nvSpPr>
            <p:spPr bwMode="auto">
              <a:xfrm>
                <a:off x="2400" y="217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Oval 490"/>
              <p:cNvSpPr>
                <a:spLocks noChangeArrowheads="1"/>
              </p:cNvSpPr>
              <p:nvPr/>
            </p:nvSpPr>
            <p:spPr bwMode="auto">
              <a:xfrm>
                <a:off x="2400" y="222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Oval 491"/>
              <p:cNvSpPr>
                <a:spLocks noChangeArrowheads="1"/>
              </p:cNvSpPr>
              <p:nvPr/>
            </p:nvSpPr>
            <p:spPr bwMode="auto">
              <a:xfrm>
                <a:off x="2449"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Oval 492"/>
              <p:cNvSpPr>
                <a:spLocks noChangeArrowheads="1"/>
              </p:cNvSpPr>
              <p:nvPr/>
            </p:nvSpPr>
            <p:spPr bwMode="auto">
              <a:xfrm>
                <a:off x="2449"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Oval 493"/>
              <p:cNvSpPr>
                <a:spLocks noChangeArrowheads="1"/>
              </p:cNvSpPr>
              <p:nvPr/>
            </p:nvSpPr>
            <p:spPr bwMode="auto">
              <a:xfrm>
                <a:off x="2423" y="220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Oval 494"/>
              <p:cNvSpPr>
                <a:spLocks noChangeArrowheads="1"/>
              </p:cNvSpPr>
              <p:nvPr/>
            </p:nvSpPr>
            <p:spPr bwMode="auto">
              <a:xfrm>
                <a:off x="2423" y="215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Oval 495"/>
              <p:cNvSpPr>
                <a:spLocks noChangeArrowheads="1"/>
              </p:cNvSpPr>
              <p:nvPr/>
            </p:nvSpPr>
            <p:spPr bwMode="auto">
              <a:xfrm>
                <a:off x="2474"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Oval 496"/>
              <p:cNvSpPr>
                <a:spLocks noChangeArrowheads="1"/>
              </p:cNvSpPr>
              <p:nvPr/>
            </p:nvSpPr>
            <p:spPr bwMode="auto">
              <a:xfrm>
                <a:off x="2474"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Oval 497"/>
              <p:cNvSpPr>
                <a:spLocks noChangeArrowheads="1"/>
              </p:cNvSpPr>
              <p:nvPr/>
            </p:nvSpPr>
            <p:spPr bwMode="auto">
              <a:xfrm>
                <a:off x="2474"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Oval 498"/>
              <p:cNvSpPr>
                <a:spLocks noChangeArrowheads="1"/>
              </p:cNvSpPr>
              <p:nvPr/>
            </p:nvSpPr>
            <p:spPr bwMode="auto">
              <a:xfrm>
                <a:off x="2375"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Oval 499"/>
              <p:cNvSpPr>
                <a:spLocks noChangeArrowheads="1"/>
              </p:cNvSpPr>
              <p:nvPr/>
            </p:nvSpPr>
            <p:spPr bwMode="auto">
              <a:xfrm>
                <a:off x="2226" y="220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Oval 500"/>
              <p:cNvSpPr>
                <a:spLocks noChangeArrowheads="1"/>
              </p:cNvSpPr>
              <p:nvPr/>
            </p:nvSpPr>
            <p:spPr bwMode="auto">
              <a:xfrm>
                <a:off x="2178"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501"/>
              <p:cNvSpPr>
                <a:spLocks/>
              </p:cNvSpPr>
              <p:nvPr/>
            </p:nvSpPr>
            <p:spPr bwMode="auto">
              <a:xfrm>
                <a:off x="2474" y="2303"/>
                <a:ext cx="25" cy="25"/>
              </a:xfrm>
              <a:custGeom>
                <a:avLst/>
                <a:gdLst>
                  <a:gd name="T0" fmla="*/ 6 w 12"/>
                  <a:gd name="T1" fmla="*/ 0 h 12"/>
                  <a:gd name="T2" fmla="*/ 0 w 12"/>
                  <a:gd name="T3" fmla="*/ 6 h 12"/>
                  <a:gd name="T4" fmla="*/ 6 w 12"/>
                  <a:gd name="T5" fmla="*/ 12 h 12"/>
                  <a:gd name="T6" fmla="*/ 12 w 12"/>
                  <a:gd name="T7" fmla="*/ 8 h 12"/>
                  <a:gd name="T8" fmla="*/ 12 w 12"/>
                  <a:gd name="T9" fmla="*/ 6 h 12"/>
                  <a:gd name="T10" fmla="*/ 6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6" y="0"/>
                    </a:moveTo>
                    <a:cubicBezTo>
                      <a:pt x="3" y="0"/>
                      <a:pt x="0" y="3"/>
                      <a:pt x="0" y="6"/>
                    </a:cubicBezTo>
                    <a:cubicBezTo>
                      <a:pt x="0" y="9"/>
                      <a:pt x="3" y="12"/>
                      <a:pt x="6" y="12"/>
                    </a:cubicBezTo>
                    <a:cubicBezTo>
                      <a:pt x="8" y="12"/>
                      <a:pt x="11" y="10"/>
                      <a:pt x="12" y="8"/>
                    </a:cubicBezTo>
                    <a:cubicBezTo>
                      <a:pt x="12" y="6"/>
                      <a:pt x="12" y="6"/>
                      <a:pt x="12" y="6"/>
                    </a:cubicBezTo>
                    <a:cubicBezTo>
                      <a:pt x="12"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Oval 502"/>
              <p:cNvSpPr>
                <a:spLocks noChangeArrowheads="1"/>
              </p:cNvSpPr>
              <p:nvPr/>
            </p:nvSpPr>
            <p:spPr bwMode="auto">
              <a:xfrm>
                <a:off x="2423" y="230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Oval 503"/>
              <p:cNvSpPr>
                <a:spLocks noChangeArrowheads="1"/>
              </p:cNvSpPr>
              <p:nvPr/>
            </p:nvSpPr>
            <p:spPr bwMode="auto">
              <a:xfrm>
                <a:off x="2449"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Oval 504"/>
              <p:cNvSpPr>
                <a:spLocks noChangeArrowheads="1"/>
              </p:cNvSpPr>
              <p:nvPr/>
            </p:nvSpPr>
            <p:spPr bwMode="auto">
              <a:xfrm>
                <a:off x="2375"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Oval 505"/>
              <p:cNvSpPr>
                <a:spLocks noChangeArrowheads="1"/>
              </p:cNvSpPr>
              <p:nvPr/>
            </p:nvSpPr>
            <p:spPr bwMode="auto">
              <a:xfrm>
                <a:off x="2350"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Oval 506"/>
              <p:cNvSpPr>
                <a:spLocks noChangeArrowheads="1"/>
              </p:cNvSpPr>
              <p:nvPr/>
            </p:nvSpPr>
            <p:spPr bwMode="auto">
              <a:xfrm>
                <a:off x="2400" y="227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Oval 507"/>
              <p:cNvSpPr>
                <a:spLocks noChangeArrowheads="1"/>
              </p:cNvSpPr>
              <p:nvPr/>
            </p:nvSpPr>
            <p:spPr bwMode="auto">
              <a:xfrm>
                <a:off x="2302"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Oval 508"/>
              <p:cNvSpPr>
                <a:spLocks noChangeArrowheads="1"/>
              </p:cNvSpPr>
              <p:nvPr/>
            </p:nvSpPr>
            <p:spPr bwMode="auto">
              <a:xfrm>
                <a:off x="2547"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Oval 509"/>
              <p:cNvSpPr>
                <a:spLocks noChangeArrowheads="1"/>
              </p:cNvSpPr>
              <p:nvPr/>
            </p:nvSpPr>
            <p:spPr bwMode="auto">
              <a:xfrm>
                <a:off x="2497"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Oval 510"/>
              <p:cNvSpPr>
                <a:spLocks noChangeArrowheads="1"/>
              </p:cNvSpPr>
              <p:nvPr/>
            </p:nvSpPr>
            <p:spPr bwMode="auto">
              <a:xfrm>
                <a:off x="2744"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Oval 511"/>
              <p:cNvSpPr>
                <a:spLocks noChangeArrowheads="1"/>
              </p:cNvSpPr>
              <p:nvPr/>
            </p:nvSpPr>
            <p:spPr bwMode="auto">
              <a:xfrm>
                <a:off x="2744"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Oval 512"/>
              <p:cNvSpPr>
                <a:spLocks noChangeArrowheads="1"/>
              </p:cNvSpPr>
              <p:nvPr/>
            </p:nvSpPr>
            <p:spPr bwMode="auto">
              <a:xfrm>
                <a:off x="2671"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Oval 513"/>
              <p:cNvSpPr>
                <a:spLocks noChangeArrowheads="1"/>
              </p:cNvSpPr>
              <p:nvPr/>
            </p:nvSpPr>
            <p:spPr bwMode="auto">
              <a:xfrm>
                <a:off x="2694"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514"/>
              <p:cNvSpPr>
                <a:spLocks/>
              </p:cNvSpPr>
              <p:nvPr/>
            </p:nvSpPr>
            <p:spPr bwMode="auto">
              <a:xfrm>
                <a:off x="2570" y="2499"/>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1 w 12"/>
                  <a:gd name="T11" fmla="*/ 8 h 12"/>
                  <a:gd name="T12" fmla="*/ 11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0" y="10"/>
                      <a:pt x="11" y="8"/>
                    </a:cubicBezTo>
                    <a:cubicBezTo>
                      <a:pt x="11" y="6"/>
                      <a:pt x="11" y="6"/>
                      <a:pt x="11" y="6"/>
                    </a:cubicBezTo>
                    <a:cubicBezTo>
                      <a:pt x="12" y="6"/>
                      <a:pt x="12" y="6"/>
                      <a:pt x="12" y="5"/>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515"/>
              <p:cNvSpPr>
                <a:spLocks/>
              </p:cNvSpPr>
              <p:nvPr/>
            </p:nvSpPr>
            <p:spPr bwMode="auto">
              <a:xfrm>
                <a:off x="2522" y="2499"/>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8 h 12"/>
                  <a:gd name="T12" fmla="*/ 12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Oval 516"/>
              <p:cNvSpPr>
                <a:spLocks noChangeArrowheads="1"/>
              </p:cNvSpPr>
              <p:nvPr/>
            </p:nvSpPr>
            <p:spPr bwMode="auto">
              <a:xfrm>
                <a:off x="2572"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Oval 517"/>
              <p:cNvSpPr>
                <a:spLocks noChangeArrowheads="1"/>
              </p:cNvSpPr>
              <p:nvPr/>
            </p:nvSpPr>
            <p:spPr bwMode="auto">
              <a:xfrm>
                <a:off x="2522"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Oval 518"/>
              <p:cNvSpPr>
                <a:spLocks noChangeArrowheads="1"/>
              </p:cNvSpPr>
              <p:nvPr/>
            </p:nvSpPr>
            <p:spPr bwMode="auto">
              <a:xfrm>
                <a:off x="2547"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Oval 519"/>
              <p:cNvSpPr>
                <a:spLocks noChangeArrowheads="1"/>
              </p:cNvSpPr>
              <p:nvPr/>
            </p:nvSpPr>
            <p:spPr bwMode="auto">
              <a:xfrm>
                <a:off x="2595"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Oval 520"/>
              <p:cNvSpPr>
                <a:spLocks noChangeArrowheads="1"/>
              </p:cNvSpPr>
              <p:nvPr/>
            </p:nvSpPr>
            <p:spPr bwMode="auto">
              <a:xfrm>
                <a:off x="2497"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Oval 521"/>
              <p:cNvSpPr>
                <a:spLocks noChangeArrowheads="1"/>
              </p:cNvSpPr>
              <p:nvPr/>
            </p:nvSpPr>
            <p:spPr bwMode="auto">
              <a:xfrm>
                <a:off x="2671"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Oval 522"/>
              <p:cNvSpPr>
                <a:spLocks noChangeArrowheads="1"/>
              </p:cNvSpPr>
              <p:nvPr/>
            </p:nvSpPr>
            <p:spPr bwMode="auto">
              <a:xfrm>
                <a:off x="2646"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Oval 523"/>
              <p:cNvSpPr>
                <a:spLocks noChangeArrowheads="1"/>
              </p:cNvSpPr>
              <p:nvPr/>
            </p:nvSpPr>
            <p:spPr bwMode="auto">
              <a:xfrm>
                <a:off x="2646"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Oval 524"/>
              <p:cNvSpPr>
                <a:spLocks noChangeArrowheads="1"/>
              </p:cNvSpPr>
              <p:nvPr/>
            </p:nvSpPr>
            <p:spPr bwMode="auto">
              <a:xfrm>
                <a:off x="2694"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525"/>
              <p:cNvSpPr>
                <a:spLocks/>
              </p:cNvSpPr>
              <p:nvPr/>
            </p:nvSpPr>
            <p:spPr bwMode="auto">
              <a:xfrm>
                <a:off x="2719" y="2499"/>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526"/>
              <p:cNvSpPr>
                <a:spLocks/>
              </p:cNvSpPr>
              <p:nvPr/>
            </p:nvSpPr>
            <p:spPr bwMode="auto">
              <a:xfrm>
                <a:off x="2719" y="2549"/>
                <a:ext cx="25" cy="25"/>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Oval 527"/>
              <p:cNvSpPr>
                <a:spLocks noChangeArrowheads="1"/>
              </p:cNvSpPr>
              <p:nvPr/>
            </p:nvSpPr>
            <p:spPr bwMode="auto">
              <a:xfrm>
                <a:off x="2719"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Oval 528"/>
              <p:cNvSpPr>
                <a:spLocks noChangeArrowheads="1"/>
              </p:cNvSpPr>
              <p:nvPr/>
            </p:nvSpPr>
            <p:spPr bwMode="auto">
              <a:xfrm>
                <a:off x="2646"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529"/>
              <p:cNvSpPr>
                <a:spLocks/>
              </p:cNvSpPr>
              <p:nvPr/>
            </p:nvSpPr>
            <p:spPr bwMode="auto">
              <a:xfrm>
                <a:off x="2620" y="2499"/>
                <a:ext cx="26" cy="25"/>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Oval 530"/>
              <p:cNvSpPr>
                <a:spLocks noChangeArrowheads="1"/>
              </p:cNvSpPr>
              <p:nvPr/>
            </p:nvSpPr>
            <p:spPr bwMode="auto">
              <a:xfrm>
                <a:off x="2671"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Oval 531"/>
              <p:cNvSpPr>
                <a:spLocks noChangeArrowheads="1"/>
              </p:cNvSpPr>
              <p:nvPr/>
            </p:nvSpPr>
            <p:spPr bwMode="auto">
              <a:xfrm>
                <a:off x="2694"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Oval 532"/>
              <p:cNvSpPr>
                <a:spLocks noChangeArrowheads="1"/>
              </p:cNvSpPr>
              <p:nvPr/>
            </p:nvSpPr>
            <p:spPr bwMode="auto">
              <a:xfrm>
                <a:off x="2572"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Oval 533"/>
              <p:cNvSpPr>
                <a:spLocks noChangeArrowheads="1"/>
              </p:cNvSpPr>
              <p:nvPr/>
            </p:nvSpPr>
            <p:spPr bwMode="auto">
              <a:xfrm>
                <a:off x="2522"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Oval 534"/>
              <p:cNvSpPr>
                <a:spLocks noChangeArrowheads="1"/>
              </p:cNvSpPr>
              <p:nvPr/>
            </p:nvSpPr>
            <p:spPr bwMode="auto">
              <a:xfrm>
                <a:off x="2547"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Oval 535"/>
              <p:cNvSpPr>
                <a:spLocks noChangeArrowheads="1"/>
              </p:cNvSpPr>
              <p:nvPr/>
            </p:nvSpPr>
            <p:spPr bwMode="auto">
              <a:xfrm>
                <a:off x="2595"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Oval 536"/>
              <p:cNvSpPr>
                <a:spLocks noChangeArrowheads="1"/>
              </p:cNvSpPr>
              <p:nvPr/>
            </p:nvSpPr>
            <p:spPr bwMode="auto">
              <a:xfrm>
                <a:off x="2497"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Oval 537"/>
              <p:cNvSpPr>
                <a:spLocks noChangeArrowheads="1"/>
              </p:cNvSpPr>
              <p:nvPr/>
            </p:nvSpPr>
            <p:spPr bwMode="auto">
              <a:xfrm>
                <a:off x="2572"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Oval 538"/>
              <p:cNvSpPr>
                <a:spLocks noChangeArrowheads="1"/>
              </p:cNvSpPr>
              <p:nvPr/>
            </p:nvSpPr>
            <p:spPr bwMode="auto">
              <a:xfrm>
                <a:off x="2522"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Oval 539"/>
              <p:cNvSpPr>
                <a:spLocks noChangeArrowheads="1"/>
              </p:cNvSpPr>
              <p:nvPr/>
            </p:nvSpPr>
            <p:spPr bwMode="auto">
              <a:xfrm>
                <a:off x="2547"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Oval 540"/>
              <p:cNvSpPr>
                <a:spLocks noChangeArrowheads="1"/>
              </p:cNvSpPr>
              <p:nvPr/>
            </p:nvSpPr>
            <p:spPr bwMode="auto">
              <a:xfrm>
                <a:off x="2497"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Oval 541"/>
              <p:cNvSpPr>
                <a:spLocks noChangeArrowheads="1"/>
              </p:cNvSpPr>
              <p:nvPr/>
            </p:nvSpPr>
            <p:spPr bwMode="auto">
              <a:xfrm>
                <a:off x="2620" y="245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Oval 542"/>
              <p:cNvSpPr>
                <a:spLocks noChangeArrowheads="1"/>
              </p:cNvSpPr>
              <p:nvPr/>
            </p:nvSpPr>
            <p:spPr bwMode="auto">
              <a:xfrm>
                <a:off x="2595"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Oval 543"/>
              <p:cNvSpPr>
                <a:spLocks noChangeArrowheads="1"/>
              </p:cNvSpPr>
              <p:nvPr/>
            </p:nvSpPr>
            <p:spPr bwMode="auto">
              <a:xfrm>
                <a:off x="2547"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Oval 544"/>
              <p:cNvSpPr>
                <a:spLocks noChangeArrowheads="1"/>
              </p:cNvSpPr>
              <p:nvPr/>
            </p:nvSpPr>
            <p:spPr bwMode="auto">
              <a:xfrm>
                <a:off x="2497"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Oval 545"/>
              <p:cNvSpPr>
                <a:spLocks noChangeArrowheads="1"/>
              </p:cNvSpPr>
              <p:nvPr/>
            </p:nvSpPr>
            <p:spPr bwMode="auto">
              <a:xfrm>
                <a:off x="2646"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546"/>
              <p:cNvSpPr>
                <a:spLocks/>
              </p:cNvSpPr>
              <p:nvPr/>
            </p:nvSpPr>
            <p:spPr bwMode="auto">
              <a:xfrm>
                <a:off x="2570" y="2400"/>
                <a:ext cx="25" cy="25"/>
              </a:xfrm>
              <a:custGeom>
                <a:avLst/>
                <a:gdLst>
                  <a:gd name="T0" fmla="*/ 7 w 12"/>
                  <a:gd name="T1" fmla="*/ 12 h 12"/>
                  <a:gd name="T2" fmla="*/ 12 w 12"/>
                  <a:gd name="T3" fmla="*/ 8 h 12"/>
                  <a:gd name="T4" fmla="*/ 12 w 12"/>
                  <a:gd name="T5" fmla="*/ 6 h 12"/>
                  <a:gd name="T6" fmla="*/ 12 w 12"/>
                  <a:gd name="T7" fmla="*/ 5 h 12"/>
                  <a:gd name="T8" fmla="*/ 6 w 12"/>
                  <a:gd name="T9" fmla="*/ 0 h 12"/>
                  <a:gd name="T10" fmla="*/ 0 w 12"/>
                  <a:gd name="T11" fmla="*/ 5 h 12"/>
                  <a:gd name="T12" fmla="*/ 0 w 12"/>
                  <a:gd name="T13" fmla="*/ 6 h 12"/>
                  <a:gd name="T14" fmla="*/ 7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7" y="12"/>
                    </a:moveTo>
                    <a:cubicBezTo>
                      <a:pt x="9" y="12"/>
                      <a:pt x="11" y="10"/>
                      <a:pt x="12" y="8"/>
                    </a:cubicBezTo>
                    <a:cubicBezTo>
                      <a:pt x="12" y="6"/>
                      <a:pt x="12" y="6"/>
                      <a:pt x="12" y="6"/>
                    </a:cubicBezTo>
                    <a:cubicBezTo>
                      <a:pt x="12" y="5"/>
                      <a:pt x="12" y="5"/>
                      <a:pt x="12" y="5"/>
                    </a:cubicBezTo>
                    <a:cubicBezTo>
                      <a:pt x="11" y="2"/>
                      <a:pt x="9" y="0"/>
                      <a:pt x="6" y="0"/>
                    </a:cubicBezTo>
                    <a:cubicBezTo>
                      <a:pt x="3" y="0"/>
                      <a:pt x="1" y="2"/>
                      <a:pt x="0" y="5"/>
                    </a:cubicBezTo>
                    <a:cubicBezTo>
                      <a:pt x="0" y="6"/>
                      <a:pt x="0" y="6"/>
                      <a:pt x="0" y="6"/>
                    </a:cubicBezTo>
                    <a:cubicBezTo>
                      <a:pt x="1" y="10"/>
                      <a:pt x="3" y="12"/>
                      <a:pt x="7"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Oval 547"/>
              <p:cNvSpPr>
                <a:spLocks noChangeArrowheads="1"/>
              </p:cNvSpPr>
              <p:nvPr/>
            </p:nvSpPr>
            <p:spPr bwMode="auto">
              <a:xfrm>
                <a:off x="2572"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Oval 548"/>
              <p:cNvSpPr>
                <a:spLocks noChangeArrowheads="1"/>
              </p:cNvSpPr>
              <p:nvPr/>
            </p:nvSpPr>
            <p:spPr bwMode="auto">
              <a:xfrm>
                <a:off x="2547"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Oval 549"/>
              <p:cNvSpPr>
                <a:spLocks noChangeArrowheads="1"/>
              </p:cNvSpPr>
              <p:nvPr/>
            </p:nvSpPr>
            <p:spPr bwMode="auto">
              <a:xfrm>
                <a:off x="2595"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Oval 550"/>
              <p:cNvSpPr>
                <a:spLocks noChangeArrowheads="1"/>
              </p:cNvSpPr>
              <p:nvPr/>
            </p:nvSpPr>
            <p:spPr bwMode="auto">
              <a:xfrm>
                <a:off x="2547"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Oval 551"/>
              <p:cNvSpPr>
                <a:spLocks noChangeArrowheads="1"/>
              </p:cNvSpPr>
              <p:nvPr/>
            </p:nvSpPr>
            <p:spPr bwMode="auto">
              <a:xfrm>
                <a:off x="2595"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Oval 552"/>
              <p:cNvSpPr>
                <a:spLocks noChangeArrowheads="1"/>
              </p:cNvSpPr>
              <p:nvPr/>
            </p:nvSpPr>
            <p:spPr bwMode="auto">
              <a:xfrm>
                <a:off x="2572"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Oval 553"/>
              <p:cNvSpPr>
                <a:spLocks noChangeArrowheads="1"/>
              </p:cNvSpPr>
              <p:nvPr/>
            </p:nvSpPr>
            <p:spPr bwMode="auto">
              <a:xfrm>
                <a:off x="2547"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Oval 554"/>
              <p:cNvSpPr>
                <a:spLocks noChangeArrowheads="1"/>
              </p:cNvSpPr>
              <p:nvPr/>
            </p:nvSpPr>
            <p:spPr bwMode="auto">
              <a:xfrm>
                <a:off x="2497"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Oval 555"/>
              <p:cNvSpPr>
                <a:spLocks noChangeArrowheads="1"/>
              </p:cNvSpPr>
              <p:nvPr/>
            </p:nvSpPr>
            <p:spPr bwMode="auto">
              <a:xfrm>
                <a:off x="2595"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556"/>
              <p:cNvSpPr>
                <a:spLocks/>
              </p:cNvSpPr>
              <p:nvPr/>
            </p:nvSpPr>
            <p:spPr bwMode="auto">
              <a:xfrm>
                <a:off x="2522" y="2400"/>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Oval 557"/>
              <p:cNvSpPr>
                <a:spLocks noChangeArrowheads="1"/>
              </p:cNvSpPr>
              <p:nvPr/>
            </p:nvSpPr>
            <p:spPr bwMode="auto">
              <a:xfrm>
                <a:off x="2522"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Oval 558"/>
              <p:cNvSpPr>
                <a:spLocks noChangeArrowheads="1"/>
              </p:cNvSpPr>
              <p:nvPr/>
            </p:nvSpPr>
            <p:spPr bwMode="auto">
              <a:xfrm>
                <a:off x="2497"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Oval 559"/>
              <p:cNvSpPr>
                <a:spLocks noChangeArrowheads="1"/>
              </p:cNvSpPr>
              <p:nvPr/>
            </p:nvSpPr>
            <p:spPr bwMode="auto">
              <a:xfrm>
                <a:off x="2497"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Oval 560"/>
              <p:cNvSpPr>
                <a:spLocks noChangeArrowheads="1"/>
              </p:cNvSpPr>
              <p:nvPr/>
            </p:nvSpPr>
            <p:spPr bwMode="auto">
              <a:xfrm>
                <a:off x="2522" y="245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561"/>
              <p:cNvSpPr>
                <a:spLocks/>
              </p:cNvSpPr>
              <p:nvPr/>
            </p:nvSpPr>
            <p:spPr bwMode="auto">
              <a:xfrm>
                <a:off x="2620" y="2400"/>
                <a:ext cx="26"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Oval 562"/>
              <p:cNvSpPr>
                <a:spLocks noChangeArrowheads="1"/>
              </p:cNvSpPr>
              <p:nvPr/>
            </p:nvSpPr>
            <p:spPr bwMode="auto">
              <a:xfrm>
                <a:off x="2620" y="235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Oval 563"/>
              <p:cNvSpPr>
                <a:spLocks noChangeArrowheads="1"/>
              </p:cNvSpPr>
              <p:nvPr/>
            </p:nvSpPr>
            <p:spPr bwMode="auto">
              <a:xfrm>
                <a:off x="2547"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Oval 564"/>
              <p:cNvSpPr>
                <a:spLocks noChangeArrowheads="1"/>
              </p:cNvSpPr>
              <p:nvPr/>
            </p:nvSpPr>
            <p:spPr bwMode="auto">
              <a:xfrm>
                <a:off x="2497"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Oval 565"/>
              <p:cNvSpPr>
                <a:spLocks noChangeArrowheads="1"/>
              </p:cNvSpPr>
              <p:nvPr/>
            </p:nvSpPr>
            <p:spPr bwMode="auto">
              <a:xfrm>
                <a:off x="2572"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Oval 566"/>
              <p:cNvSpPr>
                <a:spLocks noChangeArrowheads="1"/>
              </p:cNvSpPr>
              <p:nvPr/>
            </p:nvSpPr>
            <p:spPr bwMode="auto">
              <a:xfrm>
                <a:off x="2522"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Oval 567"/>
              <p:cNvSpPr>
                <a:spLocks noChangeArrowheads="1"/>
              </p:cNvSpPr>
              <p:nvPr/>
            </p:nvSpPr>
            <p:spPr bwMode="auto">
              <a:xfrm>
                <a:off x="2547"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Oval 568"/>
              <p:cNvSpPr>
                <a:spLocks noChangeArrowheads="1"/>
              </p:cNvSpPr>
              <p:nvPr/>
            </p:nvSpPr>
            <p:spPr bwMode="auto">
              <a:xfrm>
                <a:off x="2497"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Oval 569"/>
              <p:cNvSpPr>
                <a:spLocks noChangeArrowheads="1"/>
              </p:cNvSpPr>
              <p:nvPr/>
            </p:nvSpPr>
            <p:spPr bwMode="auto">
              <a:xfrm>
                <a:off x="2744"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Oval 570"/>
              <p:cNvSpPr>
                <a:spLocks noChangeArrowheads="1"/>
              </p:cNvSpPr>
              <p:nvPr/>
            </p:nvSpPr>
            <p:spPr bwMode="auto">
              <a:xfrm>
                <a:off x="2744"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Oval 571"/>
              <p:cNvSpPr>
                <a:spLocks noChangeArrowheads="1"/>
              </p:cNvSpPr>
              <p:nvPr/>
            </p:nvSpPr>
            <p:spPr bwMode="auto">
              <a:xfrm>
                <a:off x="2719"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Oval 572"/>
              <p:cNvSpPr>
                <a:spLocks noChangeArrowheads="1"/>
              </p:cNvSpPr>
              <p:nvPr/>
            </p:nvSpPr>
            <p:spPr bwMode="auto">
              <a:xfrm>
                <a:off x="2719"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Oval 573"/>
              <p:cNvSpPr>
                <a:spLocks noChangeArrowheads="1"/>
              </p:cNvSpPr>
              <p:nvPr/>
            </p:nvSpPr>
            <p:spPr bwMode="auto">
              <a:xfrm>
                <a:off x="2694"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Oval 574"/>
              <p:cNvSpPr>
                <a:spLocks noChangeArrowheads="1"/>
              </p:cNvSpPr>
              <p:nvPr/>
            </p:nvSpPr>
            <p:spPr bwMode="auto">
              <a:xfrm>
                <a:off x="2620" y="215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Oval 575"/>
              <p:cNvSpPr>
                <a:spLocks noChangeArrowheads="1"/>
              </p:cNvSpPr>
              <p:nvPr/>
            </p:nvSpPr>
            <p:spPr bwMode="auto">
              <a:xfrm>
                <a:off x="2620" y="230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Oval 576"/>
              <p:cNvSpPr>
                <a:spLocks noChangeArrowheads="1"/>
              </p:cNvSpPr>
              <p:nvPr/>
            </p:nvSpPr>
            <p:spPr bwMode="auto">
              <a:xfrm>
                <a:off x="2620" y="225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Oval 577"/>
              <p:cNvSpPr>
                <a:spLocks noChangeArrowheads="1"/>
              </p:cNvSpPr>
              <p:nvPr/>
            </p:nvSpPr>
            <p:spPr bwMode="auto">
              <a:xfrm>
                <a:off x="2646"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Oval 578"/>
              <p:cNvSpPr>
                <a:spLocks noChangeArrowheads="1"/>
              </p:cNvSpPr>
              <p:nvPr/>
            </p:nvSpPr>
            <p:spPr bwMode="auto">
              <a:xfrm>
                <a:off x="2646"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Oval 579"/>
              <p:cNvSpPr>
                <a:spLocks noChangeArrowheads="1"/>
              </p:cNvSpPr>
              <p:nvPr/>
            </p:nvSpPr>
            <p:spPr bwMode="auto">
              <a:xfrm>
                <a:off x="2620" y="220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Oval 580"/>
              <p:cNvSpPr>
                <a:spLocks noChangeArrowheads="1"/>
              </p:cNvSpPr>
              <p:nvPr/>
            </p:nvSpPr>
            <p:spPr bwMode="auto">
              <a:xfrm>
                <a:off x="2671"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Oval 581"/>
              <p:cNvSpPr>
                <a:spLocks noChangeArrowheads="1"/>
              </p:cNvSpPr>
              <p:nvPr/>
            </p:nvSpPr>
            <p:spPr bwMode="auto">
              <a:xfrm>
                <a:off x="2671"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Oval 582"/>
              <p:cNvSpPr>
                <a:spLocks noChangeArrowheads="1"/>
              </p:cNvSpPr>
              <p:nvPr/>
            </p:nvSpPr>
            <p:spPr bwMode="auto">
              <a:xfrm>
                <a:off x="2595"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Oval 583"/>
              <p:cNvSpPr>
                <a:spLocks noChangeArrowheads="1"/>
              </p:cNvSpPr>
              <p:nvPr/>
            </p:nvSpPr>
            <p:spPr bwMode="auto">
              <a:xfrm>
                <a:off x="2595"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Oval 584"/>
              <p:cNvSpPr>
                <a:spLocks noChangeArrowheads="1"/>
              </p:cNvSpPr>
              <p:nvPr/>
            </p:nvSpPr>
            <p:spPr bwMode="auto">
              <a:xfrm>
                <a:off x="2595"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Oval 585"/>
              <p:cNvSpPr>
                <a:spLocks noChangeArrowheads="1"/>
              </p:cNvSpPr>
              <p:nvPr/>
            </p:nvSpPr>
            <p:spPr bwMode="auto">
              <a:xfrm>
                <a:off x="2595"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Oval 586"/>
              <p:cNvSpPr>
                <a:spLocks noChangeArrowheads="1"/>
              </p:cNvSpPr>
              <p:nvPr/>
            </p:nvSpPr>
            <p:spPr bwMode="auto">
              <a:xfrm>
                <a:off x="2572"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Oval 587"/>
              <p:cNvSpPr>
                <a:spLocks noChangeArrowheads="1"/>
              </p:cNvSpPr>
              <p:nvPr/>
            </p:nvSpPr>
            <p:spPr bwMode="auto">
              <a:xfrm>
                <a:off x="2522"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Oval 588"/>
              <p:cNvSpPr>
                <a:spLocks noChangeArrowheads="1"/>
              </p:cNvSpPr>
              <p:nvPr/>
            </p:nvSpPr>
            <p:spPr bwMode="auto">
              <a:xfrm>
                <a:off x="2522"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Oval 589"/>
              <p:cNvSpPr>
                <a:spLocks noChangeArrowheads="1"/>
              </p:cNvSpPr>
              <p:nvPr/>
            </p:nvSpPr>
            <p:spPr bwMode="auto">
              <a:xfrm>
                <a:off x="2522"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Oval 590"/>
              <p:cNvSpPr>
                <a:spLocks noChangeArrowheads="1"/>
              </p:cNvSpPr>
              <p:nvPr/>
            </p:nvSpPr>
            <p:spPr bwMode="auto">
              <a:xfrm>
                <a:off x="2522"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Oval 591"/>
              <p:cNvSpPr>
                <a:spLocks noChangeArrowheads="1"/>
              </p:cNvSpPr>
              <p:nvPr/>
            </p:nvSpPr>
            <p:spPr bwMode="auto">
              <a:xfrm>
                <a:off x="2547"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Oval 592"/>
              <p:cNvSpPr>
                <a:spLocks noChangeArrowheads="1"/>
              </p:cNvSpPr>
              <p:nvPr/>
            </p:nvSpPr>
            <p:spPr bwMode="auto">
              <a:xfrm>
                <a:off x="2547"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Oval 593"/>
              <p:cNvSpPr>
                <a:spLocks noChangeArrowheads="1"/>
              </p:cNvSpPr>
              <p:nvPr/>
            </p:nvSpPr>
            <p:spPr bwMode="auto">
              <a:xfrm>
                <a:off x="2547"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Oval 594"/>
              <p:cNvSpPr>
                <a:spLocks noChangeArrowheads="1"/>
              </p:cNvSpPr>
              <p:nvPr/>
            </p:nvSpPr>
            <p:spPr bwMode="auto">
              <a:xfrm>
                <a:off x="2547"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Oval 595"/>
              <p:cNvSpPr>
                <a:spLocks noChangeArrowheads="1"/>
              </p:cNvSpPr>
              <p:nvPr/>
            </p:nvSpPr>
            <p:spPr bwMode="auto">
              <a:xfrm>
                <a:off x="2522"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Oval 596"/>
              <p:cNvSpPr>
                <a:spLocks noChangeArrowheads="1"/>
              </p:cNvSpPr>
              <p:nvPr/>
            </p:nvSpPr>
            <p:spPr bwMode="auto">
              <a:xfrm>
                <a:off x="2572"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Oval 597"/>
              <p:cNvSpPr>
                <a:spLocks noChangeArrowheads="1"/>
              </p:cNvSpPr>
              <p:nvPr/>
            </p:nvSpPr>
            <p:spPr bwMode="auto">
              <a:xfrm>
                <a:off x="2572"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Oval 598"/>
              <p:cNvSpPr>
                <a:spLocks noChangeArrowheads="1"/>
              </p:cNvSpPr>
              <p:nvPr/>
            </p:nvSpPr>
            <p:spPr bwMode="auto">
              <a:xfrm>
                <a:off x="2572" y="225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Oval 599"/>
              <p:cNvSpPr>
                <a:spLocks noChangeArrowheads="1"/>
              </p:cNvSpPr>
              <p:nvPr/>
            </p:nvSpPr>
            <p:spPr bwMode="auto">
              <a:xfrm>
                <a:off x="2572"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Oval 600"/>
              <p:cNvSpPr>
                <a:spLocks noChangeArrowheads="1"/>
              </p:cNvSpPr>
              <p:nvPr/>
            </p:nvSpPr>
            <p:spPr bwMode="auto">
              <a:xfrm>
                <a:off x="2497"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Oval 601"/>
              <p:cNvSpPr>
                <a:spLocks noChangeArrowheads="1"/>
              </p:cNvSpPr>
              <p:nvPr/>
            </p:nvSpPr>
            <p:spPr bwMode="auto">
              <a:xfrm>
                <a:off x="2497"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Oval 602"/>
              <p:cNvSpPr>
                <a:spLocks noChangeArrowheads="1"/>
              </p:cNvSpPr>
              <p:nvPr/>
            </p:nvSpPr>
            <p:spPr bwMode="auto">
              <a:xfrm>
                <a:off x="2497"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Oval 603"/>
              <p:cNvSpPr>
                <a:spLocks noChangeArrowheads="1"/>
              </p:cNvSpPr>
              <p:nvPr/>
            </p:nvSpPr>
            <p:spPr bwMode="auto">
              <a:xfrm>
                <a:off x="2497"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Oval 604"/>
              <p:cNvSpPr>
                <a:spLocks noChangeArrowheads="1"/>
              </p:cNvSpPr>
              <p:nvPr/>
            </p:nvSpPr>
            <p:spPr bwMode="auto">
              <a:xfrm>
                <a:off x="3754" y="269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Oval 605"/>
              <p:cNvSpPr>
                <a:spLocks noChangeArrowheads="1"/>
              </p:cNvSpPr>
              <p:nvPr/>
            </p:nvSpPr>
            <p:spPr bwMode="auto">
              <a:xfrm>
                <a:off x="3731" y="2721"/>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Oval 606"/>
              <p:cNvSpPr>
                <a:spLocks noChangeArrowheads="1"/>
              </p:cNvSpPr>
              <p:nvPr/>
            </p:nvSpPr>
            <p:spPr bwMode="auto">
              <a:xfrm>
                <a:off x="3779" y="2721"/>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808"/>
            <p:cNvGrpSpPr>
              <a:grpSpLocks/>
            </p:cNvGrpSpPr>
            <p:nvPr/>
          </p:nvGrpSpPr>
          <p:grpSpPr bwMode="auto">
            <a:xfrm>
              <a:off x="2226" y="1584"/>
              <a:ext cx="1553" cy="1264"/>
              <a:chOff x="2226" y="1584"/>
              <a:chExt cx="1553" cy="1264"/>
            </a:xfrm>
          </p:grpSpPr>
          <p:sp>
            <p:nvSpPr>
              <p:cNvPr id="385" name="Oval 608"/>
              <p:cNvSpPr>
                <a:spLocks noChangeArrowheads="1"/>
              </p:cNvSpPr>
              <p:nvPr/>
            </p:nvSpPr>
            <p:spPr bwMode="auto">
              <a:xfrm>
                <a:off x="3607"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Oval 609"/>
              <p:cNvSpPr>
                <a:spLocks noChangeArrowheads="1"/>
              </p:cNvSpPr>
              <p:nvPr/>
            </p:nvSpPr>
            <p:spPr bwMode="auto">
              <a:xfrm>
                <a:off x="3607"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Oval 610"/>
              <p:cNvSpPr>
                <a:spLocks noChangeArrowheads="1"/>
              </p:cNvSpPr>
              <p:nvPr/>
            </p:nvSpPr>
            <p:spPr bwMode="auto">
              <a:xfrm>
                <a:off x="3632"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Oval 611"/>
              <p:cNvSpPr>
                <a:spLocks noChangeArrowheads="1"/>
              </p:cNvSpPr>
              <p:nvPr/>
            </p:nvSpPr>
            <p:spPr bwMode="auto">
              <a:xfrm>
                <a:off x="3681" y="277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Oval 612"/>
              <p:cNvSpPr>
                <a:spLocks noChangeArrowheads="1"/>
              </p:cNvSpPr>
              <p:nvPr/>
            </p:nvSpPr>
            <p:spPr bwMode="auto">
              <a:xfrm>
                <a:off x="3731" y="277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Oval 613"/>
              <p:cNvSpPr>
                <a:spLocks noChangeArrowheads="1"/>
              </p:cNvSpPr>
              <p:nvPr/>
            </p:nvSpPr>
            <p:spPr bwMode="auto">
              <a:xfrm>
                <a:off x="3632" y="282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Oval 614"/>
              <p:cNvSpPr>
                <a:spLocks noChangeArrowheads="1"/>
              </p:cNvSpPr>
              <p:nvPr/>
            </p:nvSpPr>
            <p:spPr bwMode="auto">
              <a:xfrm>
                <a:off x="3681" y="282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615"/>
              <p:cNvSpPr>
                <a:spLocks/>
              </p:cNvSpPr>
              <p:nvPr/>
            </p:nvSpPr>
            <p:spPr bwMode="auto">
              <a:xfrm>
                <a:off x="3557" y="2499"/>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Oval 616"/>
              <p:cNvSpPr>
                <a:spLocks noChangeArrowheads="1"/>
              </p:cNvSpPr>
              <p:nvPr/>
            </p:nvSpPr>
            <p:spPr bwMode="auto">
              <a:xfrm>
                <a:off x="3557"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Oval 617"/>
              <p:cNvSpPr>
                <a:spLocks noChangeArrowheads="1"/>
              </p:cNvSpPr>
              <p:nvPr/>
            </p:nvSpPr>
            <p:spPr bwMode="auto">
              <a:xfrm>
                <a:off x="3534"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Oval 618"/>
              <p:cNvSpPr>
                <a:spLocks noChangeArrowheads="1"/>
              </p:cNvSpPr>
              <p:nvPr/>
            </p:nvSpPr>
            <p:spPr bwMode="auto">
              <a:xfrm>
                <a:off x="3582"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Oval 619"/>
              <p:cNvSpPr>
                <a:spLocks noChangeArrowheads="1"/>
              </p:cNvSpPr>
              <p:nvPr/>
            </p:nvSpPr>
            <p:spPr bwMode="auto">
              <a:xfrm>
                <a:off x="3534"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Oval 620"/>
              <p:cNvSpPr>
                <a:spLocks noChangeArrowheads="1"/>
              </p:cNvSpPr>
              <p:nvPr/>
            </p:nvSpPr>
            <p:spPr bwMode="auto">
              <a:xfrm>
                <a:off x="3582"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Oval 621"/>
              <p:cNvSpPr>
                <a:spLocks noChangeArrowheads="1"/>
              </p:cNvSpPr>
              <p:nvPr/>
            </p:nvSpPr>
            <p:spPr bwMode="auto">
              <a:xfrm>
                <a:off x="3557" y="269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Oval 622"/>
              <p:cNvSpPr>
                <a:spLocks noChangeArrowheads="1"/>
              </p:cNvSpPr>
              <p:nvPr/>
            </p:nvSpPr>
            <p:spPr bwMode="auto">
              <a:xfrm>
                <a:off x="3557"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Oval 623"/>
              <p:cNvSpPr>
                <a:spLocks noChangeArrowheads="1"/>
              </p:cNvSpPr>
              <p:nvPr/>
            </p:nvSpPr>
            <p:spPr bwMode="auto">
              <a:xfrm>
                <a:off x="3534"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Oval 624"/>
              <p:cNvSpPr>
                <a:spLocks noChangeArrowheads="1"/>
              </p:cNvSpPr>
              <p:nvPr/>
            </p:nvSpPr>
            <p:spPr bwMode="auto">
              <a:xfrm>
                <a:off x="3484"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Oval 625"/>
              <p:cNvSpPr>
                <a:spLocks noChangeArrowheads="1"/>
              </p:cNvSpPr>
              <p:nvPr/>
            </p:nvSpPr>
            <p:spPr bwMode="auto">
              <a:xfrm>
                <a:off x="3435" y="267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Oval 626"/>
              <p:cNvSpPr>
                <a:spLocks noChangeArrowheads="1"/>
              </p:cNvSpPr>
              <p:nvPr/>
            </p:nvSpPr>
            <p:spPr bwMode="auto">
              <a:xfrm>
                <a:off x="3582"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Oval 627"/>
              <p:cNvSpPr>
                <a:spLocks noChangeArrowheads="1"/>
              </p:cNvSpPr>
              <p:nvPr/>
            </p:nvSpPr>
            <p:spPr bwMode="auto">
              <a:xfrm>
                <a:off x="3385"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Oval 628"/>
              <p:cNvSpPr>
                <a:spLocks noChangeArrowheads="1"/>
              </p:cNvSpPr>
              <p:nvPr/>
            </p:nvSpPr>
            <p:spPr bwMode="auto">
              <a:xfrm>
                <a:off x="3287"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Oval 629"/>
              <p:cNvSpPr>
                <a:spLocks noChangeArrowheads="1"/>
              </p:cNvSpPr>
              <p:nvPr/>
            </p:nvSpPr>
            <p:spPr bwMode="auto">
              <a:xfrm>
                <a:off x="3337" y="267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Oval 630"/>
              <p:cNvSpPr>
                <a:spLocks noChangeArrowheads="1"/>
              </p:cNvSpPr>
              <p:nvPr/>
            </p:nvSpPr>
            <p:spPr bwMode="auto">
              <a:xfrm>
                <a:off x="3534"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Oval 631"/>
              <p:cNvSpPr>
                <a:spLocks noChangeArrowheads="1"/>
              </p:cNvSpPr>
              <p:nvPr/>
            </p:nvSpPr>
            <p:spPr bwMode="auto">
              <a:xfrm>
                <a:off x="3582"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Oval 632"/>
              <p:cNvSpPr>
                <a:spLocks noChangeArrowheads="1"/>
              </p:cNvSpPr>
              <p:nvPr/>
            </p:nvSpPr>
            <p:spPr bwMode="auto">
              <a:xfrm>
                <a:off x="3534" y="2721"/>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633"/>
              <p:cNvSpPr>
                <a:spLocks/>
              </p:cNvSpPr>
              <p:nvPr/>
            </p:nvSpPr>
            <p:spPr bwMode="auto">
              <a:xfrm>
                <a:off x="3461" y="2499"/>
                <a:ext cx="25" cy="25"/>
              </a:xfrm>
              <a:custGeom>
                <a:avLst/>
                <a:gdLst>
                  <a:gd name="T0" fmla="*/ 6 w 12"/>
                  <a:gd name="T1" fmla="*/ 12 h 12"/>
                  <a:gd name="T2" fmla="*/ 12 w 12"/>
                  <a:gd name="T3" fmla="*/ 8 h 12"/>
                  <a:gd name="T4" fmla="*/ 12 w 12"/>
                  <a:gd name="T5" fmla="*/ 6 h 12"/>
                  <a:gd name="T6" fmla="*/ 12 w 12"/>
                  <a:gd name="T7" fmla="*/ 5 h 12"/>
                  <a:gd name="T8" fmla="*/ 6 w 12"/>
                  <a:gd name="T9" fmla="*/ 0 h 12"/>
                  <a:gd name="T10" fmla="*/ 0 w 12"/>
                  <a:gd name="T11" fmla="*/ 5 h 12"/>
                  <a:gd name="T12" fmla="*/ 0 w 12"/>
                  <a:gd name="T13" fmla="*/ 6 h 12"/>
                  <a:gd name="T14" fmla="*/ 6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12"/>
                    </a:moveTo>
                    <a:cubicBezTo>
                      <a:pt x="8" y="12"/>
                      <a:pt x="11" y="10"/>
                      <a:pt x="12" y="8"/>
                    </a:cubicBezTo>
                    <a:cubicBezTo>
                      <a:pt x="12" y="6"/>
                      <a:pt x="12" y="6"/>
                      <a:pt x="12" y="6"/>
                    </a:cubicBezTo>
                    <a:cubicBezTo>
                      <a:pt x="12" y="5"/>
                      <a:pt x="12" y="5"/>
                      <a:pt x="12" y="5"/>
                    </a:cubicBezTo>
                    <a:cubicBezTo>
                      <a:pt x="11" y="2"/>
                      <a:pt x="9" y="0"/>
                      <a:pt x="6" y="0"/>
                    </a:cubicBezTo>
                    <a:cubicBezTo>
                      <a:pt x="3" y="0"/>
                      <a:pt x="1" y="2"/>
                      <a:pt x="0" y="5"/>
                    </a:cubicBezTo>
                    <a:cubicBezTo>
                      <a:pt x="0" y="6"/>
                      <a:pt x="0" y="6"/>
                      <a:pt x="0" y="6"/>
                    </a:cubicBezTo>
                    <a:cubicBezTo>
                      <a:pt x="0" y="10"/>
                      <a:pt x="2"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Oval 634"/>
              <p:cNvSpPr>
                <a:spLocks noChangeArrowheads="1"/>
              </p:cNvSpPr>
              <p:nvPr/>
            </p:nvSpPr>
            <p:spPr bwMode="auto">
              <a:xfrm>
                <a:off x="3458" y="245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Oval 635"/>
              <p:cNvSpPr>
                <a:spLocks noChangeArrowheads="1"/>
              </p:cNvSpPr>
              <p:nvPr/>
            </p:nvSpPr>
            <p:spPr bwMode="auto">
              <a:xfrm>
                <a:off x="3435" y="2476"/>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Oval 636"/>
              <p:cNvSpPr>
                <a:spLocks noChangeArrowheads="1"/>
              </p:cNvSpPr>
              <p:nvPr/>
            </p:nvSpPr>
            <p:spPr bwMode="auto">
              <a:xfrm>
                <a:off x="3484" y="247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Oval 637"/>
              <p:cNvSpPr>
                <a:spLocks noChangeArrowheads="1"/>
              </p:cNvSpPr>
              <p:nvPr/>
            </p:nvSpPr>
            <p:spPr bwMode="auto">
              <a:xfrm>
                <a:off x="3458" y="254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Oval 638"/>
              <p:cNvSpPr>
                <a:spLocks noChangeArrowheads="1"/>
              </p:cNvSpPr>
              <p:nvPr/>
            </p:nvSpPr>
            <p:spPr bwMode="auto">
              <a:xfrm>
                <a:off x="3458" y="2597"/>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Oval 639"/>
              <p:cNvSpPr>
                <a:spLocks noChangeArrowheads="1"/>
              </p:cNvSpPr>
              <p:nvPr/>
            </p:nvSpPr>
            <p:spPr bwMode="auto">
              <a:xfrm>
                <a:off x="3458" y="264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Oval 640"/>
              <p:cNvSpPr>
                <a:spLocks noChangeArrowheads="1"/>
              </p:cNvSpPr>
              <p:nvPr/>
            </p:nvSpPr>
            <p:spPr bwMode="auto">
              <a:xfrm>
                <a:off x="3484"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Oval 641"/>
              <p:cNvSpPr>
                <a:spLocks noChangeArrowheads="1"/>
              </p:cNvSpPr>
              <p:nvPr/>
            </p:nvSpPr>
            <p:spPr bwMode="auto">
              <a:xfrm>
                <a:off x="3484"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Oval 642"/>
              <p:cNvSpPr>
                <a:spLocks noChangeArrowheads="1"/>
              </p:cNvSpPr>
              <p:nvPr/>
            </p:nvSpPr>
            <p:spPr bwMode="auto">
              <a:xfrm>
                <a:off x="3435" y="252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Oval 643"/>
              <p:cNvSpPr>
                <a:spLocks noChangeArrowheads="1"/>
              </p:cNvSpPr>
              <p:nvPr/>
            </p:nvSpPr>
            <p:spPr bwMode="auto">
              <a:xfrm>
                <a:off x="3484"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Oval 644"/>
              <p:cNvSpPr>
                <a:spLocks noChangeArrowheads="1"/>
              </p:cNvSpPr>
              <p:nvPr/>
            </p:nvSpPr>
            <p:spPr bwMode="auto">
              <a:xfrm>
                <a:off x="3360"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Oval 645"/>
              <p:cNvSpPr>
                <a:spLocks noChangeArrowheads="1"/>
              </p:cNvSpPr>
              <p:nvPr/>
            </p:nvSpPr>
            <p:spPr bwMode="auto">
              <a:xfrm>
                <a:off x="3385" y="252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646"/>
              <p:cNvSpPr>
                <a:spLocks/>
              </p:cNvSpPr>
              <p:nvPr/>
            </p:nvSpPr>
            <p:spPr bwMode="auto">
              <a:xfrm>
                <a:off x="3410" y="2499"/>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647"/>
              <p:cNvSpPr>
                <a:spLocks/>
              </p:cNvSpPr>
              <p:nvPr/>
            </p:nvSpPr>
            <p:spPr bwMode="auto">
              <a:xfrm>
                <a:off x="3410" y="2549"/>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9"/>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648"/>
              <p:cNvSpPr>
                <a:spLocks/>
              </p:cNvSpPr>
              <p:nvPr/>
            </p:nvSpPr>
            <p:spPr bwMode="auto">
              <a:xfrm>
                <a:off x="3312" y="2549"/>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9"/>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Oval 649"/>
              <p:cNvSpPr>
                <a:spLocks noChangeArrowheads="1"/>
              </p:cNvSpPr>
              <p:nvPr/>
            </p:nvSpPr>
            <p:spPr bwMode="auto">
              <a:xfrm>
                <a:off x="3435" y="2574"/>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Oval 650"/>
              <p:cNvSpPr>
                <a:spLocks noChangeArrowheads="1"/>
              </p:cNvSpPr>
              <p:nvPr/>
            </p:nvSpPr>
            <p:spPr bwMode="auto">
              <a:xfrm>
                <a:off x="3360"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Oval 651"/>
              <p:cNvSpPr>
                <a:spLocks noChangeArrowheads="1"/>
              </p:cNvSpPr>
              <p:nvPr/>
            </p:nvSpPr>
            <p:spPr bwMode="auto">
              <a:xfrm>
                <a:off x="3337"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Oval 652"/>
              <p:cNvSpPr>
                <a:spLocks noChangeArrowheads="1"/>
              </p:cNvSpPr>
              <p:nvPr/>
            </p:nvSpPr>
            <p:spPr bwMode="auto">
              <a:xfrm>
                <a:off x="3385"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Oval 653"/>
              <p:cNvSpPr>
                <a:spLocks noChangeArrowheads="1"/>
              </p:cNvSpPr>
              <p:nvPr/>
            </p:nvSpPr>
            <p:spPr bwMode="auto">
              <a:xfrm>
                <a:off x="3287" y="257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654"/>
              <p:cNvSpPr>
                <a:spLocks/>
              </p:cNvSpPr>
              <p:nvPr/>
            </p:nvSpPr>
            <p:spPr bwMode="auto">
              <a:xfrm>
                <a:off x="3410" y="2597"/>
                <a:ext cx="25" cy="26"/>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655"/>
              <p:cNvSpPr>
                <a:spLocks/>
              </p:cNvSpPr>
              <p:nvPr/>
            </p:nvSpPr>
            <p:spPr bwMode="auto">
              <a:xfrm>
                <a:off x="3312" y="2597"/>
                <a:ext cx="25" cy="26"/>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Oval 656"/>
              <p:cNvSpPr>
                <a:spLocks noChangeArrowheads="1"/>
              </p:cNvSpPr>
              <p:nvPr/>
            </p:nvSpPr>
            <p:spPr bwMode="auto">
              <a:xfrm>
                <a:off x="3435" y="262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Oval 657"/>
              <p:cNvSpPr>
                <a:spLocks noChangeArrowheads="1"/>
              </p:cNvSpPr>
              <p:nvPr/>
            </p:nvSpPr>
            <p:spPr bwMode="auto">
              <a:xfrm>
                <a:off x="3360"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Oval 658"/>
              <p:cNvSpPr>
                <a:spLocks noChangeArrowheads="1"/>
              </p:cNvSpPr>
              <p:nvPr/>
            </p:nvSpPr>
            <p:spPr bwMode="auto">
              <a:xfrm>
                <a:off x="3337"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Oval 659"/>
              <p:cNvSpPr>
                <a:spLocks noChangeArrowheads="1"/>
              </p:cNvSpPr>
              <p:nvPr/>
            </p:nvSpPr>
            <p:spPr bwMode="auto">
              <a:xfrm>
                <a:off x="3385"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Oval 660"/>
              <p:cNvSpPr>
                <a:spLocks noChangeArrowheads="1"/>
              </p:cNvSpPr>
              <p:nvPr/>
            </p:nvSpPr>
            <p:spPr bwMode="auto">
              <a:xfrm>
                <a:off x="3287" y="262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661"/>
              <p:cNvSpPr>
                <a:spLocks/>
              </p:cNvSpPr>
              <p:nvPr/>
            </p:nvSpPr>
            <p:spPr bwMode="auto">
              <a:xfrm>
                <a:off x="3410" y="2646"/>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662"/>
              <p:cNvSpPr>
                <a:spLocks/>
              </p:cNvSpPr>
              <p:nvPr/>
            </p:nvSpPr>
            <p:spPr bwMode="auto">
              <a:xfrm>
                <a:off x="3312" y="2648"/>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9"/>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Oval 663"/>
              <p:cNvSpPr>
                <a:spLocks noChangeArrowheads="1"/>
              </p:cNvSpPr>
              <p:nvPr/>
            </p:nvSpPr>
            <p:spPr bwMode="auto">
              <a:xfrm>
                <a:off x="3706" y="2795"/>
                <a:ext cx="25" cy="27"/>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Oval 664"/>
              <p:cNvSpPr>
                <a:spLocks noChangeArrowheads="1"/>
              </p:cNvSpPr>
              <p:nvPr/>
            </p:nvSpPr>
            <p:spPr bwMode="auto">
              <a:xfrm>
                <a:off x="3706" y="274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Oval 665"/>
              <p:cNvSpPr>
                <a:spLocks noChangeArrowheads="1"/>
              </p:cNvSpPr>
              <p:nvPr/>
            </p:nvSpPr>
            <p:spPr bwMode="auto">
              <a:xfrm>
                <a:off x="3754" y="274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666"/>
              <p:cNvSpPr>
                <a:spLocks/>
              </p:cNvSpPr>
              <p:nvPr/>
            </p:nvSpPr>
            <p:spPr bwMode="auto">
              <a:xfrm>
                <a:off x="3509" y="2499"/>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Oval 667"/>
              <p:cNvSpPr>
                <a:spLocks noChangeArrowheads="1"/>
              </p:cNvSpPr>
              <p:nvPr/>
            </p:nvSpPr>
            <p:spPr bwMode="auto">
              <a:xfrm>
                <a:off x="3509" y="254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Oval 668"/>
              <p:cNvSpPr>
                <a:spLocks noChangeArrowheads="1"/>
              </p:cNvSpPr>
              <p:nvPr/>
            </p:nvSpPr>
            <p:spPr bwMode="auto">
              <a:xfrm>
                <a:off x="3509" y="264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Oval 669"/>
              <p:cNvSpPr>
                <a:spLocks noChangeArrowheads="1"/>
              </p:cNvSpPr>
              <p:nvPr/>
            </p:nvSpPr>
            <p:spPr bwMode="auto">
              <a:xfrm>
                <a:off x="3509"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Oval 670"/>
              <p:cNvSpPr>
                <a:spLocks noChangeArrowheads="1"/>
              </p:cNvSpPr>
              <p:nvPr/>
            </p:nvSpPr>
            <p:spPr bwMode="auto">
              <a:xfrm>
                <a:off x="3607"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Oval 671"/>
              <p:cNvSpPr>
                <a:spLocks noChangeArrowheads="1"/>
              </p:cNvSpPr>
              <p:nvPr/>
            </p:nvSpPr>
            <p:spPr bwMode="auto">
              <a:xfrm>
                <a:off x="3557" y="2597"/>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Oval 672"/>
              <p:cNvSpPr>
                <a:spLocks noChangeArrowheads="1"/>
              </p:cNvSpPr>
              <p:nvPr/>
            </p:nvSpPr>
            <p:spPr bwMode="auto">
              <a:xfrm>
                <a:off x="3509" y="269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Oval 673"/>
              <p:cNvSpPr>
                <a:spLocks noChangeArrowheads="1"/>
              </p:cNvSpPr>
              <p:nvPr/>
            </p:nvSpPr>
            <p:spPr bwMode="auto">
              <a:xfrm>
                <a:off x="3655" y="2795"/>
                <a:ext cx="26" cy="27"/>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Oval 674"/>
              <p:cNvSpPr>
                <a:spLocks noChangeArrowheads="1"/>
              </p:cNvSpPr>
              <p:nvPr/>
            </p:nvSpPr>
            <p:spPr bwMode="auto">
              <a:xfrm>
                <a:off x="3458" y="2696"/>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Oval 675"/>
              <p:cNvSpPr>
                <a:spLocks noChangeArrowheads="1"/>
              </p:cNvSpPr>
              <p:nvPr/>
            </p:nvSpPr>
            <p:spPr bwMode="auto">
              <a:xfrm>
                <a:off x="3484" y="2721"/>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Oval 676"/>
              <p:cNvSpPr>
                <a:spLocks noChangeArrowheads="1"/>
              </p:cNvSpPr>
              <p:nvPr/>
            </p:nvSpPr>
            <p:spPr bwMode="auto">
              <a:xfrm>
                <a:off x="3509" y="274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Oval 677"/>
              <p:cNvSpPr>
                <a:spLocks noChangeArrowheads="1"/>
              </p:cNvSpPr>
              <p:nvPr/>
            </p:nvSpPr>
            <p:spPr bwMode="auto">
              <a:xfrm>
                <a:off x="3312" y="269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Oval 678"/>
              <p:cNvSpPr>
                <a:spLocks noChangeArrowheads="1"/>
              </p:cNvSpPr>
              <p:nvPr/>
            </p:nvSpPr>
            <p:spPr bwMode="auto">
              <a:xfrm>
                <a:off x="3264" y="269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Oval 679"/>
              <p:cNvSpPr>
                <a:spLocks noChangeArrowheads="1"/>
              </p:cNvSpPr>
              <p:nvPr/>
            </p:nvSpPr>
            <p:spPr bwMode="auto">
              <a:xfrm>
                <a:off x="2423" y="165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Oval 680"/>
              <p:cNvSpPr>
                <a:spLocks noChangeArrowheads="1"/>
              </p:cNvSpPr>
              <p:nvPr/>
            </p:nvSpPr>
            <p:spPr bwMode="auto">
              <a:xfrm>
                <a:off x="2449"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Oval 681"/>
              <p:cNvSpPr>
                <a:spLocks noChangeArrowheads="1"/>
              </p:cNvSpPr>
              <p:nvPr/>
            </p:nvSpPr>
            <p:spPr bwMode="auto">
              <a:xfrm>
                <a:off x="2474"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682"/>
              <p:cNvSpPr>
                <a:spLocks/>
              </p:cNvSpPr>
              <p:nvPr/>
            </p:nvSpPr>
            <p:spPr bwMode="auto">
              <a:xfrm>
                <a:off x="2474" y="1708"/>
                <a:ext cx="25" cy="28"/>
              </a:xfrm>
              <a:custGeom>
                <a:avLst/>
                <a:gdLst>
                  <a:gd name="T0" fmla="*/ 6 w 12"/>
                  <a:gd name="T1" fmla="*/ 0 h 13"/>
                  <a:gd name="T2" fmla="*/ 0 w 12"/>
                  <a:gd name="T3" fmla="*/ 6 h 13"/>
                  <a:gd name="T4" fmla="*/ 6 w 12"/>
                  <a:gd name="T5" fmla="*/ 13 h 13"/>
                  <a:gd name="T6" fmla="*/ 12 w 12"/>
                  <a:gd name="T7" fmla="*/ 9 h 13"/>
                  <a:gd name="T8" fmla="*/ 12 w 12"/>
                  <a:gd name="T9" fmla="*/ 6 h 13"/>
                  <a:gd name="T10" fmla="*/ 6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6" y="0"/>
                    </a:moveTo>
                    <a:cubicBezTo>
                      <a:pt x="3" y="0"/>
                      <a:pt x="0" y="3"/>
                      <a:pt x="0" y="6"/>
                    </a:cubicBezTo>
                    <a:cubicBezTo>
                      <a:pt x="0" y="10"/>
                      <a:pt x="3" y="13"/>
                      <a:pt x="6" y="13"/>
                    </a:cubicBezTo>
                    <a:cubicBezTo>
                      <a:pt x="8" y="13"/>
                      <a:pt x="11" y="11"/>
                      <a:pt x="12" y="9"/>
                    </a:cubicBezTo>
                    <a:cubicBezTo>
                      <a:pt x="12" y="6"/>
                      <a:pt x="12" y="6"/>
                      <a:pt x="12" y="6"/>
                    </a:cubicBezTo>
                    <a:cubicBezTo>
                      <a:pt x="12"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Oval 683"/>
              <p:cNvSpPr>
                <a:spLocks noChangeArrowheads="1"/>
              </p:cNvSpPr>
              <p:nvPr/>
            </p:nvSpPr>
            <p:spPr bwMode="auto">
              <a:xfrm>
                <a:off x="2423" y="1708"/>
                <a:ext cx="26"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Oval 684"/>
              <p:cNvSpPr>
                <a:spLocks noChangeArrowheads="1"/>
              </p:cNvSpPr>
              <p:nvPr/>
            </p:nvSpPr>
            <p:spPr bwMode="auto">
              <a:xfrm>
                <a:off x="2449"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Oval 685"/>
              <p:cNvSpPr>
                <a:spLocks noChangeArrowheads="1"/>
              </p:cNvSpPr>
              <p:nvPr/>
            </p:nvSpPr>
            <p:spPr bwMode="auto">
              <a:xfrm>
                <a:off x="2375"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Oval 686"/>
              <p:cNvSpPr>
                <a:spLocks noChangeArrowheads="1"/>
              </p:cNvSpPr>
              <p:nvPr/>
            </p:nvSpPr>
            <p:spPr bwMode="auto">
              <a:xfrm>
                <a:off x="2400" y="16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Oval 687"/>
              <p:cNvSpPr>
                <a:spLocks noChangeArrowheads="1"/>
              </p:cNvSpPr>
              <p:nvPr/>
            </p:nvSpPr>
            <p:spPr bwMode="auto">
              <a:xfrm>
                <a:off x="2474"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Oval 688"/>
              <p:cNvSpPr>
                <a:spLocks noChangeArrowheads="1"/>
              </p:cNvSpPr>
              <p:nvPr/>
            </p:nvSpPr>
            <p:spPr bwMode="auto">
              <a:xfrm>
                <a:off x="2449"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Oval 689"/>
              <p:cNvSpPr>
                <a:spLocks noChangeArrowheads="1"/>
              </p:cNvSpPr>
              <p:nvPr/>
            </p:nvSpPr>
            <p:spPr bwMode="auto">
              <a:xfrm>
                <a:off x="2449"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690"/>
              <p:cNvSpPr>
                <a:spLocks/>
              </p:cNvSpPr>
              <p:nvPr/>
            </p:nvSpPr>
            <p:spPr bwMode="auto">
              <a:xfrm>
                <a:off x="2474" y="1906"/>
                <a:ext cx="25" cy="25"/>
              </a:xfrm>
              <a:custGeom>
                <a:avLst/>
                <a:gdLst>
                  <a:gd name="T0" fmla="*/ 0 w 12"/>
                  <a:gd name="T1" fmla="*/ 6 h 12"/>
                  <a:gd name="T2" fmla="*/ 6 w 12"/>
                  <a:gd name="T3" fmla="*/ 12 h 12"/>
                  <a:gd name="T4" fmla="*/ 12 w 12"/>
                  <a:gd name="T5" fmla="*/ 8 h 12"/>
                  <a:gd name="T6" fmla="*/ 12 w 12"/>
                  <a:gd name="T7" fmla="*/ 6 h 12"/>
                  <a:gd name="T8" fmla="*/ 12 w 12"/>
                  <a:gd name="T9" fmla="*/ 5 h 12"/>
                  <a:gd name="T10" fmla="*/ 6 w 12"/>
                  <a:gd name="T11" fmla="*/ 0 h 12"/>
                  <a:gd name="T12" fmla="*/ 0 w 12"/>
                  <a:gd name="T13" fmla="*/ 5 h 12"/>
                  <a:gd name="T14" fmla="*/ 0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0" y="6"/>
                    </a:moveTo>
                    <a:cubicBezTo>
                      <a:pt x="0" y="9"/>
                      <a:pt x="3" y="12"/>
                      <a:pt x="6" y="12"/>
                    </a:cubicBezTo>
                    <a:cubicBezTo>
                      <a:pt x="8" y="12"/>
                      <a:pt x="11" y="10"/>
                      <a:pt x="12" y="8"/>
                    </a:cubicBezTo>
                    <a:cubicBezTo>
                      <a:pt x="12" y="6"/>
                      <a:pt x="12" y="6"/>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Oval 691"/>
              <p:cNvSpPr>
                <a:spLocks noChangeArrowheads="1"/>
              </p:cNvSpPr>
              <p:nvPr/>
            </p:nvSpPr>
            <p:spPr bwMode="auto">
              <a:xfrm>
                <a:off x="2474"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Oval 692"/>
              <p:cNvSpPr>
                <a:spLocks noChangeArrowheads="1"/>
              </p:cNvSpPr>
              <p:nvPr/>
            </p:nvSpPr>
            <p:spPr bwMode="auto">
              <a:xfrm>
                <a:off x="2449"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Oval 693"/>
              <p:cNvSpPr>
                <a:spLocks noChangeArrowheads="1"/>
              </p:cNvSpPr>
              <p:nvPr/>
            </p:nvSpPr>
            <p:spPr bwMode="auto">
              <a:xfrm>
                <a:off x="2449"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Oval 694"/>
              <p:cNvSpPr>
                <a:spLocks noChangeArrowheads="1"/>
              </p:cNvSpPr>
              <p:nvPr/>
            </p:nvSpPr>
            <p:spPr bwMode="auto">
              <a:xfrm>
                <a:off x="2474"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Oval 695"/>
              <p:cNvSpPr>
                <a:spLocks noChangeArrowheads="1"/>
              </p:cNvSpPr>
              <p:nvPr/>
            </p:nvSpPr>
            <p:spPr bwMode="auto">
              <a:xfrm>
                <a:off x="2423" y="175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Oval 696"/>
              <p:cNvSpPr>
                <a:spLocks noChangeArrowheads="1"/>
              </p:cNvSpPr>
              <p:nvPr/>
            </p:nvSpPr>
            <p:spPr bwMode="auto">
              <a:xfrm>
                <a:off x="2375"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Oval 697"/>
              <p:cNvSpPr>
                <a:spLocks noChangeArrowheads="1"/>
              </p:cNvSpPr>
              <p:nvPr/>
            </p:nvSpPr>
            <p:spPr bwMode="auto">
              <a:xfrm>
                <a:off x="2400" y="178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Oval 698"/>
              <p:cNvSpPr>
                <a:spLocks noChangeArrowheads="1"/>
              </p:cNvSpPr>
              <p:nvPr/>
            </p:nvSpPr>
            <p:spPr bwMode="auto">
              <a:xfrm>
                <a:off x="2350"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Oval 699"/>
              <p:cNvSpPr>
                <a:spLocks noChangeArrowheads="1"/>
              </p:cNvSpPr>
              <p:nvPr/>
            </p:nvSpPr>
            <p:spPr bwMode="auto">
              <a:xfrm>
                <a:off x="2400" y="173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700"/>
              <p:cNvSpPr>
                <a:spLocks/>
              </p:cNvSpPr>
              <p:nvPr/>
            </p:nvSpPr>
            <p:spPr bwMode="auto">
              <a:xfrm>
                <a:off x="2375" y="1908"/>
                <a:ext cx="25" cy="25"/>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Oval 701"/>
              <p:cNvSpPr>
                <a:spLocks noChangeArrowheads="1"/>
              </p:cNvSpPr>
              <p:nvPr/>
            </p:nvSpPr>
            <p:spPr bwMode="auto">
              <a:xfrm>
                <a:off x="2423" y="185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Oval 702"/>
              <p:cNvSpPr>
                <a:spLocks noChangeArrowheads="1"/>
              </p:cNvSpPr>
              <p:nvPr/>
            </p:nvSpPr>
            <p:spPr bwMode="auto">
              <a:xfrm>
                <a:off x="2375"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Oval 703"/>
              <p:cNvSpPr>
                <a:spLocks noChangeArrowheads="1"/>
              </p:cNvSpPr>
              <p:nvPr/>
            </p:nvSpPr>
            <p:spPr bwMode="auto">
              <a:xfrm>
                <a:off x="2350"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Oval 704"/>
              <p:cNvSpPr>
                <a:spLocks noChangeArrowheads="1"/>
              </p:cNvSpPr>
              <p:nvPr/>
            </p:nvSpPr>
            <p:spPr bwMode="auto">
              <a:xfrm>
                <a:off x="2400" y="18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Oval 705"/>
              <p:cNvSpPr>
                <a:spLocks noChangeArrowheads="1"/>
              </p:cNvSpPr>
              <p:nvPr/>
            </p:nvSpPr>
            <p:spPr bwMode="auto">
              <a:xfrm>
                <a:off x="2350"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Oval 706"/>
              <p:cNvSpPr>
                <a:spLocks noChangeArrowheads="1"/>
              </p:cNvSpPr>
              <p:nvPr/>
            </p:nvSpPr>
            <p:spPr bwMode="auto">
              <a:xfrm>
                <a:off x="2400" y="183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Oval 707"/>
              <p:cNvSpPr>
                <a:spLocks noChangeArrowheads="1"/>
              </p:cNvSpPr>
              <p:nvPr/>
            </p:nvSpPr>
            <p:spPr bwMode="auto">
              <a:xfrm>
                <a:off x="2423" y="1956"/>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Oval 708"/>
              <p:cNvSpPr>
                <a:spLocks noChangeArrowheads="1"/>
              </p:cNvSpPr>
              <p:nvPr/>
            </p:nvSpPr>
            <p:spPr bwMode="auto">
              <a:xfrm>
                <a:off x="2400" y="193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709"/>
              <p:cNvSpPr>
                <a:spLocks/>
              </p:cNvSpPr>
              <p:nvPr/>
            </p:nvSpPr>
            <p:spPr bwMode="auto">
              <a:xfrm>
                <a:off x="2277" y="1809"/>
                <a:ext cx="25" cy="26"/>
              </a:xfrm>
              <a:custGeom>
                <a:avLst/>
                <a:gdLst>
                  <a:gd name="T0" fmla="*/ 6 w 12"/>
                  <a:gd name="T1" fmla="*/ 0 h 12"/>
                  <a:gd name="T2" fmla="*/ 0 w 12"/>
                  <a:gd name="T3" fmla="*/ 5 h 12"/>
                  <a:gd name="T4" fmla="*/ 0 w 12"/>
                  <a:gd name="T5" fmla="*/ 6 h 12"/>
                  <a:gd name="T6" fmla="*/ 6 w 12"/>
                  <a:gd name="T7" fmla="*/ 12 h 12"/>
                  <a:gd name="T8" fmla="*/ 12 w 12"/>
                  <a:gd name="T9" fmla="*/ 8 h 12"/>
                  <a:gd name="T10" fmla="*/ 12 w 12"/>
                  <a:gd name="T11" fmla="*/ 6 h 12"/>
                  <a:gd name="T12" fmla="*/ 12 w 12"/>
                  <a:gd name="T13" fmla="*/ 5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Oval 710"/>
              <p:cNvSpPr>
                <a:spLocks noChangeArrowheads="1"/>
              </p:cNvSpPr>
              <p:nvPr/>
            </p:nvSpPr>
            <p:spPr bwMode="auto">
              <a:xfrm>
                <a:off x="2277"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Oval 711"/>
              <p:cNvSpPr>
                <a:spLocks noChangeArrowheads="1"/>
              </p:cNvSpPr>
              <p:nvPr/>
            </p:nvSpPr>
            <p:spPr bwMode="auto">
              <a:xfrm>
                <a:off x="2252"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Oval 712"/>
              <p:cNvSpPr>
                <a:spLocks noChangeArrowheads="1"/>
              </p:cNvSpPr>
              <p:nvPr/>
            </p:nvSpPr>
            <p:spPr bwMode="auto">
              <a:xfrm>
                <a:off x="2302"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713"/>
              <p:cNvSpPr>
                <a:spLocks/>
              </p:cNvSpPr>
              <p:nvPr/>
            </p:nvSpPr>
            <p:spPr bwMode="auto">
              <a:xfrm>
                <a:off x="2277" y="1906"/>
                <a:ext cx="25" cy="25"/>
              </a:xfrm>
              <a:custGeom>
                <a:avLst/>
                <a:gdLst>
                  <a:gd name="T0" fmla="*/ 0 w 12"/>
                  <a:gd name="T1" fmla="*/ 6 h 12"/>
                  <a:gd name="T2" fmla="*/ 6 w 12"/>
                  <a:gd name="T3" fmla="*/ 12 h 12"/>
                  <a:gd name="T4" fmla="*/ 12 w 12"/>
                  <a:gd name="T5" fmla="*/ 8 h 12"/>
                  <a:gd name="T6" fmla="*/ 12 w 12"/>
                  <a:gd name="T7" fmla="*/ 6 h 12"/>
                  <a:gd name="T8" fmla="*/ 12 w 12"/>
                  <a:gd name="T9" fmla="*/ 5 h 12"/>
                  <a:gd name="T10" fmla="*/ 6 w 12"/>
                  <a:gd name="T11" fmla="*/ 0 h 12"/>
                  <a:gd name="T12" fmla="*/ 0 w 12"/>
                  <a:gd name="T13" fmla="*/ 5 h 12"/>
                  <a:gd name="T14" fmla="*/ 0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0" y="6"/>
                    </a:moveTo>
                    <a:cubicBezTo>
                      <a:pt x="0" y="9"/>
                      <a:pt x="3" y="12"/>
                      <a:pt x="6" y="12"/>
                    </a:cubicBezTo>
                    <a:cubicBezTo>
                      <a:pt x="8" y="12"/>
                      <a:pt x="11" y="10"/>
                      <a:pt x="12" y="8"/>
                    </a:cubicBezTo>
                    <a:cubicBezTo>
                      <a:pt x="12" y="6"/>
                      <a:pt x="12" y="6"/>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Oval 714"/>
              <p:cNvSpPr>
                <a:spLocks noChangeArrowheads="1"/>
              </p:cNvSpPr>
              <p:nvPr/>
            </p:nvSpPr>
            <p:spPr bwMode="auto">
              <a:xfrm>
                <a:off x="2302"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Oval 715"/>
              <p:cNvSpPr>
                <a:spLocks noChangeArrowheads="1"/>
              </p:cNvSpPr>
              <p:nvPr/>
            </p:nvSpPr>
            <p:spPr bwMode="auto">
              <a:xfrm>
                <a:off x="2252"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Oval 716"/>
              <p:cNvSpPr>
                <a:spLocks noChangeArrowheads="1"/>
              </p:cNvSpPr>
              <p:nvPr/>
            </p:nvSpPr>
            <p:spPr bwMode="auto">
              <a:xfrm>
                <a:off x="2252"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Oval 717"/>
              <p:cNvSpPr>
                <a:spLocks noChangeArrowheads="1"/>
              </p:cNvSpPr>
              <p:nvPr/>
            </p:nvSpPr>
            <p:spPr bwMode="auto">
              <a:xfrm>
                <a:off x="2252"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Oval 718"/>
              <p:cNvSpPr>
                <a:spLocks noChangeArrowheads="1"/>
              </p:cNvSpPr>
              <p:nvPr/>
            </p:nvSpPr>
            <p:spPr bwMode="auto">
              <a:xfrm>
                <a:off x="2302"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719"/>
              <p:cNvSpPr>
                <a:spLocks/>
              </p:cNvSpPr>
              <p:nvPr/>
            </p:nvSpPr>
            <p:spPr bwMode="auto">
              <a:xfrm>
                <a:off x="2226" y="1809"/>
                <a:ext cx="26"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720"/>
              <p:cNvSpPr>
                <a:spLocks/>
              </p:cNvSpPr>
              <p:nvPr/>
            </p:nvSpPr>
            <p:spPr bwMode="auto">
              <a:xfrm>
                <a:off x="2229" y="1906"/>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Oval 721"/>
              <p:cNvSpPr>
                <a:spLocks noChangeArrowheads="1"/>
              </p:cNvSpPr>
              <p:nvPr/>
            </p:nvSpPr>
            <p:spPr bwMode="auto">
              <a:xfrm>
                <a:off x="2325" y="190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Oval 722"/>
              <p:cNvSpPr>
                <a:spLocks noChangeArrowheads="1"/>
              </p:cNvSpPr>
              <p:nvPr/>
            </p:nvSpPr>
            <p:spPr bwMode="auto">
              <a:xfrm>
                <a:off x="2325"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Oval 723"/>
              <p:cNvSpPr>
                <a:spLocks noChangeArrowheads="1"/>
              </p:cNvSpPr>
              <p:nvPr/>
            </p:nvSpPr>
            <p:spPr bwMode="auto">
              <a:xfrm>
                <a:off x="2325"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Oval 724"/>
              <p:cNvSpPr>
                <a:spLocks noChangeArrowheads="1"/>
              </p:cNvSpPr>
              <p:nvPr/>
            </p:nvSpPr>
            <p:spPr bwMode="auto">
              <a:xfrm>
                <a:off x="2474"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Oval 725"/>
              <p:cNvSpPr>
                <a:spLocks noChangeArrowheads="1"/>
              </p:cNvSpPr>
              <p:nvPr/>
            </p:nvSpPr>
            <p:spPr bwMode="auto">
              <a:xfrm>
                <a:off x="2423" y="1809"/>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Oval 726"/>
              <p:cNvSpPr>
                <a:spLocks noChangeArrowheads="1"/>
              </p:cNvSpPr>
              <p:nvPr/>
            </p:nvSpPr>
            <p:spPr bwMode="auto">
              <a:xfrm>
                <a:off x="2375"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Oval 727"/>
              <p:cNvSpPr>
                <a:spLocks noChangeArrowheads="1"/>
              </p:cNvSpPr>
              <p:nvPr/>
            </p:nvSpPr>
            <p:spPr bwMode="auto">
              <a:xfrm>
                <a:off x="3557"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Oval 728"/>
              <p:cNvSpPr>
                <a:spLocks noChangeArrowheads="1"/>
              </p:cNvSpPr>
              <p:nvPr/>
            </p:nvSpPr>
            <p:spPr bwMode="auto">
              <a:xfrm>
                <a:off x="3534"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Oval 729"/>
              <p:cNvSpPr>
                <a:spLocks noChangeArrowheads="1"/>
              </p:cNvSpPr>
              <p:nvPr/>
            </p:nvSpPr>
            <p:spPr bwMode="auto">
              <a:xfrm>
                <a:off x="3582"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Oval 730"/>
              <p:cNvSpPr>
                <a:spLocks noChangeArrowheads="1"/>
              </p:cNvSpPr>
              <p:nvPr/>
            </p:nvSpPr>
            <p:spPr bwMode="auto">
              <a:xfrm>
                <a:off x="3458" y="1708"/>
                <a:ext cx="26"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Oval 731"/>
              <p:cNvSpPr>
                <a:spLocks noChangeArrowheads="1"/>
              </p:cNvSpPr>
              <p:nvPr/>
            </p:nvSpPr>
            <p:spPr bwMode="auto">
              <a:xfrm>
                <a:off x="3458" y="165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Oval 732"/>
              <p:cNvSpPr>
                <a:spLocks noChangeArrowheads="1"/>
              </p:cNvSpPr>
              <p:nvPr/>
            </p:nvSpPr>
            <p:spPr bwMode="auto">
              <a:xfrm>
                <a:off x="3435" y="16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Oval 733"/>
              <p:cNvSpPr>
                <a:spLocks noChangeArrowheads="1"/>
              </p:cNvSpPr>
              <p:nvPr/>
            </p:nvSpPr>
            <p:spPr bwMode="auto">
              <a:xfrm>
                <a:off x="3484"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Oval 734"/>
              <p:cNvSpPr>
                <a:spLocks noChangeArrowheads="1"/>
              </p:cNvSpPr>
              <p:nvPr/>
            </p:nvSpPr>
            <p:spPr bwMode="auto">
              <a:xfrm>
                <a:off x="3509"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Oval 735"/>
              <p:cNvSpPr>
                <a:spLocks noChangeArrowheads="1"/>
              </p:cNvSpPr>
              <p:nvPr/>
            </p:nvSpPr>
            <p:spPr bwMode="auto">
              <a:xfrm>
                <a:off x="3509"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Oval 736"/>
              <p:cNvSpPr>
                <a:spLocks noChangeArrowheads="1"/>
              </p:cNvSpPr>
              <p:nvPr/>
            </p:nvSpPr>
            <p:spPr bwMode="auto">
              <a:xfrm>
                <a:off x="3410"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Oval 737"/>
              <p:cNvSpPr>
                <a:spLocks noChangeArrowheads="1"/>
              </p:cNvSpPr>
              <p:nvPr/>
            </p:nvSpPr>
            <p:spPr bwMode="auto">
              <a:xfrm>
                <a:off x="3410"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Oval 738"/>
              <p:cNvSpPr>
                <a:spLocks noChangeArrowheads="1"/>
              </p:cNvSpPr>
              <p:nvPr/>
            </p:nvSpPr>
            <p:spPr bwMode="auto">
              <a:xfrm>
                <a:off x="3385"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Oval 739"/>
              <p:cNvSpPr>
                <a:spLocks noChangeArrowheads="1"/>
              </p:cNvSpPr>
              <p:nvPr/>
            </p:nvSpPr>
            <p:spPr bwMode="auto">
              <a:xfrm>
                <a:off x="3312"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Oval 740"/>
              <p:cNvSpPr>
                <a:spLocks noChangeArrowheads="1"/>
              </p:cNvSpPr>
              <p:nvPr/>
            </p:nvSpPr>
            <p:spPr bwMode="auto">
              <a:xfrm>
                <a:off x="3312"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Oval 741"/>
              <p:cNvSpPr>
                <a:spLocks noChangeArrowheads="1"/>
              </p:cNvSpPr>
              <p:nvPr/>
            </p:nvSpPr>
            <p:spPr bwMode="auto">
              <a:xfrm>
                <a:off x="3337"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Oval 742"/>
              <p:cNvSpPr>
                <a:spLocks noChangeArrowheads="1"/>
              </p:cNvSpPr>
              <p:nvPr/>
            </p:nvSpPr>
            <p:spPr bwMode="auto">
              <a:xfrm>
                <a:off x="3337"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Oval 743"/>
              <p:cNvSpPr>
                <a:spLocks noChangeArrowheads="1"/>
              </p:cNvSpPr>
              <p:nvPr/>
            </p:nvSpPr>
            <p:spPr bwMode="auto">
              <a:xfrm>
                <a:off x="3360"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Oval 744"/>
              <p:cNvSpPr>
                <a:spLocks noChangeArrowheads="1"/>
              </p:cNvSpPr>
              <p:nvPr/>
            </p:nvSpPr>
            <p:spPr bwMode="auto">
              <a:xfrm>
                <a:off x="3360"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Oval 745"/>
              <p:cNvSpPr>
                <a:spLocks noChangeArrowheads="1"/>
              </p:cNvSpPr>
              <p:nvPr/>
            </p:nvSpPr>
            <p:spPr bwMode="auto">
              <a:xfrm>
                <a:off x="3287"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Oval 746"/>
              <p:cNvSpPr>
                <a:spLocks noChangeArrowheads="1"/>
              </p:cNvSpPr>
              <p:nvPr/>
            </p:nvSpPr>
            <p:spPr bwMode="auto">
              <a:xfrm>
                <a:off x="3287"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Oval 747"/>
              <p:cNvSpPr>
                <a:spLocks noChangeArrowheads="1"/>
              </p:cNvSpPr>
              <p:nvPr/>
            </p:nvSpPr>
            <p:spPr bwMode="auto">
              <a:xfrm>
                <a:off x="3213"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Oval 748"/>
              <p:cNvSpPr>
                <a:spLocks noChangeArrowheads="1"/>
              </p:cNvSpPr>
              <p:nvPr/>
            </p:nvSpPr>
            <p:spPr bwMode="auto">
              <a:xfrm>
                <a:off x="3213"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Oval 749"/>
              <p:cNvSpPr>
                <a:spLocks noChangeArrowheads="1"/>
              </p:cNvSpPr>
              <p:nvPr/>
            </p:nvSpPr>
            <p:spPr bwMode="auto">
              <a:xfrm>
                <a:off x="3238" y="16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Oval 750"/>
              <p:cNvSpPr>
                <a:spLocks noChangeArrowheads="1"/>
              </p:cNvSpPr>
              <p:nvPr/>
            </p:nvSpPr>
            <p:spPr bwMode="auto">
              <a:xfrm>
                <a:off x="3238" y="163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Oval 751"/>
              <p:cNvSpPr>
                <a:spLocks noChangeArrowheads="1"/>
              </p:cNvSpPr>
              <p:nvPr/>
            </p:nvSpPr>
            <p:spPr bwMode="auto">
              <a:xfrm>
                <a:off x="3264"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Oval 752"/>
              <p:cNvSpPr>
                <a:spLocks noChangeArrowheads="1"/>
              </p:cNvSpPr>
              <p:nvPr/>
            </p:nvSpPr>
            <p:spPr bwMode="auto">
              <a:xfrm>
                <a:off x="3264"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Oval 753"/>
              <p:cNvSpPr>
                <a:spLocks noChangeArrowheads="1"/>
              </p:cNvSpPr>
              <p:nvPr/>
            </p:nvSpPr>
            <p:spPr bwMode="auto">
              <a:xfrm>
                <a:off x="3188"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Oval 754"/>
              <p:cNvSpPr>
                <a:spLocks noChangeArrowheads="1"/>
              </p:cNvSpPr>
              <p:nvPr/>
            </p:nvSpPr>
            <p:spPr bwMode="auto">
              <a:xfrm>
                <a:off x="3188"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Oval 755"/>
              <p:cNvSpPr>
                <a:spLocks noChangeArrowheads="1"/>
              </p:cNvSpPr>
              <p:nvPr/>
            </p:nvSpPr>
            <p:spPr bwMode="auto">
              <a:xfrm>
                <a:off x="2941" y="158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Oval 756"/>
              <p:cNvSpPr>
                <a:spLocks noChangeArrowheads="1"/>
              </p:cNvSpPr>
              <p:nvPr/>
            </p:nvSpPr>
            <p:spPr bwMode="auto">
              <a:xfrm>
                <a:off x="2989" y="158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757"/>
              <p:cNvSpPr>
                <a:spLocks/>
              </p:cNvSpPr>
              <p:nvPr/>
            </p:nvSpPr>
            <p:spPr bwMode="auto">
              <a:xfrm>
                <a:off x="2966" y="1708"/>
                <a:ext cx="25" cy="28"/>
              </a:xfrm>
              <a:custGeom>
                <a:avLst/>
                <a:gdLst>
                  <a:gd name="T0" fmla="*/ 6 w 12"/>
                  <a:gd name="T1" fmla="*/ 0 h 13"/>
                  <a:gd name="T2" fmla="*/ 0 w 12"/>
                  <a:gd name="T3" fmla="*/ 6 h 13"/>
                  <a:gd name="T4" fmla="*/ 6 w 12"/>
                  <a:gd name="T5" fmla="*/ 13 h 13"/>
                  <a:gd name="T6" fmla="*/ 12 w 12"/>
                  <a:gd name="T7" fmla="*/ 9 h 13"/>
                  <a:gd name="T8" fmla="*/ 12 w 12"/>
                  <a:gd name="T9" fmla="*/ 6 h 13"/>
                  <a:gd name="T10" fmla="*/ 6 w 12"/>
                  <a:gd name="T11" fmla="*/ 0 h 13"/>
                </a:gdLst>
                <a:ahLst/>
                <a:cxnLst>
                  <a:cxn ang="0">
                    <a:pos x="T0" y="T1"/>
                  </a:cxn>
                  <a:cxn ang="0">
                    <a:pos x="T2" y="T3"/>
                  </a:cxn>
                  <a:cxn ang="0">
                    <a:pos x="T4" y="T5"/>
                  </a:cxn>
                  <a:cxn ang="0">
                    <a:pos x="T6" y="T7"/>
                  </a:cxn>
                  <a:cxn ang="0">
                    <a:pos x="T8" y="T9"/>
                  </a:cxn>
                  <a:cxn ang="0">
                    <a:pos x="T10" y="T11"/>
                  </a:cxn>
                </a:cxnLst>
                <a:rect l="0" t="0" r="r" b="b"/>
                <a:pathLst>
                  <a:path w="12" h="13">
                    <a:moveTo>
                      <a:pt x="6" y="0"/>
                    </a:moveTo>
                    <a:cubicBezTo>
                      <a:pt x="3" y="0"/>
                      <a:pt x="0" y="3"/>
                      <a:pt x="0" y="6"/>
                    </a:cubicBezTo>
                    <a:cubicBezTo>
                      <a:pt x="0" y="10"/>
                      <a:pt x="3" y="13"/>
                      <a:pt x="6" y="13"/>
                    </a:cubicBezTo>
                    <a:cubicBezTo>
                      <a:pt x="8" y="13"/>
                      <a:pt x="11" y="11"/>
                      <a:pt x="12" y="9"/>
                    </a:cubicBezTo>
                    <a:cubicBezTo>
                      <a:pt x="12" y="6"/>
                      <a:pt x="12" y="6"/>
                      <a:pt x="12" y="6"/>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Oval 758"/>
              <p:cNvSpPr>
                <a:spLocks noChangeArrowheads="1"/>
              </p:cNvSpPr>
              <p:nvPr/>
            </p:nvSpPr>
            <p:spPr bwMode="auto">
              <a:xfrm>
                <a:off x="2916"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Oval 759"/>
              <p:cNvSpPr>
                <a:spLocks noChangeArrowheads="1"/>
              </p:cNvSpPr>
              <p:nvPr/>
            </p:nvSpPr>
            <p:spPr bwMode="auto">
              <a:xfrm>
                <a:off x="2966"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Oval 760"/>
              <p:cNvSpPr>
                <a:spLocks noChangeArrowheads="1"/>
              </p:cNvSpPr>
              <p:nvPr/>
            </p:nvSpPr>
            <p:spPr bwMode="auto">
              <a:xfrm>
                <a:off x="3014"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Oval 761"/>
              <p:cNvSpPr>
                <a:spLocks noChangeArrowheads="1"/>
              </p:cNvSpPr>
              <p:nvPr/>
            </p:nvSpPr>
            <p:spPr bwMode="auto">
              <a:xfrm>
                <a:off x="3065"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Oval 762"/>
              <p:cNvSpPr>
                <a:spLocks noChangeArrowheads="1"/>
              </p:cNvSpPr>
              <p:nvPr/>
            </p:nvSpPr>
            <p:spPr bwMode="auto">
              <a:xfrm>
                <a:off x="3113"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Oval 763"/>
              <p:cNvSpPr>
                <a:spLocks noChangeArrowheads="1"/>
              </p:cNvSpPr>
              <p:nvPr/>
            </p:nvSpPr>
            <p:spPr bwMode="auto">
              <a:xfrm>
                <a:off x="2916"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Oval 764"/>
              <p:cNvSpPr>
                <a:spLocks noChangeArrowheads="1"/>
              </p:cNvSpPr>
              <p:nvPr/>
            </p:nvSpPr>
            <p:spPr bwMode="auto">
              <a:xfrm>
                <a:off x="2941"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Oval 765"/>
              <p:cNvSpPr>
                <a:spLocks noChangeArrowheads="1"/>
              </p:cNvSpPr>
              <p:nvPr/>
            </p:nvSpPr>
            <p:spPr bwMode="auto">
              <a:xfrm>
                <a:off x="2941"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Oval 766"/>
              <p:cNvSpPr>
                <a:spLocks noChangeArrowheads="1"/>
              </p:cNvSpPr>
              <p:nvPr/>
            </p:nvSpPr>
            <p:spPr bwMode="auto">
              <a:xfrm>
                <a:off x="2989"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Oval 767"/>
              <p:cNvSpPr>
                <a:spLocks noChangeArrowheads="1"/>
              </p:cNvSpPr>
              <p:nvPr/>
            </p:nvSpPr>
            <p:spPr bwMode="auto">
              <a:xfrm>
                <a:off x="3039" y="163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Oval 768"/>
              <p:cNvSpPr>
                <a:spLocks noChangeArrowheads="1"/>
              </p:cNvSpPr>
              <p:nvPr/>
            </p:nvSpPr>
            <p:spPr bwMode="auto">
              <a:xfrm>
                <a:off x="2891" y="1584"/>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Oval 769"/>
              <p:cNvSpPr>
                <a:spLocks noChangeArrowheads="1"/>
              </p:cNvSpPr>
              <p:nvPr/>
            </p:nvSpPr>
            <p:spPr bwMode="auto">
              <a:xfrm>
                <a:off x="2868"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Oval 770"/>
              <p:cNvSpPr>
                <a:spLocks noChangeArrowheads="1"/>
              </p:cNvSpPr>
              <p:nvPr/>
            </p:nvSpPr>
            <p:spPr bwMode="auto">
              <a:xfrm>
                <a:off x="2868"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Oval 771"/>
              <p:cNvSpPr>
                <a:spLocks noChangeArrowheads="1"/>
              </p:cNvSpPr>
              <p:nvPr/>
            </p:nvSpPr>
            <p:spPr bwMode="auto">
              <a:xfrm>
                <a:off x="2842" y="16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Oval 772"/>
              <p:cNvSpPr>
                <a:spLocks noChangeArrowheads="1"/>
              </p:cNvSpPr>
              <p:nvPr/>
            </p:nvSpPr>
            <p:spPr bwMode="auto">
              <a:xfrm>
                <a:off x="2891"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Oval 773"/>
              <p:cNvSpPr>
                <a:spLocks noChangeArrowheads="1"/>
              </p:cNvSpPr>
              <p:nvPr/>
            </p:nvSpPr>
            <p:spPr bwMode="auto">
              <a:xfrm>
                <a:off x="2891"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Oval 774"/>
              <p:cNvSpPr>
                <a:spLocks noChangeArrowheads="1"/>
              </p:cNvSpPr>
              <p:nvPr/>
            </p:nvSpPr>
            <p:spPr bwMode="auto">
              <a:xfrm>
                <a:off x="2842" y="163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Oval 775"/>
              <p:cNvSpPr>
                <a:spLocks noChangeArrowheads="1"/>
              </p:cNvSpPr>
              <p:nvPr/>
            </p:nvSpPr>
            <p:spPr bwMode="auto">
              <a:xfrm>
                <a:off x="3014"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Oval 776"/>
              <p:cNvSpPr>
                <a:spLocks noChangeArrowheads="1"/>
              </p:cNvSpPr>
              <p:nvPr/>
            </p:nvSpPr>
            <p:spPr bwMode="auto">
              <a:xfrm>
                <a:off x="2966"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Oval 777"/>
              <p:cNvSpPr>
                <a:spLocks noChangeArrowheads="1"/>
              </p:cNvSpPr>
              <p:nvPr/>
            </p:nvSpPr>
            <p:spPr bwMode="auto">
              <a:xfrm>
                <a:off x="3088"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Oval 778"/>
              <p:cNvSpPr>
                <a:spLocks noChangeArrowheads="1"/>
              </p:cNvSpPr>
              <p:nvPr/>
            </p:nvSpPr>
            <p:spPr bwMode="auto">
              <a:xfrm>
                <a:off x="3138"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Oval 779"/>
              <p:cNvSpPr>
                <a:spLocks noChangeArrowheads="1"/>
              </p:cNvSpPr>
              <p:nvPr/>
            </p:nvSpPr>
            <p:spPr bwMode="auto">
              <a:xfrm>
                <a:off x="3163" y="1658"/>
                <a:ext cx="27"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Oval 780"/>
              <p:cNvSpPr>
                <a:spLocks noChangeArrowheads="1"/>
              </p:cNvSpPr>
              <p:nvPr/>
            </p:nvSpPr>
            <p:spPr bwMode="auto">
              <a:xfrm>
                <a:off x="3065"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Oval 781"/>
              <p:cNvSpPr>
                <a:spLocks noChangeArrowheads="1"/>
              </p:cNvSpPr>
              <p:nvPr/>
            </p:nvSpPr>
            <p:spPr bwMode="auto">
              <a:xfrm>
                <a:off x="2916"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Oval 782"/>
              <p:cNvSpPr>
                <a:spLocks noChangeArrowheads="1"/>
              </p:cNvSpPr>
              <p:nvPr/>
            </p:nvSpPr>
            <p:spPr bwMode="auto">
              <a:xfrm>
                <a:off x="2868" y="161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Oval 783"/>
              <p:cNvSpPr>
                <a:spLocks noChangeArrowheads="1"/>
              </p:cNvSpPr>
              <p:nvPr/>
            </p:nvSpPr>
            <p:spPr bwMode="auto">
              <a:xfrm>
                <a:off x="2769"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Oval 784"/>
              <p:cNvSpPr>
                <a:spLocks noChangeArrowheads="1"/>
              </p:cNvSpPr>
              <p:nvPr/>
            </p:nvSpPr>
            <p:spPr bwMode="auto">
              <a:xfrm>
                <a:off x="2769"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Oval 785"/>
              <p:cNvSpPr>
                <a:spLocks noChangeArrowheads="1"/>
              </p:cNvSpPr>
              <p:nvPr/>
            </p:nvSpPr>
            <p:spPr bwMode="auto">
              <a:xfrm>
                <a:off x="2744"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Oval 786"/>
              <p:cNvSpPr>
                <a:spLocks noChangeArrowheads="1"/>
              </p:cNvSpPr>
              <p:nvPr/>
            </p:nvSpPr>
            <p:spPr bwMode="auto">
              <a:xfrm>
                <a:off x="2744"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Oval 787"/>
              <p:cNvSpPr>
                <a:spLocks noChangeArrowheads="1"/>
              </p:cNvSpPr>
              <p:nvPr/>
            </p:nvSpPr>
            <p:spPr bwMode="auto">
              <a:xfrm>
                <a:off x="2792"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Oval 788"/>
              <p:cNvSpPr>
                <a:spLocks noChangeArrowheads="1"/>
              </p:cNvSpPr>
              <p:nvPr/>
            </p:nvSpPr>
            <p:spPr bwMode="auto">
              <a:xfrm>
                <a:off x="2792"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Oval 789"/>
              <p:cNvSpPr>
                <a:spLocks noChangeArrowheads="1"/>
              </p:cNvSpPr>
              <p:nvPr/>
            </p:nvSpPr>
            <p:spPr bwMode="auto">
              <a:xfrm>
                <a:off x="2817"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790"/>
              <p:cNvSpPr>
                <a:spLocks/>
              </p:cNvSpPr>
              <p:nvPr/>
            </p:nvSpPr>
            <p:spPr bwMode="auto">
              <a:xfrm>
                <a:off x="3163" y="1708"/>
                <a:ext cx="27" cy="28"/>
              </a:xfrm>
              <a:custGeom>
                <a:avLst/>
                <a:gdLst>
                  <a:gd name="T0" fmla="*/ 7 w 13"/>
                  <a:gd name="T1" fmla="*/ 0 h 13"/>
                  <a:gd name="T2" fmla="*/ 0 w 13"/>
                  <a:gd name="T3" fmla="*/ 6 h 13"/>
                  <a:gd name="T4" fmla="*/ 7 w 13"/>
                  <a:gd name="T5" fmla="*/ 13 h 13"/>
                  <a:gd name="T6" fmla="*/ 13 w 13"/>
                  <a:gd name="T7" fmla="*/ 9 h 13"/>
                  <a:gd name="T8" fmla="*/ 13 w 13"/>
                  <a:gd name="T9" fmla="*/ 6 h 13"/>
                  <a:gd name="T10" fmla="*/ 7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7" y="0"/>
                    </a:moveTo>
                    <a:cubicBezTo>
                      <a:pt x="3" y="0"/>
                      <a:pt x="0" y="3"/>
                      <a:pt x="0" y="6"/>
                    </a:cubicBezTo>
                    <a:cubicBezTo>
                      <a:pt x="0" y="10"/>
                      <a:pt x="3" y="13"/>
                      <a:pt x="7" y="13"/>
                    </a:cubicBezTo>
                    <a:cubicBezTo>
                      <a:pt x="9" y="13"/>
                      <a:pt x="12" y="11"/>
                      <a:pt x="13" y="9"/>
                    </a:cubicBezTo>
                    <a:cubicBezTo>
                      <a:pt x="13" y="6"/>
                      <a:pt x="13" y="6"/>
                      <a:pt x="13" y="6"/>
                    </a:cubicBezTo>
                    <a:cubicBezTo>
                      <a:pt x="12" y="2"/>
                      <a:pt x="10" y="0"/>
                      <a:pt x="7"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Oval 791"/>
              <p:cNvSpPr>
                <a:spLocks noChangeArrowheads="1"/>
              </p:cNvSpPr>
              <p:nvPr/>
            </p:nvSpPr>
            <p:spPr bwMode="auto">
              <a:xfrm>
                <a:off x="3113"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Oval 792"/>
              <p:cNvSpPr>
                <a:spLocks noChangeArrowheads="1"/>
              </p:cNvSpPr>
              <p:nvPr/>
            </p:nvSpPr>
            <p:spPr bwMode="auto">
              <a:xfrm>
                <a:off x="3138"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Oval 793"/>
              <p:cNvSpPr>
                <a:spLocks noChangeArrowheads="1"/>
              </p:cNvSpPr>
              <p:nvPr/>
            </p:nvSpPr>
            <p:spPr bwMode="auto">
              <a:xfrm>
                <a:off x="3065"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Oval 794"/>
              <p:cNvSpPr>
                <a:spLocks noChangeArrowheads="1"/>
              </p:cNvSpPr>
              <p:nvPr/>
            </p:nvSpPr>
            <p:spPr bwMode="auto">
              <a:xfrm>
                <a:off x="3039" y="16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Oval 795"/>
              <p:cNvSpPr>
                <a:spLocks noChangeArrowheads="1"/>
              </p:cNvSpPr>
              <p:nvPr/>
            </p:nvSpPr>
            <p:spPr bwMode="auto">
              <a:xfrm>
                <a:off x="3088"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Oval 796"/>
              <p:cNvSpPr>
                <a:spLocks noChangeArrowheads="1"/>
              </p:cNvSpPr>
              <p:nvPr/>
            </p:nvSpPr>
            <p:spPr bwMode="auto">
              <a:xfrm>
                <a:off x="2989"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Oval 797"/>
              <p:cNvSpPr>
                <a:spLocks noChangeArrowheads="1"/>
              </p:cNvSpPr>
              <p:nvPr/>
            </p:nvSpPr>
            <p:spPr bwMode="auto">
              <a:xfrm>
                <a:off x="3014"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Oval 798"/>
              <p:cNvSpPr>
                <a:spLocks noChangeArrowheads="1"/>
              </p:cNvSpPr>
              <p:nvPr/>
            </p:nvSpPr>
            <p:spPr bwMode="auto">
              <a:xfrm>
                <a:off x="2817"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Oval 799"/>
              <p:cNvSpPr>
                <a:spLocks noChangeArrowheads="1"/>
              </p:cNvSpPr>
              <p:nvPr/>
            </p:nvSpPr>
            <p:spPr bwMode="auto">
              <a:xfrm>
                <a:off x="2719"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Oval 800"/>
              <p:cNvSpPr>
                <a:spLocks noChangeArrowheads="1"/>
              </p:cNvSpPr>
              <p:nvPr/>
            </p:nvSpPr>
            <p:spPr bwMode="auto">
              <a:xfrm>
                <a:off x="2719"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Oval 801"/>
              <p:cNvSpPr>
                <a:spLocks noChangeArrowheads="1"/>
              </p:cNvSpPr>
              <p:nvPr/>
            </p:nvSpPr>
            <p:spPr bwMode="auto">
              <a:xfrm>
                <a:off x="2694"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Oval 802"/>
              <p:cNvSpPr>
                <a:spLocks noChangeArrowheads="1"/>
              </p:cNvSpPr>
              <p:nvPr/>
            </p:nvSpPr>
            <p:spPr bwMode="auto">
              <a:xfrm>
                <a:off x="2620" y="1708"/>
                <a:ext cx="26"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Oval 803"/>
              <p:cNvSpPr>
                <a:spLocks noChangeArrowheads="1"/>
              </p:cNvSpPr>
              <p:nvPr/>
            </p:nvSpPr>
            <p:spPr bwMode="auto">
              <a:xfrm>
                <a:off x="2620" y="165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Oval 804"/>
              <p:cNvSpPr>
                <a:spLocks noChangeArrowheads="1"/>
              </p:cNvSpPr>
              <p:nvPr/>
            </p:nvSpPr>
            <p:spPr bwMode="auto">
              <a:xfrm>
                <a:off x="2646"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Oval 805"/>
              <p:cNvSpPr>
                <a:spLocks noChangeArrowheads="1"/>
              </p:cNvSpPr>
              <p:nvPr/>
            </p:nvSpPr>
            <p:spPr bwMode="auto">
              <a:xfrm>
                <a:off x="2671"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Oval 806"/>
              <p:cNvSpPr>
                <a:spLocks noChangeArrowheads="1"/>
              </p:cNvSpPr>
              <p:nvPr/>
            </p:nvSpPr>
            <p:spPr bwMode="auto">
              <a:xfrm>
                <a:off x="2671"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Oval 807"/>
              <p:cNvSpPr>
                <a:spLocks noChangeArrowheads="1"/>
              </p:cNvSpPr>
              <p:nvPr/>
            </p:nvSpPr>
            <p:spPr bwMode="auto">
              <a:xfrm>
                <a:off x="2595"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009"/>
            <p:cNvGrpSpPr>
              <a:grpSpLocks/>
            </p:cNvGrpSpPr>
            <p:nvPr/>
          </p:nvGrpSpPr>
          <p:grpSpPr bwMode="auto">
            <a:xfrm>
              <a:off x="2497" y="1633"/>
              <a:ext cx="1160" cy="817"/>
              <a:chOff x="2497" y="1633"/>
              <a:chExt cx="1160" cy="817"/>
            </a:xfrm>
          </p:grpSpPr>
          <p:sp>
            <p:nvSpPr>
              <p:cNvPr id="185" name="Oval 809"/>
              <p:cNvSpPr>
                <a:spLocks noChangeArrowheads="1"/>
              </p:cNvSpPr>
              <p:nvPr/>
            </p:nvSpPr>
            <p:spPr bwMode="auto">
              <a:xfrm>
                <a:off x="2522"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810"/>
              <p:cNvSpPr>
                <a:spLocks noChangeArrowheads="1"/>
              </p:cNvSpPr>
              <p:nvPr/>
            </p:nvSpPr>
            <p:spPr bwMode="auto">
              <a:xfrm>
                <a:off x="2522"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11"/>
              <p:cNvSpPr>
                <a:spLocks noChangeArrowheads="1"/>
              </p:cNvSpPr>
              <p:nvPr/>
            </p:nvSpPr>
            <p:spPr bwMode="auto">
              <a:xfrm>
                <a:off x="2547"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12"/>
              <p:cNvSpPr>
                <a:spLocks noChangeArrowheads="1"/>
              </p:cNvSpPr>
              <p:nvPr/>
            </p:nvSpPr>
            <p:spPr bwMode="auto">
              <a:xfrm>
                <a:off x="2572" y="1708"/>
                <a:ext cx="25" cy="28"/>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13"/>
              <p:cNvSpPr>
                <a:spLocks noChangeArrowheads="1"/>
              </p:cNvSpPr>
              <p:nvPr/>
            </p:nvSpPr>
            <p:spPr bwMode="auto">
              <a:xfrm>
                <a:off x="2572" y="16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14"/>
              <p:cNvSpPr>
                <a:spLocks noChangeArrowheads="1"/>
              </p:cNvSpPr>
              <p:nvPr/>
            </p:nvSpPr>
            <p:spPr bwMode="auto">
              <a:xfrm>
                <a:off x="2497" y="16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15"/>
              <p:cNvSpPr>
                <a:spLocks noChangeArrowheads="1"/>
              </p:cNvSpPr>
              <p:nvPr/>
            </p:nvSpPr>
            <p:spPr bwMode="auto">
              <a:xfrm>
                <a:off x="2497" y="163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816"/>
              <p:cNvSpPr>
                <a:spLocks noChangeArrowheads="1"/>
              </p:cNvSpPr>
              <p:nvPr/>
            </p:nvSpPr>
            <p:spPr bwMode="auto">
              <a:xfrm>
                <a:off x="3632"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17"/>
              <p:cNvSpPr>
                <a:spLocks/>
              </p:cNvSpPr>
              <p:nvPr/>
            </p:nvSpPr>
            <p:spPr bwMode="auto">
              <a:xfrm>
                <a:off x="3607" y="2400"/>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18"/>
              <p:cNvSpPr>
                <a:spLocks/>
              </p:cNvSpPr>
              <p:nvPr/>
            </p:nvSpPr>
            <p:spPr bwMode="auto">
              <a:xfrm>
                <a:off x="3557" y="2400"/>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819"/>
              <p:cNvSpPr>
                <a:spLocks noChangeArrowheads="1"/>
              </p:cNvSpPr>
              <p:nvPr/>
            </p:nvSpPr>
            <p:spPr bwMode="auto">
              <a:xfrm>
                <a:off x="3557"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820"/>
              <p:cNvSpPr>
                <a:spLocks noChangeArrowheads="1"/>
              </p:cNvSpPr>
              <p:nvPr/>
            </p:nvSpPr>
            <p:spPr bwMode="auto">
              <a:xfrm>
                <a:off x="3534"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821"/>
              <p:cNvSpPr>
                <a:spLocks noChangeArrowheads="1"/>
              </p:cNvSpPr>
              <p:nvPr/>
            </p:nvSpPr>
            <p:spPr bwMode="auto">
              <a:xfrm>
                <a:off x="3582"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822"/>
              <p:cNvSpPr>
                <a:spLocks noChangeArrowheads="1"/>
              </p:cNvSpPr>
              <p:nvPr/>
            </p:nvSpPr>
            <p:spPr bwMode="auto">
              <a:xfrm>
                <a:off x="3582"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823"/>
              <p:cNvSpPr>
                <a:spLocks noChangeArrowheads="1"/>
              </p:cNvSpPr>
              <p:nvPr/>
            </p:nvSpPr>
            <p:spPr bwMode="auto">
              <a:xfrm>
                <a:off x="3458" y="235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824"/>
              <p:cNvSpPr>
                <a:spLocks noChangeArrowheads="1"/>
              </p:cNvSpPr>
              <p:nvPr/>
            </p:nvSpPr>
            <p:spPr bwMode="auto">
              <a:xfrm>
                <a:off x="3484"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825"/>
              <p:cNvSpPr>
                <a:spLocks/>
              </p:cNvSpPr>
              <p:nvPr/>
            </p:nvSpPr>
            <p:spPr bwMode="auto">
              <a:xfrm>
                <a:off x="3360" y="2400"/>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826"/>
              <p:cNvSpPr>
                <a:spLocks noChangeArrowheads="1"/>
              </p:cNvSpPr>
              <p:nvPr/>
            </p:nvSpPr>
            <p:spPr bwMode="auto">
              <a:xfrm>
                <a:off x="3410"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827"/>
              <p:cNvSpPr>
                <a:spLocks noChangeArrowheads="1"/>
              </p:cNvSpPr>
              <p:nvPr/>
            </p:nvSpPr>
            <p:spPr bwMode="auto">
              <a:xfrm>
                <a:off x="3360"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828"/>
              <p:cNvSpPr>
                <a:spLocks noChangeArrowheads="1"/>
              </p:cNvSpPr>
              <p:nvPr/>
            </p:nvSpPr>
            <p:spPr bwMode="auto">
              <a:xfrm>
                <a:off x="3385"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829"/>
              <p:cNvSpPr>
                <a:spLocks noChangeArrowheads="1"/>
              </p:cNvSpPr>
              <p:nvPr/>
            </p:nvSpPr>
            <p:spPr bwMode="auto">
              <a:xfrm>
                <a:off x="3337"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830"/>
              <p:cNvSpPr>
                <a:spLocks noChangeArrowheads="1"/>
              </p:cNvSpPr>
              <p:nvPr/>
            </p:nvSpPr>
            <p:spPr bwMode="auto">
              <a:xfrm>
                <a:off x="3385"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831"/>
              <p:cNvSpPr>
                <a:spLocks noChangeArrowheads="1"/>
              </p:cNvSpPr>
              <p:nvPr/>
            </p:nvSpPr>
            <p:spPr bwMode="auto">
              <a:xfrm>
                <a:off x="3337"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832"/>
              <p:cNvSpPr>
                <a:spLocks/>
              </p:cNvSpPr>
              <p:nvPr/>
            </p:nvSpPr>
            <p:spPr bwMode="auto">
              <a:xfrm>
                <a:off x="3261" y="2400"/>
                <a:ext cx="26" cy="25"/>
              </a:xfrm>
              <a:custGeom>
                <a:avLst/>
                <a:gdLst>
                  <a:gd name="T0" fmla="*/ 7 w 12"/>
                  <a:gd name="T1" fmla="*/ 12 h 12"/>
                  <a:gd name="T2" fmla="*/ 12 w 12"/>
                  <a:gd name="T3" fmla="*/ 8 h 12"/>
                  <a:gd name="T4" fmla="*/ 12 w 12"/>
                  <a:gd name="T5" fmla="*/ 6 h 12"/>
                  <a:gd name="T6" fmla="*/ 12 w 12"/>
                  <a:gd name="T7" fmla="*/ 5 h 12"/>
                  <a:gd name="T8" fmla="*/ 6 w 12"/>
                  <a:gd name="T9" fmla="*/ 0 h 12"/>
                  <a:gd name="T10" fmla="*/ 0 w 12"/>
                  <a:gd name="T11" fmla="*/ 5 h 12"/>
                  <a:gd name="T12" fmla="*/ 0 w 12"/>
                  <a:gd name="T13" fmla="*/ 6 h 12"/>
                  <a:gd name="T14" fmla="*/ 7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7" y="12"/>
                    </a:moveTo>
                    <a:cubicBezTo>
                      <a:pt x="9" y="12"/>
                      <a:pt x="12" y="10"/>
                      <a:pt x="12" y="8"/>
                    </a:cubicBezTo>
                    <a:cubicBezTo>
                      <a:pt x="12" y="6"/>
                      <a:pt x="12" y="6"/>
                      <a:pt x="12" y="6"/>
                    </a:cubicBezTo>
                    <a:cubicBezTo>
                      <a:pt x="12" y="5"/>
                      <a:pt x="12" y="5"/>
                      <a:pt x="12" y="5"/>
                    </a:cubicBezTo>
                    <a:cubicBezTo>
                      <a:pt x="11" y="2"/>
                      <a:pt x="9" y="0"/>
                      <a:pt x="6" y="0"/>
                    </a:cubicBezTo>
                    <a:cubicBezTo>
                      <a:pt x="3" y="0"/>
                      <a:pt x="1" y="2"/>
                      <a:pt x="0" y="5"/>
                    </a:cubicBezTo>
                    <a:cubicBezTo>
                      <a:pt x="0" y="6"/>
                      <a:pt x="0" y="6"/>
                      <a:pt x="0" y="6"/>
                    </a:cubicBezTo>
                    <a:cubicBezTo>
                      <a:pt x="1" y="10"/>
                      <a:pt x="3" y="12"/>
                      <a:pt x="7"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833"/>
              <p:cNvSpPr>
                <a:spLocks noChangeArrowheads="1"/>
              </p:cNvSpPr>
              <p:nvPr/>
            </p:nvSpPr>
            <p:spPr bwMode="auto">
              <a:xfrm>
                <a:off x="3238" y="2377"/>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834"/>
              <p:cNvSpPr>
                <a:spLocks noChangeArrowheads="1"/>
              </p:cNvSpPr>
              <p:nvPr/>
            </p:nvSpPr>
            <p:spPr bwMode="auto">
              <a:xfrm>
                <a:off x="3287"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835"/>
              <p:cNvSpPr>
                <a:spLocks noChangeArrowheads="1"/>
              </p:cNvSpPr>
              <p:nvPr/>
            </p:nvSpPr>
            <p:spPr bwMode="auto">
              <a:xfrm>
                <a:off x="3287"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836"/>
              <p:cNvSpPr>
                <a:spLocks noChangeArrowheads="1"/>
              </p:cNvSpPr>
              <p:nvPr/>
            </p:nvSpPr>
            <p:spPr bwMode="auto">
              <a:xfrm>
                <a:off x="3238" y="242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837"/>
              <p:cNvSpPr>
                <a:spLocks noChangeArrowheads="1"/>
              </p:cNvSpPr>
              <p:nvPr/>
            </p:nvSpPr>
            <p:spPr bwMode="auto">
              <a:xfrm>
                <a:off x="3287" y="242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838"/>
              <p:cNvSpPr>
                <a:spLocks/>
              </p:cNvSpPr>
              <p:nvPr/>
            </p:nvSpPr>
            <p:spPr bwMode="auto">
              <a:xfrm>
                <a:off x="3213" y="2400"/>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839"/>
              <p:cNvSpPr>
                <a:spLocks noChangeArrowheads="1"/>
              </p:cNvSpPr>
              <p:nvPr/>
            </p:nvSpPr>
            <p:spPr bwMode="auto">
              <a:xfrm>
                <a:off x="3213"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840"/>
              <p:cNvSpPr>
                <a:spLocks noChangeArrowheads="1"/>
              </p:cNvSpPr>
              <p:nvPr/>
            </p:nvSpPr>
            <p:spPr bwMode="auto">
              <a:xfrm>
                <a:off x="3190" y="2377"/>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841"/>
              <p:cNvSpPr>
                <a:spLocks noChangeArrowheads="1"/>
              </p:cNvSpPr>
              <p:nvPr/>
            </p:nvSpPr>
            <p:spPr bwMode="auto">
              <a:xfrm>
                <a:off x="3188" y="232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842"/>
              <p:cNvSpPr>
                <a:spLocks/>
              </p:cNvSpPr>
              <p:nvPr/>
            </p:nvSpPr>
            <p:spPr bwMode="auto">
              <a:xfrm>
                <a:off x="3509" y="2400"/>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843"/>
              <p:cNvSpPr>
                <a:spLocks noChangeArrowheads="1"/>
              </p:cNvSpPr>
              <p:nvPr/>
            </p:nvSpPr>
            <p:spPr bwMode="auto">
              <a:xfrm>
                <a:off x="3509"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844"/>
              <p:cNvSpPr>
                <a:spLocks/>
              </p:cNvSpPr>
              <p:nvPr/>
            </p:nvSpPr>
            <p:spPr bwMode="auto">
              <a:xfrm>
                <a:off x="3312" y="2400"/>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845"/>
              <p:cNvSpPr>
                <a:spLocks noChangeArrowheads="1"/>
              </p:cNvSpPr>
              <p:nvPr/>
            </p:nvSpPr>
            <p:spPr bwMode="auto">
              <a:xfrm>
                <a:off x="3312" y="235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846"/>
              <p:cNvSpPr>
                <a:spLocks noChangeArrowheads="1"/>
              </p:cNvSpPr>
              <p:nvPr/>
            </p:nvSpPr>
            <p:spPr bwMode="auto">
              <a:xfrm>
                <a:off x="3534"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847"/>
              <p:cNvSpPr>
                <a:spLocks noChangeArrowheads="1"/>
              </p:cNvSpPr>
              <p:nvPr/>
            </p:nvSpPr>
            <p:spPr bwMode="auto">
              <a:xfrm>
                <a:off x="3534"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Oval 848"/>
              <p:cNvSpPr>
                <a:spLocks noChangeArrowheads="1"/>
              </p:cNvSpPr>
              <p:nvPr/>
            </p:nvSpPr>
            <p:spPr bwMode="auto">
              <a:xfrm>
                <a:off x="3534"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849"/>
              <p:cNvSpPr>
                <a:spLocks noChangeArrowheads="1"/>
              </p:cNvSpPr>
              <p:nvPr/>
            </p:nvSpPr>
            <p:spPr bwMode="auto">
              <a:xfrm>
                <a:off x="3287"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850"/>
              <p:cNvSpPr>
                <a:spLocks noChangeArrowheads="1"/>
              </p:cNvSpPr>
              <p:nvPr/>
            </p:nvSpPr>
            <p:spPr bwMode="auto">
              <a:xfrm>
                <a:off x="3238" y="208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Oval 851"/>
              <p:cNvSpPr>
                <a:spLocks noChangeArrowheads="1"/>
              </p:cNvSpPr>
              <p:nvPr/>
            </p:nvSpPr>
            <p:spPr bwMode="auto">
              <a:xfrm>
                <a:off x="3188"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852"/>
              <p:cNvSpPr>
                <a:spLocks noChangeArrowheads="1"/>
              </p:cNvSpPr>
              <p:nvPr/>
            </p:nvSpPr>
            <p:spPr bwMode="auto">
              <a:xfrm>
                <a:off x="3337"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853"/>
              <p:cNvSpPr>
                <a:spLocks noChangeArrowheads="1"/>
              </p:cNvSpPr>
              <p:nvPr/>
            </p:nvSpPr>
            <p:spPr bwMode="auto">
              <a:xfrm>
                <a:off x="3458" y="175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Oval 854"/>
              <p:cNvSpPr>
                <a:spLocks noChangeArrowheads="1"/>
              </p:cNvSpPr>
              <p:nvPr/>
            </p:nvSpPr>
            <p:spPr bwMode="auto">
              <a:xfrm>
                <a:off x="3484"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Oval 855"/>
              <p:cNvSpPr>
                <a:spLocks noChangeArrowheads="1"/>
              </p:cNvSpPr>
              <p:nvPr/>
            </p:nvSpPr>
            <p:spPr bwMode="auto">
              <a:xfrm>
                <a:off x="3435" y="173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Oval 856"/>
              <p:cNvSpPr>
                <a:spLocks noChangeArrowheads="1"/>
              </p:cNvSpPr>
              <p:nvPr/>
            </p:nvSpPr>
            <p:spPr bwMode="auto">
              <a:xfrm>
                <a:off x="3484"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57"/>
              <p:cNvSpPr>
                <a:spLocks/>
              </p:cNvSpPr>
              <p:nvPr/>
            </p:nvSpPr>
            <p:spPr bwMode="auto">
              <a:xfrm>
                <a:off x="3461" y="1908"/>
                <a:ext cx="25" cy="25"/>
              </a:xfrm>
              <a:custGeom>
                <a:avLst/>
                <a:gdLst>
                  <a:gd name="T0" fmla="*/ 6 w 12"/>
                  <a:gd name="T1" fmla="*/ 0 h 12"/>
                  <a:gd name="T2" fmla="*/ 0 w 12"/>
                  <a:gd name="T3" fmla="*/ 5 h 12"/>
                  <a:gd name="T4" fmla="*/ 0 w 12"/>
                  <a:gd name="T5" fmla="*/ 6 h 12"/>
                  <a:gd name="T6" fmla="*/ 6 w 12"/>
                  <a:gd name="T7" fmla="*/ 12 h 12"/>
                  <a:gd name="T8" fmla="*/ 12 w 12"/>
                  <a:gd name="T9" fmla="*/ 8 h 12"/>
                  <a:gd name="T10" fmla="*/ 12 w 12"/>
                  <a:gd name="T11" fmla="*/ 6 h 12"/>
                  <a:gd name="T12" fmla="*/ 12 w 12"/>
                  <a:gd name="T13" fmla="*/ 5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cubicBezTo>
                      <a:pt x="12" y="5"/>
                      <a:pt x="12" y="5"/>
                      <a:pt x="12" y="5"/>
                    </a:cubicBezTo>
                    <a:cubicBezTo>
                      <a:pt x="11" y="2"/>
                      <a:pt x="8"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Oval 858"/>
              <p:cNvSpPr>
                <a:spLocks noChangeArrowheads="1"/>
              </p:cNvSpPr>
              <p:nvPr/>
            </p:nvSpPr>
            <p:spPr bwMode="auto">
              <a:xfrm>
                <a:off x="3435" y="18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Oval 859"/>
              <p:cNvSpPr>
                <a:spLocks noChangeArrowheads="1"/>
              </p:cNvSpPr>
              <p:nvPr/>
            </p:nvSpPr>
            <p:spPr bwMode="auto">
              <a:xfrm>
                <a:off x="3458" y="1956"/>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860"/>
              <p:cNvSpPr>
                <a:spLocks noChangeArrowheads="1"/>
              </p:cNvSpPr>
              <p:nvPr/>
            </p:nvSpPr>
            <p:spPr bwMode="auto">
              <a:xfrm>
                <a:off x="3458" y="2005"/>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Oval 861"/>
              <p:cNvSpPr>
                <a:spLocks noChangeArrowheads="1"/>
              </p:cNvSpPr>
              <p:nvPr/>
            </p:nvSpPr>
            <p:spPr bwMode="auto">
              <a:xfrm>
                <a:off x="3435" y="193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62"/>
              <p:cNvSpPr>
                <a:spLocks/>
              </p:cNvSpPr>
              <p:nvPr/>
            </p:nvSpPr>
            <p:spPr bwMode="auto">
              <a:xfrm>
                <a:off x="3362" y="1908"/>
                <a:ext cx="23" cy="25"/>
              </a:xfrm>
              <a:custGeom>
                <a:avLst/>
                <a:gdLst>
                  <a:gd name="T0" fmla="*/ 6 w 11"/>
                  <a:gd name="T1" fmla="*/ 0 h 12"/>
                  <a:gd name="T2" fmla="*/ 0 w 11"/>
                  <a:gd name="T3" fmla="*/ 5 h 12"/>
                  <a:gd name="T4" fmla="*/ 0 w 11"/>
                  <a:gd name="T5" fmla="*/ 6 h 12"/>
                  <a:gd name="T6" fmla="*/ 6 w 11"/>
                  <a:gd name="T7" fmla="*/ 12 h 12"/>
                  <a:gd name="T8" fmla="*/ 11 w 11"/>
                  <a:gd name="T9" fmla="*/ 8 h 12"/>
                  <a:gd name="T10" fmla="*/ 11 w 11"/>
                  <a:gd name="T11" fmla="*/ 6 h 12"/>
                  <a:gd name="T12" fmla="*/ 11 w 11"/>
                  <a:gd name="T13" fmla="*/ 5 h 12"/>
                  <a:gd name="T14" fmla="*/ 6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0"/>
                    </a:moveTo>
                    <a:cubicBezTo>
                      <a:pt x="3" y="0"/>
                      <a:pt x="1" y="2"/>
                      <a:pt x="0" y="5"/>
                    </a:cubicBezTo>
                    <a:cubicBezTo>
                      <a:pt x="0" y="6"/>
                      <a:pt x="0" y="6"/>
                      <a:pt x="0" y="6"/>
                    </a:cubicBezTo>
                    <a:cubicBezTo>
                      <a:pt x="0" y="9"/>
                      <a:pt x="3" y="12"/>
                      <a:pt x="6" y="12"/>
                    </a:cubicBezTo>
                    <a:cubicBezTo>
                      <a:pt x="8" y="12"/>
                      <a:pt x="11" y="10"/>
                      <a:pt x="11" y="8"/>
                    </a:cubicBezTo>
                    <a:cubicBezTo>
                      <a:pt x="11" y="6"/>
                      <a:pt x="11" y="6"/>
                      <a:pt x="11" y="6"/>
                    </a:cubicBezTo>
                    <a:cubicBezTo>
                      <a:pt x="11" y="5"/>
                      <a:pt x="11" y="5"/>
                      <a:pt x="11" y="5"/>
                    </a:cubicBezTo>
                    <a:cubicBezTo>
                      <a:pt x="11" y="2"/>
                      <a:pt x="8"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863"/>
              <p:cNvSpPr>
                <a:spLocks noChangeArrowheads="1"/>
              </p:cNvSpPr>
              <p:nvPr/>
            </p:nvSpPr>
            <p:spPr bwMode="auto">
              <a:xfrm>
                <a:off x="3360"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864"/>
              <p:cNvSpPr>
                <a:spLocks noChangeArrowheads="1"/>
              </p:cNvSpPr>
              <p:nvPr/>
            </p:nvSpPr>
            <p:spPr bwMode="auto">
              <a:xfrm>
                <a:off x="3337"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65"/>
              <p:cNvSpPr>
                <a:spLocks/>
              </p:cNvSpPr>
              <p:nvPr/>
            </p:nvSpPr>
            <p:spPr bwMode="auto">
              <a:xfrm>
                <a:off x="3264" y="1908"/>
                <a:ext cx="23" cy="25"/>
              </a:xfrm>
              <a:custGeom>
                <a:avLst/>
                <a:gdLst>
                  <a:gd name="T0" fmla="*/ 6 w 11"/>
                  <a:gd name="T1" fmla="*/ 0 h 12"/>
                  <a:gd name="T2" fmla="*/ 0 w 11"/>
                  <a:gd name="T3" fmla="*/ 5 h 12"/>
                  <a:gd name="T4" fmla="*/ 0 w 11"/>
                  <a:gd name="T5" fmla="*/ 6 h 12"/>
                  <a:gd name="T6" fmla="*/ 6 w 11"/>
                  <a:gd name="T7" fmla="*/ 12 h 12"/>
                  <a:gd name="T8" fmla="*/ 11 w 11"/>
                  <a:gd name="T9" fmla="*/ 8 h 12"/>
                  <a:gd name="T10" fmla="*/ 11 w 11"/>
                  <a:gd name="T11" fmla="*/ 6 h 12"/>
                  <a:gd name="T12" fmla="*/ 11 w 11"/>
                  <a:gd name="T13" fmla="*/ 5 h 12"/>
                  <a:gd name="T14" fmla="*/ 6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0"/>
                    </a:moveTo>
                    <a:cubicBezTo>
                      <a:pt x="3" y="0"/>
                      <a:pt x="1" y="2"/>
                      <a:pt x="0" y="5"/>
                    </a:cubicBezTo>
                    <a:cubicBezTo>
                      <a:pt x="0" y="6"/>
                      <a:pt x="0" y="6"/>
                      <a:pt x="0" y="6"/>
                    </a:cubicBezTo>
                    <a:cubicBezTo>
                      <a:pt x="0" y="9"/>
                      <a:pt x="3" y="12"/>
                      <a:pt x="6" y="12"/>
                    </a:cubicBezTo>
                    <a:cubicBezTo>
                      <a:pt x="8" y="12"/>
                      <a:pt x="11" y="10"/>
                      <a:pt x="11" y="8"/>
                    </a:cubicBezTo>
                    <a:cubicBezTo>
                      <a:pt x="11" y="6"/>
                      <a:pt x="11" y="6"/>
                      <a:pt x="11" y="6"/>
                    </a:cubicBezTo>
                    <a:cubicBezTo>
                      <a:pt x="11" y="5"/>
                      <a:pt x="11" y="5"/>
                      <a:pt x="11" y="5"/>
                    </a:cubicBezTo>
                    <a:cubicBezTo>
                      <a:pt x="11" y="2"/>
                      <a:pt x="8"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66"/>
              <p:cNvSpPr>
                <a:spLocks/>
              </p:cNvSpPr>
              <p:nvPr/>
            </p:nvSpPr>
            <p:spPr bwMode="auto">
              <a:xfrm>
                <a:off x="3211" y="1906"/>
                <a:ext cx="25" cy="25"/>
              </a:xfrm>
              <a:custGeom>
                <a:avLst/>
                <a:gdLst>
                  <a:gd name="T0" fmla="*/ 1 w 12"/>
                  <a:gd name="T1" fmla="*/ 6 h 12"/>
                  <a:gd name="T2" fmla="*/ 7 w 12"/>
                  <a:gd name="T3" fmla="*/ 12 h 12"/>
                  <a:gd name="T4" fmla="*/ 12 w 12"/>
                  <a:gd name="T5" fmla="*/ 8 h 12"/>
                  <a:gd name="T6" fmla="*/ 12 w 12"/>
                  <a:gd name="T7" fmla="*/ 6 h 12"/>
                  <a:gd name="T8" fmla="*/ 12 w 12"/>
                  <a:gd name="T9" fmla="*/ 5 h 12"/>
                  <a:gd name="T10" fmla="*/ 6 w 12"/>
                  <a:gd name="T11" fmla="*/ 0 h 12"/>
                  <a:gd name="T12" fmla="*/ 0 w 12"/>
                  <a:gd name="T13" fmla="*/ 5 h 12"/>
                  <a:gd name="T14" fmla="*/ 1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 y="6"/>
                    </a:moveTo>
                    <a:cubicBezTo>
                      <a:pt x="1" y="9"/>
                      <a:pt x="4" y="12"/>
                      <a:pt x="7" y="12"/>
                    </a:cubicBezTo>
                    <a:cubicBezTo>
                      <a:pt x="9" y="12"/>
                      <a:pt x="11" y="10"/>
                      <a:pt x="12" y="8"/>
                    </a:cubicBezTo>
                    <a:cubicBezTo>
                      <a:pt x="12" y="6"/>
                      <a:pt x="12" y="6"/>
                      <a:pt x="12" y="6"/>
                    </a:cubicBezTo>
                    <a:cubicBezTo>
                      <a:pt x="12" y="5"/>
                      <a:pt x="12" y="5"/>
                      <a:pt x="12" y="5"/>
                    </a:cubicBezTo>
                    <a:cubicBezTo>
                      <a:pt x="11" y="2"/>
                      <a:pt x="9" y="0"/>
                      <a:pt x="6" y="0"/>
                    </a:cubicBezTo>
                    <a:cubicBezTo>
                      <a:pt x="3" y="0"/>
                      <a:pt x="1" y="2"/>
                      <a:pt x="0" y="5"/>
                    </a:cubicBezTo>
                    <a:lnTo>
                      <a:pt x="1"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867"/>
              <p:cNvSpPr>
                <a:spLocks noChangeArrowheads="1"/>
              </p:cNvSpPr>
              <p:nvPr/>
            </p:nvSpPr>
            <p:spPr bwMode="auto">
              <a:xfrm>
                <a:off x="3264"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868"/>
              <p:cNvSpPr>
                <a:spLocks noChangeArrowheads="1"/>
              </p:cNvSpPr>
              <p:nvPr/>
            </p:nvSpPr>
            <p:spPr bwMode="auto">
              <a:xfrm>
                <a:off x="3213"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869"/>
              <p:cNvSpPr>
                <a:spLocks noChangeArrowheads="1"/>
              </p:cNvSpPr>
              <p:nvPr/>
            </p:nvSpPr>
            <p:spPr bwMode="auto">
              <a:xfrm>
                <a:off x="3238" y="193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870"/>
              <p:cNvSpPr>
                <a:spLocks noChangeArrowheads="1"/>
              </p:cNvSpPr>
              <p:nvPr/>
            </p:nvSpPr>
            <p:spPr bwMode="auto">
              <a:xfrm>
                <a:off x="3188"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871"/>
              <p:cNvSpPr>
                <a:spLocks/>
              </p:cNvSpPr>
              <p:nvPr/>
            </p:nvSpPr>
            <p:spPr bwMode="auto">
              <a:xfrm>
                <a:off x="3362" y="1809"/>
                <a:ext cx="25"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8"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872"/>
              <p:cNvSpPr>
                <a:spLocks noChangeArrowheads="1"/>
              </p:cNvSpPr>
              <p:nvPr/>
            </p:nvSpPr>
            <p:spPr bwMode="auto">
              <a:xfrm>
                <a:off x="3360"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873"/>
              <p:cNvSpPr>
                <a:spLocks noChangeArrowheads="1"/>
              </p:cNvSpPr>
              <p:nvPr/>
            </p:nvSpPr>
            <p:spPr bwMode="auto">
              <a:xfrm>
                <a:off x="3337"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874"/>
              <p:cNvSpPr>
                <a:spLocks noChangeArrowheads="1"/>
              </p:cNvSpPr>
              <p:nvPr/>
            </p:nvSpPr>
            <p:spPr bwMode="auto">
              <a:xfrm>
                <a:off x="3337"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875"/>
              <p:cNvSpPr>
                <a:spLocks noChangeArrowheads="1"/>
              </p:cNvSpPr>
              <p:nvPr/>
            </p:nvSpPr>
            <p:spPr bwMode="auto">
              <a:xfrm>
                <a:off x="3385"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876"/>
              <p:cNvSpPr>
                <a:spLocks noChangeArrowheads="1"/>
              </p:cNvSpPr>
              <p:nvPr/>
            </p:nvSpPr>
            <p:spPr bwMode="auto">
              <a:xfrm>
                <a:off x="3410"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877"/>
              <p:cNvSpPr>
                <a:spLocks noChangeArrowheads="1"/>
              </p:cNvSpPr>
              <p:nvPr/>
            </p:nvSpPr>
            <p:spPr bwMode="auto">
              <a:xfrm>
                <a:off x="3360"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Oval 878"/>
              <p:cNvSpPr>
                <a:spLocks noChangeArrowheads="1"/>
              </p:cNvSpPr>
              <p:nvPr/>
            </p:nvSpPr>
            <p:spPr bwMode="auto">
              <a:xfrm>
                <a:off x="3385"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879"/>
              <p:cNvSpPr>
                <a:spLocks noChangeArrowheads="1"/>
              </p:cNvSpPr>
              <p:nvPr/>
            </p:nvSpPr>
            <p:spPr bwMode="auto">
              <a:xfrm>
                <a:off x="3337"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880"/>
              <p:cNvSpPr>
                <a:spLocks/>
              </p:cNvSpPr>
              <p:nvPr/>
            </p:nvSpPr>
            <p:spPr bwMode="auto">
              <a:xfrm>
                <a:off x="3312" y="1906"/>
                <a:ext cx="25"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881"/>
              <p:cNvSpPr>
                <a:spLocks noChangeArrowheads="1"/>
              </p:cNvSpPr>
              <p:nvPr/>
            </p:nvSpPr>
            <p:spPr bwMode="auto">
              <a:xfrm>
                <a:off x="3435" y="198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882"/>
              <p:cNvSpPr>
                <a:spLocks noChangeArrowheads="1"/>
              </p:cNvSpPr>
              <p:nvPr/>
            </p:nvSpPr>
            <p:spPr bwMode="auto">
              <a:xfrm>
                <a:off x="3385"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883"/>
              <p:cNvSpPr>
                <a:spLocks noChangeArrowheads="1"/>
              </p:cNvSpPr>
              <p:nvPr/>
            </p:nvSpPr>
            <p:spPr bwMode="auto">
              <a:xfrm>
                <a:off x="3264"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884"/>
              <p:cNvSpPr>
                <a:spLocks noChangeArrowheads="1"/>
              </p:cNvSpPr>
              <p:nvPr/>
            </p:nvSpPr>
            <p:spPr bwMode="auto">
              <a:xfrm>
                <a:off x="3213"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Oval 885"/>
              <p:cNvSpPr>
                <a:spLocks noChangeArrowheads="1"/>
              </p:cNvSpPr>
              <p:nvPr/>
            </p:nvSpPr>
            <p:spPr bwMode="auto">
              <a:xfrm>
                <a:off x="3238" y="198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886"/>
              <p:cNvSpPr>
                <a:spLocks noChangeArrowheads="1"/>
              </p:cNvSpPr>
              <p:nvPr/>
            </p:nvSpPr>
            <p:spPr bwMode="auto">
              <a:xfrm>
                <a:off x="3287"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887"/>
              <p:cNvSpPr>
                <a:spLocks noChangeArrowheads="1"/>
              </p:cNvSpPr>
              <p:nvPr/>
            </p:nvSpPr>
            <p:spPr bwMode="auto">
              <a:xfrm>
                <a:off x="3188"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888"/>
              <p:cNvSpPr>
                <a:spLocks/>
              </p:cNvSpPr>
              <p:nvPr/>
            </p:nvSpPr>
            <p:spPr bwMode="auto">
              <a:xfrm>
                <a:off x="3410" y="2007"/>
                <a:ext cx="25" cy="25"/>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889"/>
              <p:cNvSpPr>
                <a:spLocks/>
              </p:cNvSpPr>
              <p:nvPr/>
            </p:nvSpPr>
            <p:spPr bwMode="auto">
              <a:xfrm>
                <a:off x="3312" y="2005"/>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890"/>
              <p:cNvSpPr>
                <a:spLocks noChangeArrowheads="1"/>
              </p:cNvSpPr>
              <p:nvPr/>
            </p:nvSpPr>
            <p:spPr bwMode="auto">
              <a:xfrm>
                <a:off x="3435" y="203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Oval 891"/>
              <p:cNvSpPr>
                <a:spLocks noChangeArrowheads="1"/>
              </p:cNvSpPr>
              <p:nvPr/>
            </p:nvSpPr>
            <p:spPr bwMode="auto">
              <a:xfrm>
                <a:off x="3337"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892"/>
              <p:cNvSpPr>
                <a:spLocks noChangeArrowheads="1"/>
              </p:cNvSpPr>
              <p:nvPr/>
            </p:nvSpPr>
            <p:spPr bwMode="auto">
              <a:xfrm>
                <a:off x="3264"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893"/>
              <p:cNvSpPr>
                <a:spLocks noChangeArrowheads="1"/>
              </p:cNvSpPr>
              <p:nvPr/>
            </p:nvSpPr>
            <p:spPr bwMode="auto">
              <a:xfrm>
                <a:off x="3213"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894"/>
              <p:cNvSpPr>
                <a:spLocks noChangeArrowheads="1"/>
              </p:cNvSpPr>
              <p:nvPr/>
            </p:nvSpPr>
            <p:spPr bwMode="auto">
              <a:xfrm>
                <a:off x="3238" y="203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895"/>
              <p:cNvSpPr>
                <a:spLocks noChangeArrowheads="1"/>
              </p:cNvSpPr>
              <p:nvPr/>
            </p:nvSpPr>
            <p:spPr bwMode="auto">
              <a:xfrm>
                <a:off x="3287"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Oval 896"/>
              <p:cNvSpPr>
                <a:spLocks noChangeArrowheads="1"/>
              </p:cNvSpPr>
              <p:nvPr/>
            </p:nvSpPr>
            <p:spPr bwMode="auto">
              <a:xfrm>
                <a:off x="3188"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897"/>
              <p:cNvSpPr>
                <a:spLocks/>
              </p:cNvSpPr>
              <p:nvPr/>
            </p:nvSpPr>
            <p:spPr bwMode="auto">
              <a:xfrm>
                <a:off x="3312" y="2055"/>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9"/>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898"/>
              <p:cNvSpPr>
                <a:spLocks noChangeArrowheads="1"/>
              </p:cNvSpPr>
              <p:nvPr/>
            </p:nvSpPr>
            <p:spPr bwMode="auto">
              <a:xfrm>
                <a:off x="3312"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899"/>
              <p:cNvSpPr>
                <a:spLocks noChangeArrowheads="1"/>
              </p:cNvSpPr>
              <p:nvPr/>
            </p:nvSpPr>
            <p:spPr bwMode="auto">
              <a:xfrm>
                <a:off x="3287"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900"/>
              <p:cNvSpPr>
                <a:spLocks noChangeArrowheads="1"/>
              </p:cNvSpPr>
              <p:nvPr/>
            </p:nvSpPr>
            <p:spPr bwMode="auto">
              <a:xfrm>
                <a:off x="3238" y="18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901"/>
              <p:cNvSpPr>
                <a:spLocks noChangeArrowheads="1"/>
              </p:cNvSpPr>
              <p:nvPr/>
            </p:nvSpPr>
            <p:spPr bwMode="auto">
              <a:xfrm>
                <a:off x="3188"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902"/>
              <p:cNvSpPr>
                <a:spLocks noChangeArrowheads="1"/>
              </p:cNvSpPr>
              <p:nvPr/>
            </p:nvSpPr>
            <p:spPr bwMode="auto">
              <a:xfrm>
                <a:off x="3337"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903"/>
              <p:cNvSpPr>
                <a:spLocks noChangeArrowheads="1"/>
              </p:cNvSpPr>
              <p:nvPr/>
            </p:nvSpPr>
            <p:spPr bwMode="auto">
              <a:xfrm>
                <a:off x="3385"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904"/>
              <p:cNvSpPr>
                <a:spLocks/>
              </p:cNvSpPr>
              <p:nvPr/>
            </p:nvSpPr>
            <p:spPr bwMode="auto">
              <a:xfrm>
                <a:off x="3264" y="1809"/>
                <a:ext cx="23" cy="26"/>
              </a:xfrm>
              <a:custGeom>
                <a:avLst/>
                <a:gdLst>
                  <a:gd name="T0" fmla="*/ 6 w 11"/>
                  <a:gd name="T1" fmla="*/ 0 h 12"/>
                  <a:gd name="T2" fmla="*/ 0 w 11"/>
                  <a:gd name="T3" fmla="*/ 5 h 12"/>
                  <a:gd name="T4" fmla="*/ 0 w 11"/>
                  <a:gd name="T5" fmla="*/ 6 h 12"/>
                  <a:gd name="T6" fmla="*/ 6 w 11"/>
                  <a:gd name="T7" fmla="*/ 12 h 12"/>
                  <a:gd name="T8" fmla="*/ 11 w 11"/>
                  <a:gd name="T9" fmla="*/ 8 h 12"/>
                  <a:gd name="T10" fmla="*/ 11 w 11"/>
                  <a:gd name="T11" fmla="*/ 6 h 12"/>
                  <a:gd name="T12" fmla="*/ 11 w 11"/>
                  <a:gd name="T13" fmla="*/ 5 h 12"/>
                  <a:gd name="T14" fmla="*/ 6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0"/>
                    </a:moveTo>
                    <a:cubicBezTo>
                      <a:pt x="3" y="0"/>
                      <a:pt x="1" y="2"/>
                      <a:pt x="0" y="5"/>
                    </a:cubicBezTo>
                    <a:cubicBezTo>
                      <a:pt x="0" y="6"/>
                      <a:pt x="0" y="6"/>
                      <a:pt x="0" y="6"/>
                    </a:cubicBezTo>
                    <a:cubicBezTo>
                      <a:pt x="0" y="9"/>
                      <a:pt x="3" y="12"/>
                      <a:pt x="6" y="12"/>
                    </a:cubicBezTo>
                    <a:cubicBezTo>
                      <a:pt x="8" y="12"/>
                      <a:pt x="11" y="10"/>
                      <a:pt x="11" y="8"/>
                    </a:cubicBezTo>
                    <a:cubicBezTo>
                      <a:pt x="11" y="6"/>
                      <a:pt x="11" y="6"/>
                      <a:pt x="11" y="6"/>
                    </a:cubicBezTo>
                    <a:cubicBezTo>
                      <a:pt x="11" y="5"/>
                      <a:pt x="11" y="5"/>
                      <a:pt x="11" y="5"/>
                    </a:cubicBezTo>
                    <a:cubicBezTo>
                      <a:pt x="11" y="2"/>
                      <a:pt x="8"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905"/>
              <p:cNvSpPr>
                <a:spLocks noChangeArrowheads="1"/>
              </p:cNvSpPr>
              <p:nvPr/>
            </p:nvSpPr>
            <p:spPr bwMode="auto">
              <a:xfrm>
                <a:off x="3264"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906"/>
              <p:cNvSpPr>
                <a:spLocks noChangeArrowheads="1"/>
              </p:cNvSpPr>
              <p:nvPr/>
            </p:nvSpPr>
            <p:spPr bwMode="auto">
              <a:xfrm>
                <a:off x="3238" y="178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907"/>
              <p:cNvSpPr>
                <a:spLocks noChangeArrowheads="1"/>
              </p:cNvSpPr>
              <p:nvPr/>
            </p:nvSpPr>
            <p:spPr bwMode="auto">
              <a:xfrm>
                <a:off x="3287"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908"/>
              <p:cNvSpPr>
                <a:spLocks noChangeArrowheads="1"/>
              </p:cNvSpPr>
              <p:nvPr/>
            </p:nvSpPr>
            <p:spPr bwMode="auto">
              <a:xfrm>
                <a:off x="3238" y="173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909"/>
              <p:cNvSpPr>
                <a:spLocks noChangeArrowheads="1"/>
              </p:cNvSpPr>
              <p:nvPr/>
            </p:nvSpPr>
            <p:spPr bwMode="auto">
              <a:xfrm>
                <a:off x="3287"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910"/>
              <p:cNvSpPr>
                <a:spLocks noChangeArrowheads="1"/>
              </p:cNvSpPr>
              <p:nvPr/>
            </p:nvSpPr>
            <p:spPr bwMode="auto">
              <a:xfrm>
                <a:off x="3264"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Oval 911"/>
              <p:cNvSpPr>
                <a:spLocks noChangeArrowheads="1"/>
              </p:cNvSpPr>
              <p:nvPr/>
            </p:nvSpPr>
            <p:spPr bwMode="auto">
              <a:xfrm>
                <a:off x="3238" y="183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912"/>
              <p:cNvSpPr>
                <a:spLocks noChangeArrowheads="1"/>
              </p:cNvSpPr>
              <p:nvPr/>
            </p:nvSpPr>
            <p:spPr bwMode="auto">
              <a:xfrm>
                <a:off x="3188"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913"/>
              <p:cNvSpPr>
                <a:spLocks noChangeArrowheads="1"/>
              </p:cNvSpPr>
              <p:nvPr/>
            </p:nvSpPr>
            <p:spPr bwMode="auto">
              <a:xfrm>
                <a:off x="3287"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914"/>
              <p:cNvSpPr>
                <a:spLocks/>
              </p:cNvSpPr>
              <p:nvPr/>
            </p:nvSpPr>
            <p:spPr bwMode="auto">
              <a:xfrm>
                <a:off x="3213" y="1809"/>
                <a:ext cx="25"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915"/>
              <p:cNvSpPr>
                <a:spLocks noChangeArrowheads="1"/>
              </p:cNvSpPr>
              <p:nvPr/>
            </p:nvSpPr>
            <p:spPr bwMode="auto">
              <a:xfrm>
                <a:off x="3213"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916"/>
              <p:cNvSpPr>
                <a:spLocks noChangeArrowheads="1"/>
              </p:cNvSpPr>
              <p:nvPr/>
            </p:nvSpPr>
            <p:spPr bwMode="auto">
              <a:xfrm>
                <a:off x="3188"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917"/>
              <p:cNvSpPr>
                <a:spLocks noChangeArrowheads="1"/>
              </p:cNvSpPr>
              <p:nvPr/>
            </p:nvSpPr>
            <p:spPr bwMode="auto">
              <a:xfrm>
                <a:off x="3188"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918"/>
              <p:cNvSpPr>
                <a:spLocks noChangeArrowheads="1"/>
              </p:cNvSpPr>
              <p:nvPr/>
            </p:nvSpPr>
            <p:spPr bwMode="auto">
              <a:xfrm>
                <a:off x="3213"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919"/>
              <p:cNvSpPr>
                <a:spLocks/>
              </p:cNvSpPr>
              <p:nvPr/>
            </p:nvSpPr>
            <p:spPr bwMode="auto">
              <a:xfrm>
                <a:off x="3509" y="1809"/>
                <a:ext cx="25"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920"/>
              <p:cNvSpPr>
                <a:spLocks noChangeArrowheads="1"/>
              </p:cNvSpPr>
              <p:nvPr/>
            </p:nvSpPr>
            <p:spPr bwMode="auto">
              <a:xfrm>
                <a:off x="3509"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921"/>
              <p:cNvSpPr>
                <a:spLocks/>
              </p:cNvSpPr>
              <p:nvPr/>
            </p:nvSpPr>
            <p:spPr bwMode="auto">
              <a:xfrm>
                <a:off x="3312" y="1809"/>
                <a:ext cx="25"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922"/>
              <p:cNvSpPr>
                <a:spLocks noChangeArrowheads="1"/>
              </p:cNvSpPr>
              <p:nvPr/>
            </p:nvSpPr>
            <p:spPr bwMode="auto">
              <a:xfrm>
                <a:off x="3312"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923"/>
              <p:cNvSpPr>
                <a:spLocks noChangeArrowheads="1"/>
              </p:cNvSpPr>
              <p:nvPr/>
            </p:nvSpPr>
            <p:spPr bwMode="auto">
              <a:xfrm>
                <a:off x="3385"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924"/>
              <p:cNvSpPr>
                <a:spLocks noChangeArrowheads="1"/>
              </p:cNvSpPr>
              <p:nvPr/>
            </p:nvSpPr>
            <p:spPr bwMode="auto">
              <a:xfrm>
                <a:off x="3385"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925"/>
              <p:cNvSpPr>
                <a:spLocks noChangeArrowheads="1"/>
              </p:cNvSpPr>
              <p:nvPr/>
            </p:nvSpPr>
            <p:spPr bwMode="auto">
              <a:xfrm>
                <a:off x="3312"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926"/>
              <p:cNvSpPr>
                <a:spLocks noChangeArrowheads="1"/>
              </p:cNvSpPr>
              <p:nvPr/>
            </p:nvSpPr>
            <p:spPr bwMode="auto">
              <a:xfrm>
                <a:off x="3312"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927"/>
              <p:cNvSpPr>
                <a:spLocks noChangeArrowheads="1"/>
              </p:cNvSpPr>
              <p:nvPr/>
            </p:nvSpPr>
            <p:spPr bwMode="auto">
              <a:xfrm>
                <a:off x="3337"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Oval 928"/>
              <p:cNvSpPr>
                <a:spLocks noChangeArrowheads="1"/>
              </p:cNvSpPr>
              <p:nvPr/>
            </p:nvSpPr>
            <p:spPr bwMode="auto">
              <a:xfrm>
                <a:off x="3360"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929"/>
              <p:cNvSpPr>
                <a:spLocks noChangeArrowheads="1"/>
              </p:cNvSpPr>
              <p:nvPr/>
            </p:nvSpPr>
            <p:spPr bwMode="auto">
              <a:xfrm>
                <a:off x="3360"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930"/>
              <p:cNvSpPr>
                <a:spLocks noChangeArrowheads="1"/>
              </p:cNvSpPr>
              <p:nvPr/>
            </p:nvSpPr>
            <p:spPr bwMode="auto">
              <a:xfrm>
                <a:off x="3360"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931"/>
              <p:cNvSpPr>
                <a:spLocks noChangeArrowheads="1"/>
              </p:cNvSpPr>
              <p:nvPr/>
            </p:nvSpPr>
            <p:spPr bwMode="auto">
              <a:xfrm>
                <a:off x="3287"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Oval 932"/>
              <p:cNvSpPr>
                <a:spLocks noChangeArrowheads="1"/>
              </p:cNvSpPr>
              <p:nvPr/>
            </p:nvSpPr>
            <p:spPr bwMode="auto">
              <a:xfrm>
                <a:off x="3264"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Oval 933"/>
              <p:cNvSpPr>
                <a:spLocks noChangeArrowheads="1"/>
              </p:cNvSpPr>
              <p:nvPr/>
            </p:nvSpPr>
            <p:spPr bwMode="auto">
              <a:xfrm>
                <a:off x="3213"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Oval 934"/>
              <p:cNvSpPr>
                <a:spLocks noChangeArrowheads="1"/>
              </p:cNvSpPr>
              <p:nvPr/>
            </p:nvSpPr>
            <p:spPr bwMode="auto">
              <a:xfrm>
                <a:off x="3213"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935"/>
              <p:cNvSpPr>
                <a:spLocks noChangeArrowheads="1"/>
              </p:cNvSpPr>
              <p:nvPr/>
            </p:nvSpPr>
            <p:spPr bwMode="auto">
              <a:xfrm>
                <a:off x="3213" y="230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Oval 936"/>
              <p:cNvSpPr>
                <a:spLocks noChangeArrowheads="1"/>
              </p:cNvSpPr>
              <p:nvPr/>
            </p:nvSpPr>
            <p:spPr bwMode="auto">
              <a:xfrm>
                <a:off x="3238" y="217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937"/>
              <p:cNvSpPr>
                <a:spLocks noChangeArrowheads="1"/>
              </p:cNvSpPr>
              <p:nvPr/>
            </p:nvSpPr>
            <p:spPr bwMode="auto">
              <a:xfrm>
                <a:off x="3238" y="212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Oval 938"/>
              <p:cNvSpPr>
                <a:spLocks noChangeArrowheads="1"/>
              </p:cNvSpPr>
              <p:nvPr/>
            </p:nvSpPr>
            <p:spPr bwMode="auto">
              <a:xfrm>
                <a:off x="3238" y="222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Oval 939"/>
              <p:cNvSpPr>
                <a:spLocks noChangeArrowheads="1"/>
              </p:cNvSpPr>
              <p:nvPr/>
            </p:nvSpPr>
            <p:spPr bwMode="auto">
              <a:xfrm>
                <a:off x="3213"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Oval 940"/>
              <p:cNvSpPr>
                <a:spLocks noChangeArrowheads="1"/>
              </p:cNvSpPr>
              <p:nvPr/>
            </p:nvSpPr>
            <p:spPr bwMode="auto">
              <a:xfrm>
                <a:off x="3264"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Oval 941"/>
              <p:cNvSpPr>
                <a:spLocks noChangeArrowheads="1"/>
              </p:cNvSpPr>
              <p:nvPr/>
            </p:nvSpPr>
            <p:spPr bwMode="auto">
              <a:xfrm>
                <a:off x="3188"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Oval 942"/>
              <p:cNvSpPr>
                <a:spLocks noChangeArrowheads="1"/>
              </p:cNvSpPr>
              <p:nvPr/>
            </p:nvSpPr>
            <p:spPr bwMode="auto">
              <a:xfrm>
                <a:off x="3188"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Oval 943"/>
              <p:cNvSpPr>
                <a:spLocks noChangeArrowheads="1"/>
              </p:cNvSpPr>
              <p:nvPr/>
            </p:nvSpPr>
            <p:spPr bwMode="auto">
              <a:xfrm>
                <a:off x="3188"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944"/>
              <p:cNvSpPr>
                <a:spLocks noChangeArrowheads="1"/>
              </p:cNvSpPr>
              <p:nvPr/>
            </p:nvSpPr>
            <p:spPr bwMode="auto">
              <a:xfrm>
                <a:off x="3188"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Oval 945"/>
              <p:cNvSpPr>
                <a:spLocks noChangeArrowheads="1"/>
              </p:cNvSpPr>
              <p:nvPr/>
            </p:nvSpPr>
            <p:spPr bwMode="auto">
              <a:xfrm>
                <a:off x="3163" y="1759"/>
                <a:ext cx="27"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Oval 946"/>
              <p:cNvSpPr>
                <a:spLocks noChangeArrowheads="1"/>
              </p:cNvSpPr>
              <p:nvPr/>
            </p:nvSpPr>
            <p:spPr bwMode="auto">
              <a:xfrm>
                <a:off x="3138"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Oval 947"/>
              <p:cNvSpPr>
                <a:spLocks noChangeArrowheads="1"/>
              </p:cNvSpPr>
              <p:nvPr/>
            </p:nvSpPr>
            <p:spPr bwMode="auto">
              <a:xfrm>
                <a:off x="3138"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948"/>
              <p:cNvSpPr>
                <a:spLocks/>
              </p:cNvSpPr>
              <p:nvPr/>
            </p:nvSpPr>
            <p:spPr bwMode="auto">
              <a:xfrm>
                <a:off x="3161" y="1906"/>
                <a:ext cx="27" cy="25"/>
              </a:xfrm>
              <a:custGeom>
                <a:avLst/>
                <a:gdLst>
                  <a:gd name="T0" fmla="*/ 13 w 13"/>
                  <a:gd name="T1" fmla="*/ 5 h 12"/>
                  <a:gd name="T2" fmla="*/ 7 w 13"/>
                  <a:gd name="T3" fmla="*/ 0 h 12"/>
                  <a:gd name="T4" fmla="*/ 0 w 13"/>
                  <a:gd name="T5" fmla="*/ 5 h 12"/>
                  <a:gd name="T6" fmla="*/ 0 w 13"/>
                  <a:gd name="T7" fmla="*/ 6 h 12"/>
                  <a:gd name="T8" fmla="*/ 7 w 13"/>
                  <a:gd name="T9" fmla="*/ 12 h 12"/>
                  <a:gd name="T10" fmla="*/ 12 w 13"/>
                  <a:gd name="T11" fmla="*/ 8 h 12"/>
                  <a:gd name="T12" fmla="*/ 12 w 13"/>
                  <a:gd name="T13" fmla="*/ 6 h 12"/>
                  <a:gd name="T14" fmla="*/ 13 w 13"/>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13" y="5"/>
                    </a:moveTo>
                    <a:cubicBezTo>
                      <a:pt x="12" y="2"/>
                      <a:pt x="10" y="0"/>
                      <a:pt x="7" y="0"/>
                    </a:cubicBezTo>
                    <a:cubicBezTo>
                      <a:pt x="3" y="0"/>
                      <a:pt x="1" y="2"/>
                      <a:pt x="0" y="5"/>
                    </a:cubicBezTo>
                    <a:cubicBezTo>
                      <a:pt x="0" y="6"/>
                      <a:pt x="0" y="6"/>
                      <a:pt x="0" y="6"/>
                    </a:cubicBezTo>
                    <a:cubicBezTo>
                      <a:pt x="0" y="9"/>
                      <a:pt x="3" y="12"/>
                      <a:pt x="7" y="12"/>
                    </a:cubicBezTo>
                    <a:cubicBezTo>
                      <a:pt x="9" y="12"/>
                      <a:pt x="11" y="10"/>
                      <a:pt x="12" y="8"/>
                    </a:cubicBezTo>
                    <a:cubicBezTo>
                      <a:pt x="12" y="6"/>
                      <a:pt x="12" y="6"/>
                      <a:pt x="12" y="6"/>
                    </a:cubicBezTo>
                    <a:cubicBezTo>
                      <a:pt x="13" y="6"/>
                      <a:pt x="13" y="6"/>
                      <a:pt x="13" y="5"/>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949"/>
              <p:cNvSpPr>
                <a:spLocks/>
              </p:cNvSpPr>
              <p:nvPr/>
            </p:nvSpPr>
            <p:spPr bwMode="auto">
              <a:xfrm>
                <a:off x="3113" y="1906"/>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Oval 950"/>
              <p:cNvSpPr>
                <a:spLocks noChangeArrowheads="1"/>
              </p:cNvSpPr>
              <p:nvPr/>
            </p:nvSpPr>
            <p:spPr bwMode="auto">
              <a:xfrm>
                <a:off x="3163" y="1858"/>
                <a:ext cx="27"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951"/>
              <p:cNvSpPr>
                <a:spLocks noChangeArrowheads="1"/>
              </p:cNvSpPr>
              <p:nvPr/>
            </p:nvSpPr>
            <p:spPr bwMode="auto">
              <a:xfrm>
                <a:off x="3138"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Oval 952"/>
              <p:cNvSpPr>
                <a:spLocks noChangeArrowheads="1"/>
              </p:cNvSpPr>
              <p:nvPr/>
            </p:nvSpPr>
            <p:spPr bwMode="auto">
              <a:xfrm>
                <a:off x="3138"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Oval 953"/>
              <p:cNvSpPr>
                <a:spLocks noChangeArrowheads="1"/>
              </p:cNvSpPr>
              <p:nvPr/>
            </p:nvSpPr>
            <p:spPr bwMode="auto">
              <a:xfrm>
                <a:off x="3163" y="1956"/>
                <a:ext cx="27"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Oval 954"/>
              <p:cNvSpPr>
                <a:spLocks noChangeArrowheads="1"/>
              </p:cNvSpPr>
              <p:nvPr/>
            </p:nvSpPr>
            <p:spPr bwMode="auto">
              <a:xfrm>
                <a:off x="3138"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Oval 955"/>
              <p:cNvSpPr>
                <a:spLocks noChangeArrowheads="1"/>
              </p:cNvSpPr>
              <p:nvPr/>
            </p:nvSpPr>
            <p:spPr bwMode="auto">
              <a:xfrm>
                <a:off x="3138"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956"/>
              <p:cNvSpPr>
                <a:spLocks/>
              </p:cNvSpPr>
              <p:nvPr/>
            </p:nvSpPr>
            <p:spPr bwMode="auto">
              <a:xfrm>
                <a:off x="3163" y="2106"/>
                <a:ext cx="27" cy="25"/>
              </a:xfrm>
              <a:custGeom>
                <a:avLst/>
                <a:gdLst>
                  <a:gd name="T0" fmla="*/ 7 w 13"/>
                  <a:gd name="T1" fmla="*/ 0 h 12"/>
                  <a:gd name="T2" fmla="*/ 0 w 13"/>
                  <a:gd name="T3" fmla="*/ 6 h 12"/>
                  <a:gd name="T4" fmla="*/ 7 w 13"/>
                  <a:gd name="T5" fmla="*/ 12 h 12"/>
                  <a:gd name="T6" fmla="*/ 13 w 13"/>
                  <a:gd name="T7" fmla="*/ 8 h 12"/>
                  <a:gd name="T8" fmla="*/ 13 w 13"/>
                  <a:gd name="T9" fmla="*/ 6 h 12"/>
                  <a:gd name="T10" fmla="*/ 7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7" y="0"/>
                    </a:moveTo>
                    <a:cubicBezTo>
                      <a:pt x="3" y="0"/>
                      <a:pt x="0" y="3"/>
                      <a:pt x="0" y="6"/>
                    </a:cubicBezTo>
                    <a:cubicBezTo>
                      <a:pt x="0" y="9"/>
                      <a:pt x="3" y="12"/>
                      <a:pt x="7" y="12"/>
                    </a:cubicBezTo>
                    <a:cubicBezTo>
                      <a:pt x="9" y="12"/>
                      <a:pt x="12" y="10"/>
                      <a:pt x="13" y="8"/>
                    </a:cubicBezTo>
                    <a:cubicBezTo>
                      <a:pt x="13" y="6"/>
                      <a:pt x="13" y="6"/>
                      <a:pt x="13" y="6"/>
                    </a:cubicBezTo>
                    <a:cubicBezTo>
                      <a:pt x="12" y="2"/>
                      <a:pt x="10" y="0"/>
                      <a:pt x="7"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Oval 957"/>
              <p:cNvSpPr>
                <a:spLocks noChangeArrowheads="1"/>
              </p:cNvSpPr>
              <p:nvPr/>
            </p:nvSpPr>
            <p:spPr bwMode="auto">
              <a:xfrm>
                <a:off x="3113"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Oval 958"/>
              <p:cNvSpPr>
                <a:spLocks noChangeArrowheads="1"/>
              </p:cNvSpPr>
              <p:nvPr/>
            </p:nvSpPr>
            <p:spPr bwMode="auto">
              <a:xfrm>
                <a:off x="3163" y="2055"/>
                <a:ext cx="27"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Oval 959"/>
              <p:cNvSpPr>
                <a:spLocks noChangeArrowheads="1"/>
              </p:cNvSpPr>
              <p:nvPr/>
            </p:nvSpPr>
            <p:spPr bwMode="auto">
              <a:xfrm>
                <a:off x="3113"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Oval 960"/>
              <p:cNvSpPr>
                <a:spLocks noChangeArrowheads="1"/>
              </p:cNvSpPr>
              <p:nvPr/>
            </p:nvSpPr>
            <p:spPr bwMode="auto">
              <a:xfrm>
                <a:off x="3138"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Oval 961"/>
              <p:cNvSpPr>
                <a:spLocks noChangeArrowheads="1"/>
              </p:cNvSpPr>
              <p:nvPr/>
            </p:nvSpPr>
            <p:spPr bwMode="auto">
              <a:xfrm>
                <a:off x="3138"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Oval 962"/>
              <p:cNvSpPr>
                <a:spLocks noChangeArrowheads="1"/>
              </p:cNvSpPr>
              <p:nvPr/>
            </p:nvSpPr>
            <p:spPr bwMode="auto">
              <a:xfrm>
                <a:off x="3113"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Oval 963"/>
              <p:cNvSpPr>
                <a:spLocks noChangeArrowheads="1"/>
              </p:cNvSpPr>
              <p:nvPr/>
            </p:nvSpPr>
            <p:spPr bwMode="auto">
              <a:xfrm>
                <a:off x="3065"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Oval 964"/>
              <p:cNvSpPr>
                <a:spLocks noChangeArrowheads="1"/>
              </p:cNvSpPr>
              <p:nvPr/>
            </p:nvSpPr>
            <p:spPr bwMode="auto">
              <a:xfrm>
                <a:off x="3039" y="178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Oval 965"/>
              <p:cNvSpPr>
                <a:spLocks noChangeArrowheads="1"/>
              </p:cNvSpPr>
              <p:nvPr/>
            </p:nvSpPr>
            <p:spPr bwMode="auto">
              <a:xfrm>
                <a:off x="3088"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Oval 966"/>
              <p:cNvSpPr>
                <a:spLocks noChangeArrowheads="1"/>
              </p:cNvSpPr>
              <p:nvPr/>
            </p:nvSpPr>
            <p:spPr bwMode="auto">
              <a:xfrm>
                <a:off x="3039" y="173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Oval 967"/>
              <p:cNvSpPr>
                <a:spLocks noChangeArrowheads="1"/>
              </p:cNvSpPr>
              <p:nvPr/>
            </p:nvSpPr>
            <p:spPr bwMode="auto">
              <a:xfrm>
                <a:off x="3088"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968"/>
              <p:cNvSpPr>
                <a:spLocks/>
              </p:cNvSpPr>
              <p:nvPr/>
            </p:nvSpPr>
            <p:spPr bwMode="auto">
              <a:xfrm>
                <a:off x="3065" y="1906"/>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2"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Oval 969"/>
              <p:cNvSpPr>
                <a:spLocks noChangeArrowheads="1"/>
              </p:cNvSpPr>
              <p:nvPr/>
            </p:nvSpPr>
            <p:spPr bwMode="auto">
              <a:xfrm>
                <a:off x="3113"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Oval 970"/>
              <p:cNvSpPr>
                <a:spLocks noChangeArrowheads="1"/>
              </p:cNvSpPr>
              <p:nvPr/>
            </p:nvSpPr>
            <p:spPr bwMode="auto">
              <a:xfrm>
                <a:off x="3065"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Oval 971"/>
              <p:cNvSpPr>
                <a:spLocks noChangeArrowheads="1"/>
              </p:cNvSpPr>
              <p:nvPr/>
            </p:nvSpPr>
            <p:spPr bwMode="auto">
              <a:xfrm>
                <a:off x="3039" y="18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Oval 972"/>
              <p:cNvSpPr>
                <a:spLocks noChangeArrowheads="1"/>
              </p:cNvSpPr>
              <p:nvPr/>
            </p:nvSpPr>
            <p:spPr bwMode="auto">
              <a:xfrm>
                <a:off x="3088"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Oval 973"/>
              <p:cNvSpPr>
                <a:spLocks noChangeArrowheads="1"/>
              </p:cNvSpPr>
              <p:nvPr/>
            </p:nvSpPr>
            <p:spPr bwMode="auto">
              <a:xfrm>
                <a:off x="3039" y="183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Oval 974"/>
              <p:cNvSpPr>
                <a:spLocks noChangeArrowheads="1"/>
              </p:cNvSpPr>
              <p:nvPr/>
            </p:nvSpPr>
            <p:spPr bwMode="auto">
              <a:xfrm>
                <a:off x="3088"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Oval 975"/>
              <p:cNvSpPr>
                <a:spLocks noChangeArrowheads="1"/>
              </p:cNvSpPr>
              <p:nvPr/>
            </p:nvSpPr>
            <p:spPr bwMode="auto">
              <a:xfrm>
                <a:off x="3113"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Oval 976"/>
              <p:cNvSpPr>
                <a:spLocks noChangeArrowheads="1"/>
              </p:cNvSpPr>
              <p:nvPr/>
            </p:nvSpPr>
            <p:spPr bwMode="auto">
              <a:xfrm>
                <a:off x="3065"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Oval 977"/>
              <p:cNvSpPr>
                <a:spLocks noChangeArrowheads="1"/>
              </p:cNvSpPr>
              <p:nvPr/>
            </p:nvSpPr>
            <p:spPr bwMode="auto">
              <a:xfrm>
                <a:off x="3039" y="198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Oval 978"/>
              <p:cNvSpPr>
                <a:spLocks noChangeArrowheads="1"/>
              </p:cNvSpPr>
              <p:nvPr/>
            </p:nvSpPr>
            <p:spPr bwMode="auto">
              <a:xfrm>
                <a:off x="3088"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979"/>
              <p:cNvSpPr>
                <a:spLocks noChangeArrowheads="1"/>
              </p:cNvSpPr>
              <p:nvPr/>
            </p:nvSpPr>
            <p:spPr bwMode="auto">
              <a:xfrm>
                <a:off x="3039" y="193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Oval 980"/>
              <p:cNvSpPr>
                <a:spLocks noChangeArrowheads="1"/>
              </p:cNvSpPr>
              <p:nvPr/>
            </p:nvSpPr>
            <p:spPr bwMode="auto">
              <a:xfrm>
                <a:off x="3088"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Oval 981"/>
              <p:cNvSpPr>
                <a:spLocks noChangeArrowheads="1"/>
              </p:cNvSpPr>
              <p:nvPr/>
            </p:nvSpPr>
            <p:spPr bwMode="auto">
              <a:xfrm>
                <a:off x="3065"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Oval 982"/>
              <p:cNvSpPr>
                <a:spLocks noChangeArrowheads="1"/>
              </p:cNvSpPr>
              <p:nvPr/>
            </p:nvSpPr>
            <p:spPr bwMode="auto">
              <a:xfrm>
                <a:off x="3065"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Oval 983"/>
              <p:cNvSpPr>
                <a:spLocks noChangeArrowheads="1"/>
              </p:cNvSpPr>
              <p:nvPr/>
            </p:nvSpPr>
            <p:spPr bwMode="auto">
              <a:xfrm>
                <a:off x="3039" y="208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Oval 984"/>
              <p:cNvSpPr>
                <a:spLocks noChangeArrowheads="1"/>
              </p:cNvSpPr>
              <p:nvPr/>
            </p:nvSpPr>
            <p:spPr bwMode="auto">
              <a:xfrm>
                <a:off x="3088"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Oval 985"/>
              <p:cNvSpPr>
                <a:spLocks noChangeArrowheads="1"/>
              </p:cNvSpPr>
              <p:nvPr/>
            </p:nvSpPr>
            <p:spPr bwMode="auto">
              <a:xfrm>
                <a:off x="3039" y="203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Oval 986"/>
              <p:cNvSpPr>
                <a:spLocks noChangeArrowheads="1"/>
              </p:cNvSpPr>
              <p:nvPr/>
            </p:nvSpPr>
            <p:spPr bwMode="auto">
              <a:xfrm>
                <a:off x="3088"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Oval 987"/>
              <p:cNvSpPr>
                <a:spLocks noChangeArrowheads="1"/>
              </p:cNvSpPr>
              <p:nvPr/>
            </p:nvSpPr>
            <p:spPr bwMode="auto">
              <a:xfrm>
                <a:off x="3039" y="212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Oval 988"/>
              <p:cNvSpPr>
                <a:spLocks noChangeArrowheads="1"/>
              </p:cNvSpPr>
              <p:nvPr/>
            </p:nvSpPr>
            <p:spPr bwMode="auto">
              <a:xfrm>
                <a:off x="3088"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Oval 989"/>
              <p:cNvSpPr>
                <a:spLocks noChangeArrowheads="1"/>
              </p:cNvSpPr>
              <p:nvPr/>
            </p:nvSpPr>
            <p:spPr bwMode="auto">
              <a:xfrm>
                <a:off x="3138"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990"/>
              <p:cNvSpPr>
                <a:spLocks/>
              </p:cNvSpPr>
              <p:nvPr/>
            </p:nvSpPr>
            <p:spPr bwMode="auto">
              <a:xfrm>
                <a:off x="2966" y="1809"/>
                <a:ext cx="25" cy="26"/>
              </a:xfrm>
              <a:custGeom>
                <a:avLst/>
                <a:gdLst>
                  <a:gd name="T0" fmla="*/ 6 w 12"/>
                  <a:gd name="T1" fmla="*/ 0 h 12"/>
                  <a:gd name="T2" fmla="*/ 0 w 12"/>
                  <a:gd name="T3" fmla="*/ 5 h 12"/>
                  <a:gd name="T4" fmla="*/ 0 w 12"/>
                  <a:gd name="T5" fmla="*/ 6 h 12"/>
                  <a:gd name="T6" fmla="*/ 6 w 12"/>
                  <a:gd name="T7" fmla="*/ 12 h 12"/>
                  <a:gd name="T8" fmla="*/ 12 w 12"/>
                  <a:gd name="T9" fmla="*/ 8 h 12"/>
                  <a:gd name="T10" fmla="*/ 12 w 12"/>
                  <a:gd name="T11" fmla="*/ 6 h 12"/>
                  <a:gd name="T12" fmla="*/ 12 w 12"/>
                  <a:gd name="T13" fmla="*/ 5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Oval 991"/>
              <p:cNvSpPr>
                <a:spLocks noChangeArrowheads="1"/>
              </p:cNvSpPr>
              <p:nvPr/>
            </p:nvSpPr>
            <p:spPr bwMode="auto">
              <a:xfrm>
                <a:off x="2966"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Oval 992"/>
              <p:cNvSpPr>
                <a:spLocks noChangeArrowheads="1"/>
              </p:cNvSpPr>
              <p:nvPr/>
            </p:nvSpPr>
            <p:spPr bwMode="auto">
              <a:xfrm>
                <a:off x="2941"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Oval 993"/>
              <p:cNvSpPr>
                <a:spLocks noChangeArrowheads="1"/>
              </p:cNvSpPr>
              <p:nvPr/>
            </p:nvSpPr>
            <p:spPr bwMode="auto">
              <a:xfrm>
                <a:off x="2989"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Oval 994"/>
              <p:cNvSpPr>
                <a:spLocks noChangeArrowheads="1"/>
              </p:cNvSpPr>
              <p:nvPr/>
            </p:nvSpPr>
            <p:spPr bwMode="auto">
              <a:xfrm>
                <a:off x="2941"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Oval 995"/>
              <p:cNvSpPr>
                <a:spLocks noChangeArrowheads="1"/>
              </p:cNvSpPr>
              <p:nvPr/>
            </p:nvSpPr>
            <p:spPr bwMode="auto">
              <a:xfrm>
                <a:off x="2989"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996"/>
              <p:cNvSpPr>
                <a:spLocks/>
              </p:cNvSpPr>
              <p:nvPr/>
            </p:nvSpPr>
            <p:spPr bwMode="auto">
              <a:xfrm>
                <a:off x="2966" y="1906"/>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8 h 12"/>
                  <a:gd name="T12" fmla="*/ 12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Oval 997"/>
              <p:cNvSpPr>
                <a:spLocks noChangeArrowheads="1"/>
              </p:cNvSpPr>
              <p:nvPr/>
            </p:nvSpPr>
            <p:spPr bwMode="auto">
              <a:xfrm>
                <a:off x="2966"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Oval 998"/>
              <p:cNvSpPr>
                <a:spLocks noChangeArrowheads="1"/>
              </p:cNvSpPr>
              <p:nvPr/>
            </p:nvSpPr>
            <p:spPr bwMode="auto">
              <a:xfrm>
                <a:off x="2941"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Oval 999"/>
              <p:cNvSpPr>
                <a:spLocks noChangeArrowheads="1"/>
              </p:cNvSpPr>
              <p:nvPr/>
            </p:nvSpPr>
            <p:spPr bwMode="auto">
              <a:xfrm>
                <a:off x="2989"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Oval 1000"/>
              <p:cNvSpPr>
                <a:spLocks noChangeArrowheads="1"/>
              </p:cNvSpPr>
              <p:nvPr/>
            </p:nvSpPr>
            <p:spPr bwMode="auto">
              <a:xfrm>
                <a:off x="2941"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Oval 1001"/>
              <p:cNvSpPr>
                <a:spLocks noChangeArrowheads="1"/>
              </p:cNvSpPr>
              <p:nvPr/>
            </p:nvSpPr>
            <p:spPr bwMode="auto">
              <a:xfrm>
                <a:off x="2989"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Oval 1002"/>
              <p:cNvSpPr>
                <a:spLocks noChangeArrowheads="1"/>
              </p:cNvSpPr>
              <p:nvPr/>
            </p:nvSpPr>
            <p:spPr bwMode="auto">
              <a:xfrm>
                <a:off x="2966"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Oval 1003"/>
              <p:cNvSpPr>
                <a:spLocks noChangeArrowheads="1"/>
              </p:cNvSpPr>
              <p:nvPr/>
            </p:nvSpPr>
            <p:spPr bwMode="auto">
              <a:xfrm>
                <a:off x="2916"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Oval 1004"/>
              <p:cNvSpPr>
                <a:spLocks noChangeArrowheads="1"/>
              </p:cNvSpPr>
              <p:nvPr/>
            </p:nvSpPr>
            <p:spPr bwMode="auto">
              <a:xfrm>
                <a:off x="2941"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Oval 1005"/>
              <p:cNvSpPr>
                <a:spLocks noChangeArrowheads="1"/>
              </p:cNvSpPr>
              <p:nvPr/>
            </p:nvSpPr>
            <p:spPr bwMode="auto">
              <a:xfrm>
                <a:off x="2989"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Oval 1006"/>
              <p:cNvSpPr>
                <a:spLocks noChangeArrowheads="1"/>
              </p:cNvSpPr>
              <p:nvPr/>
            </p:nvSpPr>
            <p:spPr bwMode="auto">
              <a:xfrm>
                <a:off x="2941"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Oval 1007"/>
              <p:cNvSpPr>
                <a:spLocks noChangeArrowheads="1"/>
              </p:cNvSpPr>
              <p:nvPr/>
            </p:nvSpPr>
            <p:spPr bwMode="auto">
              <a:xfrm>
                <a:off x="2989"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008"/>
              <p:cNvSpPr>
                <a:spLocks/>
              </p:cNvSpPr>
              <p:nvPr/>
            </p:nvSpPr>
            <p:spPr bwMode="auto">
              <a:xfrm>
                <a:off x="2966" y="2106"/>
                <a:ext cx="25" cy="25"/>
              </a:xfrm>
              <a:custGeom>
                <a:avLst/>
                <a:gdLst>
                  <a:gd name="T0" fmla="*/ 6 w 12"/>
                  <a:gd name="T1" fmla="*/ 0 h 12"/>
                  <a:gd name="T2" fmla="*/ 0 w 12"/>
                  <a:gd name="T3" fmla="*/ 6 h 12"/>
                  <a:gd name="T4" fmla="*/ 6 w 12"/>
                  <a:gd name="T5" fmla="*/ 12 h 12"/>
                  <a:gd name="T6" fmla="*/ 12 w 12"/>
                  <a:gd name="T7" fmla="*/ 8 h 12"/>
                  <a:gd name="T8" fmla="*/ 12 w 12"/>
                  <a:gd name="T9" fmla="*/ 6 h 12"/>
                  <a:gd name="T10" fmla="*/ 6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6" y="0"/>
                    </a:moveTo>
                    <a:cubicBezTo>
                      <a:pt x="3" y="0"/>
                      <a:pt x="0" y="3"/>
                      <a:pt x="0" y="6"/>
                    </a:cubicBezTo>
                    <a:cubicBezTo>
                      <a:pt x="0" y="9"/>
                      <a:pt x="3" y="12"/>
                      <a:pt x="6" y="12"/>
                    </a:cubicBezTo>
                    <a:cubicBezTo>
                      <a:pt x="8" y="12"/>
                      <a:pt x="11" y="10"/>
                      <a:pt x="12" y="8"/>
                    </a:cubicBezTo>
                    <a:cubicBezTo>
                      <a:pt x="12" y="6"/>
                      <a:pt x="12" y="6"/>
                      <a:pt x="12" y="6"/>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Oval 1010"/>
            <p:cNvSpPr>
              <a:spLocks noChangeArrowheads="1"/>
            </p:cNvSpPr>
            <p:nvPr/>
          </p:nvSpPr>
          <p:spPr bwMode="auto">
            <a:xfrm>
              <a:off x="2916"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1011"/>
            <p:cNvSpPr>
              <a:spLocks noChangeArrowheads="1"/>
            </p:cNvSpPr>
            <p:nvPr/>
          </p:nvSpPr>
          <p:spPr bwMode="auto">
            <a:xfrm>
              <a:off x="2966"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1012"/>
            <p:cNvSpPr>
              <a:spLocks noChangeArrowheads="1"/>
            </p:cNvSpPr>
            <p:nvPr/>
          </p:nvSpPr>
          <p:spPr bwMode="auto">
            <a:xfrm>
              <a:off x="2916"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013"/>
            <p:cNvSpPr>
              <a:spLocks noChangeArrowheads="1"/>
            </p:cNvSpPr>
            <p:nvPr/>
          </p:nvSpPr>
          <p:spPr bwMode="auto">
            <a:xfrm>
              <a:off x="2941"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1014"/>
            <p:cNvSpPr>
              <a:spLocks noChangeArrowheads="1"/>
            </p:cNvSpPr>
            <p:nvPr/>
          </p:nvSpPr>
          <p:spPr bwMode="auto">
            <a:xfrm>
              <a:off x="2989"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1015"/>
            <p:cNvSpPr>
              <a:spLocks noChangeArrowheads="1"/>
            </p:cNvSpPr>
            <p:nvPr/>
          </p:nvSpPr>
          <p:spPr bwMode="auto">
            <a:xfrm>
              <a:off x="2941"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1016"/>
            <p:cNvSpPr>
              <a:spLocks noChangeArrowheads="1"/>
            </p:cNvSpPr>
            <p:nvPr/>
          </p:nvSpPr>
          <p:spPr bwMode="auto">
            <a:xfrm>
              <a:off x="2989"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1017"/>
            <p:cNvSpPr>
              <a:spLocks noChangeArrowheads="1"/>
            </p:cNvSpPr>
            <p:nvPr/>
          </p:nvSpPr>
          <p:spPr bwMode="auto">
            <a:xfrm>
              <a:off x="2966"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1018"/>
            <p:cNvSpPr>
              <a:spLocks noChangeArrowheads="1"/>
            </p:cNvSpPr>
            <p:nvPr/>
          </p:nvSpPr>
          <p:spPr bwMode="auto">
            <a:xfrm>
              <a:off x="2941"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1019"/>
            <p:cNvSpPr>
              <a:spLocks noChangeArrowheads="1"/>
            </p:cNvSpPr>
            <p:nvPr/>
          </p:nvSpPr>
          <p:spPr bwMode="auto">
            <a:xfrm>
              <a:off x="2989"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020"/>
            <p:cNvSpPr>
              <a:spLocks noChangeArrowheads="1"/>
            </p:cNvSpPr>
            <p:nvPr/>
          </p:nvSpPr>
          <p:spPr bwMode="auto">
            <a:xfrm>
              <a:off x="2941"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1021"/>
            <p:cNvSpPr>
              <a:spLocks noChangeArrowheads="1"/>
            </p:cNvSpPr>
            <p:nvPr/>
          </p:nvSpPr>
          <p:spPr bwMode="auto">
            <a:xfrm>
              <a:off x="2989"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1022"/>
            <p:cNvSpPr>
              <a:spLocks noChangeArrowheads="1"/>
            </p:cNvSpPr>
            <p:nvPr/>
          </p:nvSpPr>
          <p:spPr bwMode="auto">
            <a:xfrm>
              <a:off x="2989" y="222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23"/>
            <p:cNvSpPr>
              <a:spLocks/>
            </p:cNvSpPr>
            <p:nvPr/>
          </p:nvSpPr>
          <p:spPr bwMode="auto">
            <a:xfrm>
              <a:off x="2916" y="1809"/>
              <a:ext cx="25"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24"/>
            <p:cNvSpPr>
              <a:spLocks/>
            </p:cNvSpPr>
            <p:nvPr/>
          </p:nvSpPr>
          <p:spPr bwMode="auto">
            <a:xfrm>
              <a:off x="2868" y="1809"/>
              <a:ext cx="25"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1025"/>
            <p:cNvSpPr>
              <a:spLocks noChangeArrowheads="1"/>
            </p:cNvSpPr>
            <p:nvPr/>
          </p:nvSpPr>
          <p:spPr bwMode="auto">
            <a:xfrm>
              <a:off x="2916"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1026"/>
            <p:cNvSpPr>
              <a:spLocks noChangeArrowheads="1"/>
            </p:cNvSpPr>
            <p:nvPr/>
          </p:nvSpPr>
          <p:spPr bwMode="auto">
            <a:xfrm>
              <a:off x="2868"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1027"/>
            <p:cNvSpPr>
              <a:spLocks noChangeArrowheads="1"/>
            </p:cNvSpPr>
            <p:nvPr/>
          </p:nvSpPr>
          <p:spPr bwMode="auto">
            <a:xfrm>
              <a:off x="2842" y="178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1028"/>
            <p:cNvSpPr>
              <a:spLocks noChangeArrowheads="1"/>
            </p:cNvSpPr>
            <p:nvPr/>
          </p:nvSpPr>
          <p:spPr bwMode="auto">
            <a:xfrm>
              <a:off x="2891"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1029"/>
            <p:cNvSpPr>
              <a:spLocks noChangeArrowheads="1"/>
            </p:cNvSpPr>
            <p:nvPr/>
          </p:nvSpPr>
          <p:spPr bwMode="auto">
            <a:xfrm>
              <a:off x="2842" y="1734"/>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1030"/>
            <p:cNvSpPr>
              <a:spLocks noChangeArrowheads="1"/>
            </p:cNvSpPr>
            <p:nvPr/>
          </p:nvSpPr>
          <p:spPr bwMode="auto">
            <a:xfrm>
              <a:off x="2891"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31"/>
            <p:cNvSpPr>
              <a:spLocks/>
            </p:cNvSpPr>
            <p:nvPr/>
          </p:nvSpPr>
          <p:spPr bwMode="auto">
            <a:xfrm>
              <a:off x="2916" y="1906"/>
              <a:ext cx="25" cy="25"/>
            </a:xfrm>
            <a:custGeom>
              <a:avLst/>
              <a:gdLst>
                <a:gd name="T0" fmla="*/ 0 w 12"/>
                <a:gd name="T1" fmla="*/ 5 h 12"/>
                <a:gd name="T2" fmla="*/ 0 w 12"/>
                <a:gd name="T3" fmla="*/ 6 h 12"/>
                <a:gd name="T4" fmla="*/ 6 w 12"/>
                <a:gd name="T5" fmla="*/ 12 h 12"/>
                <a:gd name="T6" fmla="*/ 12 w 12"/>
                <a:gd name="T7" fmla="*/ 6 h 12"/>
                <a:gd name="T8" fmla="*/ 12 w 12"/>
                <a:gd name="T9" fmla="*/ 5 h 12"/>
                <a:gd name="T10" fmla="*/ 6 w 12"/>
                <a:gd name="T11" fmla="*/ 0 h 12"/>
                <a:gd name="T12" fmla="*/ 0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5"/>
                  </a:move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cubicBezTo>
                    <a:pt x="3" y="1"/>
                    <a:pt x="1" y="3"/>
                    <a:pt x="0" y="5"/>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32"/>
            <p:cNvSpPr>
              <a:spLocks/>
            </p:cNvSpPr>
            <p:nvPr/>
          </p:nvSpPr>
          <p:spPr bwMode="auto">
            <a:xfrm>
              <a:off x="2868" y="1906"/>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2"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1033"/>
            <p:cNvSpPr>
              <a:spLocks noChangeArrowheads="1"/>
            </p:cNvSpPr>
            <p:nvPr/>
          </p:nvSpPr>
          <p:spPr bwMode="auto">
            <a:xfrm>
              <a:off x="2916"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1034"/>
            <p:cNvSpPr>
              <a:spLocks noChangeArrowheads="1"/>
            </p:cNvSpPr>
            <p:nvPr/>
          </p:nvSpPr>
          <p:spPr bwMode="auto">
            <a:xfrm>
              <a:off x="2868"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1035"/>
            <p:cNvSpPr>
              <a:spLocks noChangeArrowheads="1"/>
            </p:cNvSpPr>
            <p:nvPr/>
          </p:nvSpPr>
          <p:spPr bwMode="auto">
            <a:xfrm>
              <a:off x="2842" y="1883"/>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1036"/>
            <p:cNvSpPr>
              <a:spLocks noChangeArrowheads="1"/>
            </p:cNvSpPr>
            <p:nvPr/>
          </p:nvSpPr>
          <p:spPr bwMode="auto">
            <a:xfrm>
              <a:off x="2891"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1037"/>
            <p:cNvSpPr>
              <a:spLocks noChangeArrowheads="1"/>
            </p:cNvSpPr>
            <p:nvPr/>
          </p:nvSpPr>
          <p:spPr bwMode="auto">
            <a:xfrm>
              <a:off x="2842" y="1832"/>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1038"/>
            <p:cNvSpPr>
              <a:spLocks noChangeArrowheads="1"/>
            </p:cNvSpPr>
            <p:nvPr/>
          </p:nvSpPr>
          <p:spPr bwMode="auto">
            <a:xfrm>
              <a:off x="2891"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1039"/>
            <p:cNvSpPr>
              <a:spLocks noChangeArrowheads="1"/>
            </p:cNvSpPr>
            <p:nvPr/>
          </p:nvSpPr>
          <p:spPr bwMode="auto">
            <a:xfrm>
              <a:off x="2868"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1040"/>
            <p:cNvSpPr>
              <a:spLocks noChangeArrowheads="1"/>
            </p:cNvSpPr>
            <p:nvPr/>
          </p:nvSpPr>
          <p:spPr bwMode="auto">
            <a:xfrm>
              <a:off x="2842" y="1982"/>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1041"/>
            <p:cNvSpPr>
              <a:spLocks noChangeArrowheads="1"/>
            </p:cNvSpPr>
            <p:nvPr/>
          </p:nvSpPr>
          <p:spPr bwMode="auto">
            <a:xfrm>
              <a:off x="2891"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1042"/>
            <p:cNvSpPr>
              <a:spLocks noChangeArrowheads="1"/>
            </p:cNvSpPr>
            <p:nvPr/>
          </p:nvSpPr>
          <p:spPr bwMode="auto">
            <a:xfrm>
              <a:off x="2842" y="1931"/>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1043"/>
            <p:cNvSpPr>
              <a:spLocks noChangeArrowheads="1"/>
            </p:cNvSpPr>
            <p:nvPr/>
          </p:nvSpPr>
          <p:spPr bwMode="auto">
            <a:xfrm>
              <a:off x="2891"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1044"/>
            <p:cNvSpPr>
              <a:spLocks noChangeArrowheads="1"/>
            </p:cNvSpPr>
            <p:nvPr/>
          </p:nvSpPr>
          <p:spPr bwMode="auto">
            <a:xfrm>
              <a:off x="2868"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1045"/>
            <p:cNvSpPr>
              <a:spLocks noChangeArrowheads="1"/>
            </p:cNvSpPr>
            <p:nvPr/>
          </p:nvSpPr>
          <p:spPr bwMode="auto">
            <a:xfrm>
              <a:off x="2842" y="2080"/>
              <a:ext cx="26"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1046"/>
            <p:cNvSpPr>
              <a:spLocks noChangeArrowheads="1"/>
            </p:cNvSpPr>
            <p:nvPr/>
          </p:nvSpPr>
          <p:spPr bwMode="auto">
            <a:xfrm>
              <a:off x="2891"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1047"/>
            <p:cNvSpPr>
              <a:spLocks noChangeArrowheads="1"/>
            </p:cNvSpPr>
            <p:nvPr/>
          </p:nvSpPr>
          <p:spPr bwMode="auto">
            <a:xfrm>
              <a:off x="2694"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1048"/>
            <p:cNvSpPr>
              <a:spLocks noChangeArrowheads="1"/>
            </p:cNvSpPr>
            <p:nvPr/>
          </p:nvSpPr>
          <p:spPr bwMode="auto">
            <a:xfrm>
              <a:off x="2646" y="2080"/>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1049"/>
            <p:cNvSpPr>
              <a:spLocks noChangeArrowheads="1"/>
            </p:cNvSpPr>
            <p:nvPr/>
          </p:nvSpPr>
          <p:spPr bwMode="auto">
            <a:xfrm>
              <a:off x="2842" y="2030"/>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1050"/>
            <p:cNvSpPr>
              <a:spLocks noChangeArrowheads="1"/>
            </p:cNvSpPr>
            <p:nvPr/>
          </p:nvSpPr>
          <p:spPr bwMode="auto">
            <a:xfrm>
              <a:off x="2891"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51"/>
            <p:cNvSpPr>
              <a:spLocks/>
            </p:cNvSpPr>
            <p:nvPr/>
          </p:nvSpPr>
          <p:spPr bwMode="auto">
            <a:xfrm>
              <a:off x="2767" y="1809"/>
              <a:ext cx="25" cy="26"/>
            </a:xfrm>
            <a:custGeom>
              <a:avLst/>
              <a:gdLst>
                <a:gd name="T0" fmla="*/ 1 w 12"/>
                <a:gd name="T1" fmla="*/ 6 h 12"/>
                <a:gd name="T2" fmla="*/ 7 w 12"/>
                <a:gd name="T3" fmla="*/ 12 h 12"/>
                <a:gd name="T4" fmla="*/ 12 w 12"/>
                <a:gd name="T5" fmla="*/ 8 h 12"/>
                <a:gd name="T6" fmla="*/ 12 w 12"/>
                <a:gd name="T7" fmla="*/ 6 h 12"/>
                <a:gd name="T8" fmla="*/ 12 w 12"/>
                <a:gd name="T9" fmla="*/ 5 h 12"/>
                <a:gd name="T10" fmla="*/ 6 w 12"/>
                <a:gd name="T11" fmla="*/ 0 h 12"/>
                <a:gd name="T12" fmla="*/ 0 w 12"/>
                <a:gd name="T13" fmla="*/ 5 h 12"/>
                <a:gd name="T14" fmla="*/ 1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 y="6"/>
                  </a:moveTo>
                  <a:cubicBezTo>
                    <a:pt x="1" y="9"/>
                    <a:pt x="4" y="12"/>
                    <a:pt x="7" y="12"/>
                  </a:cubicBezTo>
                  <a:cubicBezTo>
                    <a:pt x="9" y="12"/>
                    <a:pt x="12" y="10"/>
                    <a:pt x="12" y="8"/>
                  </a:cubicBezTo>
                  <a:cubicBezTo>
                    <a:pt x="12" y="6"/>
                    <a:pt x="12" y="6"/>
                    <a:pt x="12" y="6"/>
                  </a:cubicBezTo>
                  <a:cubicBezTo>
                    <a:pt x="12" y="5"/>
                    <a:pt x="12" y="5"/>
                    <a:pt x="12" y="5"/>
                  </a:cubicBezTo>
                  <a:cubicBezTo>
                    <a:pt x="11" y="2"/>
                    <a:pt x="9" y="0"/>
                    <a:pt x="6" y="0"/>
                  </a:cubicBezTo>
                  <a:cubicBezTo>
                    <a:pt x="3" y="0"/>
                    <a:pt x="1" y="2"/>
                    <a:pt x="0" y="5"/>
                  </a:cubicBezTo>
                  <a:cubicBezTo>
                    <a:pt x="1" y="5"/>
                    <a:pt x="1" y="5"/>
                    <a:pt x="1" y="6"/>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1052"/>
            <p:cNvSpPr>
              <a:spLocks noChangeArrowheads="1"/>
            </p:cNvSpPr>
            <p:nvPr/>
          </p:nvSpPr>
          <p:spPr bwMode="auto">
            <a:xfrm>
              <a:off x="2769"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1053"/>
            <p:cNvSpPr>
              <a:spLocks noChangeArrowheads="1"/>
            </p:cNvSpPr>
            <p:nvPr/>
          </p:nvSpPr>
          <p:spPr bwMode="auto">
            <a:xfrm>
              <a:off x="2744"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1054"/>
            <p:cNvSpPr>
              <a:spLocks noChangeArrowheads="1"/>
            </p:cNvSpPr>
            <p:nvPr/>
          </p:nvSpPr>
          <p:spPr bwMode="auto">
            <a:xfrm>
              <a:off x="2792"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1055"/>
            <p:cNvSpPr>
              <a:spLocks noChangeArrowheads="1"/>
            </p:cNvSpPr>
            <p:nvPr/>
          </p:nvSpPr>
          <p:spPr bwMode="auto">
            <a:xfrm>
              <a:off x="2744"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1056"/>
            <p:cNvSpPr>
              <a:spLocks noChangeArrowheads="1"/>
            </p:cNvSpPr>
            <p:nvPr/>
          </p:nvSpPr>
          <p:spPr bwMode="auto">
            <a:xfrm>
              <a:off x="2792"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57"/>
            <p:cNvSpPr>
              <a:spLocks/>
            </p:cNvSpPr>
            <p:nvPr/>
          </p:nvSpPr>
          <p:spPr bwMode="auto">
            <a:xfrm>
              <a:off x="2767" y="1906"/>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1 w 12"/>
                <a:gd name="T11" fmla="*/ 8 h 12"/>
                <a:gd name="T12" fmla="*/ 11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1" y="8"/>
                  </a:cubicBezTo>
                  <a:cubicBezTo>
                    <a:pt x="11" y="6"/>
                    <a:pt x="11" y="6"/>
                    <a:pt x="11" y="6"/>
                  </a:cubicBezTo>
                  <a:cubicBezTo>
                    <a:pt x="12" y="6"/>
                    <a:pt x="12" y="6"/>
                    <a:pt x="12" y="5"/>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1058"/>
            <p:cNvSpPr>
              <a:spLocks noChangeArrowheads="1"/>
            </p:cNvSpPr>
            <p:nvPr/>
          </p:nvSpPr>
          <p:spPr bwMode="auto">
            <a:xfrm>
              <a:off x="2769"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1059"/>
            <p:cNvSpPr>
              <a:spLocks noChangeArrowheads="1"/>
            </p:cNvSpPr>
            <p:nvPr/>
          </p:nvSpPr>
          <p:spPr bwMode="auto">
            <a:xfrm>
              <a:off x="2744"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1060"/>
            <p:cNvSpPr>
              <a:spLocks noChangeArrowheads="1"/>
            </p:cNvSpPr>
            <p:nvPr/>
          </p:nvSpPr>
          <p:spPr bwMode="auto">
            <a:xfrm>
              <a:off x="2792"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1061"/>
            <p:cNvSpPr>
              <a:spLocks noChangeArrowheads="1"/>
            </p:cNvSpPr>
            <p:nvPr/>
          </p:nvSpPr>
          <p:spPr bwMode="auto">
            <a:xfrm>
              <a:off x="2744"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1062"/>
            <p:cNvSpPr>
              <a:spLocks noChangeArrowheads="1"/>
            </p:cNvSpPr>
            <p:nvPr/>
          </p:nvSpPr>
          <p:spPr bwMode="auto">
            <a:xfrm>
              <a:off x="2792"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1063"/>
            <p:cNvSpPr>
              <a:spLocks noChangeArrowheads="1"/>
            </p:cNvSpPr>
            <p:nvPr/>
          </p:nvSpPr>
          <p:spPr bwMode="auto">
            <a:xfrm>
              <a:off x="2769"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1064"/>
            <p:cNvSpPr>
              <a:spLocks noChangeArrowheads="1"/>
            </p:cNvSpPr>
            <p:nvPr/>
          </p:nvSpPr>
          <p:spPr bwMode="auto">
            <a:xfrm>
              <a:off x="2769"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1065"/>
            <p:cNvSpPr>
              <a:spLocks noChangeArrowheads="1"/>
            </p:cNvSpPr>
            <p:nvPr/>
          </p:nvSpPr>
          <p:spPr bwMode="auto">
            <a:xfrm>
              <a:off x="2769"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1066"/>
            <p:cNvSpPr>
              <a:spLocks noChangeArrowheads="1"/>
            </p:cNvSpPr>
            <p:nvPr/>
          </p:nvSpPr>
          <p:spPr bwMode="auto">
            <a:xfrm>
              <a:off x="2792"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1067"/>
            <p:cNvSpPr>
              <a:spLocks noChangeArrowheads="1"/>
            </p:cNvSpPr>
            <p:nvPr/>
          </p:nvSpPr>
          <p:spPr bwMode="auto">
            <a:xfrm>
              <a:off x="2792"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1068"/>
            <p:cNvSpPr>
              <a:spLocks noChangeArrowheads="1"/>
            </p:cNvSpPr>
            <p:nvPr/>
          </p:nvSpPr>
          <p:spPr bwMode="auto">
            <a:xfrm>
              <a:off x="2744"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1069"/>
            <p:cNvSpPr>
              <a:spLocks noChangeArrowheads="1"/>
            </p:cNvSpPr>
            <p:nvPr/>
          </p:nvSpPr>
          <p:spPr bwMode="auto">
            <a:xfrm>
              <a:off x="2792"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70"/>
            <p:cNvSpPr>
              <a:spLocks/>
            </p:cNvSpPr>
            <p:nvPr/>
          </p:nvSpPr>
          <p:spPr bwMode="auto">
            <a:xfrm>
              <a:off x="2669" y="1906"/>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1 w 12"/>
                <a:gd name="T11" fmla="*/ 8 h 12"/>
                <a:gd name="T12" fmla="*/ 11 w 12"/>
                <a:gd name="T13" fmla="*/ 6 h 12"/>
                <a:gd name="T14" fmla="*/ 12 w 12"/>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8" y="12"/>
                    <a:pt x="11" y="10"/>
                    <a:pt x="11" y="8"/>
                  </a:cubicBezTo>
                  <a:cubicBezTo>
                    <a:pt x="11" y="6"/>
                    <a:pt x="11" y="6"/>
                    <a:pt x="11" y="6"/>
                  </a:cubicBezTo>
                  <a:cubicBezTo>
                    <a:pt x="12" y="6"/>
                    <a:pt x="12" y="6"/>
                    <a:pt x="12" y="5"/>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1071"/>
            <p:cNvSpPr>
              <a:spLocks noChangeArrowheads="1"/>
            </p:cNvSpPr>
            <p:nvPr/>
          </p:nvSpPr>
          <p:spPr bwMode="auto">
            <a:xfrm>
              <a:off x="2671"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1072"/>
            <p:cNvSpPr>
              <a:spLocks noChangeArrowheads="1"/>
            </p:cNvSpPr>
            <p:nvPr/>
          </p:nvSpPr>
          <p:spPr bwMode="auto">
            <a:xfrm>
              <a:off x="2646"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1073"/>
            <p:cNvSpPr>
              <a:spLocks noChangeArrowheads="1"/>
            </p:cNvSpPr>
            <p:nvPr/>
          </p:nvSpPr>
          <p:spPr bwMode="auto">
            <a:xfrm>
              <a:off x="2694"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074"/>
            <p:cNvSpPr>
              <a:spLocks/>
            </p:cNvSpPr>
            <p:nvPr/>
          </p:nvSpPr>
          <p:spPr bwMode="auto">
            <a:xfrm>
              <a:off x="2572" y="1908"/>
              <a:ext cx="23" cy="25"/>
            </a:xfrm>
            <a:custGeom>
              <a:avLst/>
              <a:gdLst>
                <a:gd name="T0" fmla="*/ 6 w 11"/>
                <a:gd name="T1" fmla="*/ 0 h 12"/>
                <a:gd name="T2" fmla="*/ 0 w 11"/>
                <a:gd name="T3" fmla="*/ 5 h 12"/>
                <a:gd name="T4" fmla="*/ 0 w 11"/>
                <a:gd name="T5" fmla="*/ 6 h 12"/>
                <a:gd name="T6" fmla="*/ 6 w 11"/>
                <a:gd name="T7" fmla="*/ 12 h 12"/>
                <a:gd name="T8" fmla="*/ 11 w 11"/>
                <a:gd name="T9" fmla="*/ 8 h 12"/>
                <a:gd name="T10" fmla="*/ 11 w 11"/>
                <a:gd name="T11" fmla="*/ 6 h 12"/>
                <a:gd name="T12" fmla="*/ 11 w 11"/>
                <a:gd name="T13" fmla="*/ 5 h 12"/>
                <a:gd name="T14" fmla="*/ 6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0"/>
                  </a:moveTo>
                  <a:cubicBezTo>
                    <a:pt x="3" y="0"/>
                    <a:pt x="1" y="2"/>
                    <a:pt x="0" y="5"/>
                  </a:cubicBezTo>
                  <a:cubicBezTo>
                    <a:pt x="0" y="6"/>
                    <a:pt x="0" y="6"/>
                    <a:pt x="0" y="6"/>
                  </a:cubicBezTo>
                  <a:cubicBezTo>
                    <a:pt x="0" y="9"/>
                    <a:pt x="3" y="12"/>
                    <a:pt x="6" y="12"/>
                  </a:cubicBezTo>
                  <a:cubicBezTo>
                    <a:pt x="8" y="12"/>
                    <a:pt x="10" y="10"/>
                    <a:pt x="11" y="8"/>
                  </a:cubicBezTo>
                  <a:cubicBezTo>
                    <a:pt x="11" y="6"/>
                    <a:pt x="11" y="6"/>
                    <a:pt x="11" y="6"/>
                  </a:cubicBezTo>
                  <a:cubicBezTo>
                    <a:pt x="11" y="5"/>
                    <a:pt x="11" y="5"/>
                    <a:pt x="11"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75"/>
            <p:cNvSpPr>
              <a:spLocks/>
            </p:cNvSpPr>
            <p:nvPr/>
          </p:nvSpPr>
          <p:spPr bwMode="auto">
            <a:xfrm>
              <a:off x="2522" y="1908"/>
              <a:ext cx="25" cy="25"/>
            </a:xfrm>
            <a:custGeom>
              <a:avLst/>
              <a:gdLst>
                <a:gd name="T0" fmla="*/ 6 w 12"/>
                <a:gd name="T1" fmla="*/ 0 h 12"/>
                <a:gd name="T2" fmla="*/ 0 w 12"/>
                <a:gd name="T3" fmla="*/ 5 h 12"/>
                <a:gd name="T4" fmla="*/ 0 w 12"/>
                <a:gd name="T5" fmla="*/ 6 h 12"/>
                <a:gd name="T6" fmla="*/ 6 w 12"/>
                <a:gd name="T7" fmla="*/ 12 h 12"/>
                <a:gd name="T8" fmla="*/ 12 w 12"/>
                <a:gd name="T9" fmla="*/ 8 h 12"/>
                <a:gd name="T10" fmla="*/ 12 w 12"/>
                <a:gd name="T11" fmla="*/ 6 h 12"/>
                <a:gd name="T12" fmla="*/ 12 w 12"/>
                <a:gd name="T13" fmla="*/ 5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3" y="0"/>
                    <a:pt x="1" y="2"/>
                    <a:pt x="0" y="5"/>
                  </a:cubicBezTo>
                  <a:cubicBezTo>
                    <a:pt x="0" y="6"/>
                    <a:pt x="0" y="6"/>
                    <a:pt x="0" y="6"/>
                  </a:cubicBezTo>
                  <a:cubicBezTo>
                    <a:pt x="0" y="9"/>
                    <a:pt x="3" y="12"/>
                    <a:pt x="6" y="12"/>
                  </a:cubicBezTo>
                  <a:cubicBezTo>
                    <a:pt x="8" y="12"/>
                    <a:pt x="11" y="10"/>
                    <a:pt x="12" y="8"/>
                  </a:cubicBezTo>
                  <a:cubicBezTo>
                    <a:pt x="12" y="6"/>
                    <a:pt x="12" y="6"/>
                    <a:pt x="12" y="6"/>
                  </a:cubicBezTo>
                  <a:cubicBezTo>
                    <a:pt x="12" y="5"/>
                    <a:pt x="12" y="5"/>
                    <a:pt x="12" y="5"/>
                  </a:cubicBezTo>
                  <a:cubicBezTo>
                    <a:pt x="12"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1076"/>
            <p:cNvSpPr>
              <a:spLocks noChangeArrowheads="1"/>
            </p:cNvSpPr>
            <p:nvPr/>
          </p:nvSpPr>
          <p:spPr bwMode="auto">
            <a:xfrm>
              <a:off x="2572"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1077"/>
            <p:cNvSpPr>
              <a:spLocks noChangeArrowheads="1"/>
            </p:cNvSpPr>
            <p:nvPr/>
          </p:nvSpPr>
          <p:spPr bwMode="auto">
            <a:xfrm>
              <a:off x="2522"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1078"/>
            <p:cNvSpPr>
              <a:spLocks noChangeArrowheads="1"/>
            </p:cNvSpPr>
            <p:nvPr/>
          </p:nvSpPr>
          <p:spPr bwMode="auto">
            <a:xfrm>
              <a:off x="2547"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1079"/>
            <p:cNvSpPr>
              <a:spLocks noChangeArrowheads="1"/>
            </p:cNvSpPr>
            <p:nvPr/>
          </p:nvSpPr>
          <p:spPr bwMode="auto">
            <a:xfrm>
              <a:off x="2595"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1080"/>
            <p:cNvSpPr>
              <a:spLocks noChangeArrowheads="1"/>
            </p:cNvSpPr>
            <p:nvPr/>
          </p:nvSpPr>
          <p:spPr bwMode="auto">
            <a:xfrm>
              <a:off x="2497" y="1931"/>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081"/>
            <p:cNvSpPr>
              <a:spLocks/>
            </p:cNvSpPr>
            <p:nvPr/>
          </p:nvSpPr>
          <p:spPr bwMode="auto">
            <a:xfrm>
              <a:off x="2719" y="1809"/>
              <a:ext cx="25"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082"/>
            <p:cNvSpPr>
              <a:spLocks/>
            </p:cNvSpPr>
            <p:nvPr/>
          </p:nvSpPr>
          <p:spPr bwMode="auto">
            <a:xfrm>
              <a:off x="2671" y="1809"/>
              <a:ext cx="25"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1083"/>
            <p:cNvSpPr>
              <a:spLocks noChangeArrowheads="1"/>
            </p:cNvSpPr>
            <p:nvPr/>
          </p:nvSpPr>
          <p:spPr bwMode="auto">
            <a:xfrm>
              <a:off x="2719"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1084"/>
            <p:cNvSpPr>
              <a:spLocks noChangeArrowheads="1"/>
            </p:cNvSpPr>
            <p:nvPr/>
          </p:nvSpPr>
          <p:spPr bwMode="auto">
            <a:xfrm>
              <a:off x="2671"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1085"/>
            <p:cNvSpPr>
              <a:spLocks noChangeArrowheads="1"/>
            </p:cNvSpPr>
            <p:nvPr/>
          </p:nvSpPr>
          <p:spPr bwMode="auto">
            <a:xfrm>
              <a:off x="2646"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1086"/>
            <p:cNvSpPr>
              <a:spLocks noChangeArrowheads="1"/>
            </p:cNvSpPr>
            <p:nvPr/>
          </p:nvSpPr>
          <p:spPr bwMode="auto">
            <a:xfrm>
              <a:off x="2694"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1087"/>
            <p:cNvSpPr>
              <a:spLocks noChangeArrowheads="1"/>
            </p:cNvSpPr>
            <p:nvPr/>
          </p:nvSpPr>
          <p:spPr bwMode="auto">
            <a:xfrm>
              <a:off x="2646"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1088"/>
            <p:cNvSpPr>
              <a:spLocks noChangeArrowheads="1"/>
            </p:cNvSpPr>
            <p:nvPr/>
          </p:nvSpPr>
          <p:spPr bwMode="auto">
            <a:xfrm>
              <a:off x="2694"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89"/>
            <p:cNvSpPr>
              <a:spLocks/>
            </p:cNvSpPr>
            <p:nvPr/>
          </p:nvSpPr>
          <p:spPr bwMode="auto">
            <a:xfrm>
              <a:off x="2719" y="1906"/>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90"/>
            <p:cNvSpPr>
              <a:spLocks/>
            </p:cNvSpPr>
            <p:nvPr/>
          </p:nvSpPr>
          <p:spPr bwMode="auto">
            <a:xfrm>
              <a:off x="2719" y="1956"/>
              <a:ext cx="25" cy="26"/>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1091"/>
            <p:cNvSpPr>
              <a:spLocks noChangeArrowheads="1"/>
            </p:cNvSpPr>
            <p:nvPr/>
          </p:nvSpPr>
          <p:spPr bwMode="auto">
            <a:xfrm>
              <a:off x="2719"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1092"/>
            <p:cNvSpPr>
              <a:spLocks noChangeArrowheads="1"/>
            </p:cNvSpPr>
            <p:nvPr/>
          </p:nvSpPr>
          <p:spPr bwMode="auto">
            <a:xfrm>
              <a:off x="2671"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1093"/>
            <p:cNvSpPr>
              <a:spLocks noChangeArrowheads="1"/>
            </p:cNvSpPr>
            <p:nvPr/>
          </p:nvSpPr>
          <p:spPr bwMode="auto">
            <a:xfrm>
              <a:off x="2694"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1094"/>
            <p:cNvSpPr>
              <a:spLocks noChangeArrowheads="1"/>
            </p:cNvSpPr>
            <p:nvPr/>
          </p:nvSpPr>
          <p:spPr bwMode="auto">
            <a:xfrm>
              <a:off x="2646"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95"/>
            <p:cNvSpPr>
              <a:spLocks/>
            </p:cNvSpPr>
            <p:nvPr/>
          </p:nvSpPr>
          <p:spPr bwMode="auto">
            <a:xfrm>
              <a:off x="2620" y="1906"/>
              <a:ext cx="26" cy="25"/>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6"/>
            <p:cNvSpPr>
              <a:spLocks/>
            </p:cNvSpPr>
            <p:nvPr/>
          </p:nvSpPr>
          <p:spPr bwMode="auto">
            <a:xfrm>
              <a:off x="2620" y="1956"/>
              <a:ext cx="26" cy="26"/>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Oval 1097"/>
            <p:cNvSpPr>
              <a:spLocks noChangeArrowheads="1"/>
            </p:cNvSpPr>
            <p:nvPr/>
          </p:nvSpPr>
          <p:spPr bwMode="auto">
            <a:xfrm>
              <a:off x="2744"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1098"/>
            <p:cNvSpPr>
              <a:spLocks noChangeArrowheads="1"/>
            </p:cNvSpPr>
            <p:nvPr/>
          </p:nvSpPr>
          <p:spPr bwMode="auto">
            <a:xfrm>
              <a:off x="2671"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1099"/>
            <p:cNvSpPr>
              <a:spLocks noChangeArrowheads="1"/>
            </p:cNvSpPr>
            <p:nvPr/>
          </p:nvSpPr>
          <p:spPr bwMode="auto">
            <a:xfrm>
              <a:off x="2646"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1100"/>
            <p:cNvSpPr>
              <a:spLocks noChangeArrowheads="1"/>
            </p:cNvSpPr>
            <p:nvPr/>
          </p:nvSpPr>
          <p:spPr bwMode="auto">
            <a:xfrm>
              <a:off x="2694"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1101"/>
            <p:cNvSpPr>
              <a:spLocks noChangeArrowheads="1"/>
            </p:cNvSpPr>
            <p:nvPr/>
          </p:nvSpPr>
          <p:spPr bwMode="auto">
            <a:xfrm>
              <a:off x="2595" y="1982"/>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2"/>
            <p:cNvSpPr>
              <a:spLocks/>
            </p:cNvSpPr>
            <p:nvPr/>
          </p:nvSpPr>
          <p:spPr bwMode="auto">
            <a:xfrm>
              <a:off x="2719" y="2005"/>
              <a:ext cx="25"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03"/>
            <p:cNvSpPr>
              <a:spLocks/>
            </p:cNvSpPr>
            <p:nvPr/>
          </p:nvSpPr>
          <p:spPr bwMode="auto">
            <a:xfrm>
              <a:off x="2620" y="2005"/>
              <a:ext cx="26" cy="25"/>
            </a:xfrm>
            <a:custGeom>
              <a:avLst/>
              <a:gdLst>
                <a:gd name="T0" fmla="*/ 6 w 12"/>
                <a:gd name="T1" fmla="*/ 12 h 12"/>
                <a:gd name="T2" fmla="*/ 12 w 12"/>
                <a:gd name="T3" fmla="*/ 6 h 12"/>
                <a:gd name="T4" fmla="*/ 12 w 12"/>
                <a:gd name="T5" fmla="*/ 5 h 12"/>
                <a:gd name="T6" fmla="*/ 6 w 12"/>
                <a:gd name="T7" fmla="*/ 0 h 12"/>
                <a:gd name="T8" fmla="*/ 0 w 12"/>
                <a:gd name="T9" fmla="*/ 5 h 12"/>
                <a:gd name="T10" fmla="*/ 0 w 12"/>
                <a:gd name="T11" fmla="*/ 6 h 12"/>
                <a:gd name="T12" fmla="*/ 6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12"/>
                  </a:moveTo>
                  <a:cubicBezTo>
                    <a:pt x="9" y="12"/>
                    <a:pt x="12" y="9"/>
                    <a:pt x="12" y="6"/>
                  </a:cubicBezTo>
                  <a:cubicBezTo>
                    <a:pt x="12" y="5"/>
                    <a:pt x="12" y="5"/>
                    <a:pt x="12" y="5"/>
                  </a:cubicBezTo>
                  <a:cubicBezTo>
                    <a:pt x="11" y="2"/>
                    <a:pt x="9" y="0"/>
                    <a:pt x="6" y="0"/>
                  </a:cubicBezTo>
                  <a:cubicBezTo>
                    <a:pt x="3" y="0"/>
                    <a:pt x="1" y="2"/>
                    <a:pt x="0" y="5"/>
                  </a:cubicBezTo>
                  <a:cubicBezTo>
                    <a:pt x="0" y="6"/>
                    <a:pt x="0" y="6"/>
                    <a:pt x="0" y="6"/>
                  </a:cubicBezTo>
                  <a:cubicBezTo>
                    <a:pt x="0" y="10"/>
                    <a:pt x="3" y="12"/>
                    <a:pt x="6" y="12"/>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1104"/>
            <p:cNvSpPr>
              <a:spLocks noChangeArrowheads="1"/>
            </p:cNvSpPr>
            <p:nvPr/>
          </p:nvSpPr>
          <p:spPr bwMode="auto">
            <a:xfrm>
              <a:off x="2744"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1105"/>
            <p:cNvSpPr>
              <a:spLocks noChangeArrowheads="1"/>
            </p:cNvSpPr>
            <p:nvPr/>
          </p:nvSpPr>
          <p:spPr bwMode="auto">
            <a:xfrm>
              <a:off x="2671"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1106"/>
            <p:cNvSpPr>
              <a:spLocks noChangeArrowheads="1"/>
            </p:cNvSpPr>
            <p:nvPr/>
          </p:nvSpPr>
          <p:spPr bwMode="auto">
            <a:xfrm>
              <a:off x="2646"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1107"/>
            <p:cNvSpPr>
              <a:spLocks noChangeArrowheads="1"/>
            </p:cNvSpPr>
            <p:nvPr/>
          </p:nvSpPr>
          <p:spPr bwMode="auto">
            <a:xfrm>
              <a:off x="2694" y="2030"/>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08"/>
            <p:cNvSpPr>
              <a:spLocks/>
            </p:cNvSpPr>
            <p:nvPr/>
          </p:nvSpPr>
          <p:spPr bwMode="auto">
            <a:xfrm>
              <a:off x="2620" y="2055"/>
              <a:ext cx="26"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1109"/>
            <p:cNvSpPr>
              <a:spLocks noChangeArrowheads="1"/>
            </p:cNvSpPr>
            <p:nvPr/>
          </p:nvSpPr>
          <p:spPr bwMode="auto">
            <a:xfrm>
              <a:off x="2620" y="1858"/>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1110"/>
            <p:cNvSpPr>
              <a:spLocks noChangeArrowheads="1"/>
            </p:cNvSpPr>
            <p:nvPr/>
          </p:nvSpPr>
          <p:spPr bwMode="auto">
            <a:xfrm>
              <a:off x="2595"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1111"/>
            <p:cNvSpPr>
              <a:spLocks noChangeArrowheads="1"/>
            </p:cNvSpPr>
            <p:nvPr/>
          </p:nvSpPr>
          <p:spPr bwMode="auto">
            <a:xfrm>
              <a:off x="2547"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1112"/>
            <p:cNvSpPr>
              <a:spLocks noChangeArrowheads="1"/>
            </p:cNvSpPr>
            <p:nvPr/>
          </p:nvSpPr>
          <p:spPr bwMode="auto">
            <a:xfrm>
              <a:off x="2497" y="1883"/>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113"/>
            <p:cNvSpPr>
              <a:spLocks noChangeArrowheads="1"/>
            </p:cNvSpPr>
            <p:nvPr/>
          </p:nvSpPr>
          <p:spPr bwMode="auto">
            <a:xfrm>
              <a:off x="2646"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114"/>
            <p:cNvSpPr>
              <a:spLocks noChangeArrowheads="1"/>
            </p:cNvSpPr>
            <p:nvPr/>
          </p:nvSpPr>
          <p:spPr bwMode="auto">
            <a:xfrm>
              <a:off x="2694"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15"/>
            <p:cNvSpPr>
              <a:spLocks/>
            </p:cNvSpPr>
            <p:nvPr/>
          </p:nvSpPr>
          <p:spPr bwMode="auto">
            <a:xfrm>
              <a:off x="2572" y="1809"/>
              <a:ext cx="23" cy="26"/>
            </a:xfrm>
            <a:custGeom>
              <a:avLst/>
              <a:gdLst>
                <a:gd name="T0" fmla="*/ 6 w 11"/>
                <a:gd name="T1" fmla="*/ 0 h 12"/>
                <a:gd name="T2" fmla="*/ 0 w 11"/>
                <a:gd name="T3" fmla="*/ 5 h 12"/>
                <a:gd name="T4" fmla="*/ 0 w 11"/>
                <a:gd name="T5" fmla="*/ 6 h 12"/>
                <a:gd name="T6" fmla="*/ 6 w 11"/>
                <a:gd name="T7" fmla="*/ 12 h 12"/>
                <a:gd name="T8" fmla="*/ 11 w 11"/>
                <a:gd name="T9" fmla="*/ 8 h 12"/>
                <a:gd name="T10" fmla="*/ 11 w 11"/>
                <a:gd name="T11" fmla="*/ 6 h 12"/>
                <a:gd name="T12" fmla="*/ 11 w 11"/>
                <a:gd name="T13" fmla="*/ 5 h 12"/>
                <a:gd name="T14" fmla="*/ 6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0"/>
                  </a:moveTo>
                  <a:cubicBezTo>
                    <a:pt x="3" y="0"/>
                    <a:pt x="1" y="2"/>
                    <a:pt x="0" y="5"/>
                  </a:cubicBezTo>
                  <a:cubicBezTo>
                    <a:pt x="0" y="6"/>
                    <a:pt x="0" y="6"/>
                    <a:pt x="0" y="6"/>
                  </a:cubicBezTo>
                  <a:cubicBezTo>
                    <a:pt x="0" y="9"/>
                    <a:pt x="3" y="12"/>
                    <a:pt x="6" y="12"/>
                  </a:cubicBezTo>
                  <a:cubicBezTo>
                    <a:pt x="8" y="12"/>
                    <a:pt x="10" y="10"/>
                    <a:pt x="11" y="8"/>
                  </a:cubicBezTo>
                  <a:cubicBezTo>
                    <a:pt x="11" y="6"/>
                    <a:pt x="11" y="6"/>
                    <a:pt x="11" y="6"/>
                  </a:cubicBezTo>
                  <a:cubicBezTo>
                    <a:pt x="11" y="5"/>
                    <a:pt x="11" y="5"/>
                    <a:pt x="11"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1116"/>
            <p:cNvSpPr>
              <a:spLocks noChangeArrowheads="1"/>
            </p:cNvSpPr>
            <p:nvPr/>
          </p:nvSpPr>
          <p:spPr bwMode="auto">
            <a:xfrm>
              <a:off x="2572"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1117"/>
            <p:cNvSpPr>
              <a:spLocks noChangeArrowheads="1"/>
            </p:cNvSpPr>
            <p:nvPr/>
          </p:nvSpPr>
          <p:spPr bwMode="auto">
            <a:xfrm>
              <a:off x="2547"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1118"/>
            <p:cNvSpPr>
              <a:spLocks noChangeArrowheads="1"/>
            </p:cNvSpPr>
            <p:nvPr/>
          </p:nvSpPr>
          <p:spPr bwMode="auto">
            <a:xfrm>
              <a:off x="2595"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1119"/>
            <p:cNvSpPr>
              <a:spLocks noChangeArrowheads="1"/>
            </p:cNvSpPr>
            <p:nvPr/>
          </p:nvSpPr>
          <p:spPr bwMode="auto">
            <a:xfrm>
              <a:off x="2547"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1120"/>
            <p:cNvSpPr>
              <a:spLocks noChangeArrowheads="1"/>
            </p:cNvSpPr>
            <p:nvPr/>
          </p:nvSpPr>
          <p:spPr bwMode="auto">
            <a:xfrm>
              <a:off x="2595"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1121"/>
            <p:cNvSpPr>
              <a:spLocks noChangeArrowheads="1"/>
            </p:cNvSpPr>
            <p:nvPr/>
          </p:nvSpPr>
          <p:spPr bwMode="auto">
            <a:xfrm>
              <a:off x="2572"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1122"/>
            <p:cNvSpPr>
              <a:spLocks noChangeArrowheads="1"/>
            </p:cNvSpPr>
            <p:nvPr/>
          </p:nvSpPr>
          <p:spPr bwMode="auto">
            <a:xfrm>
              <a:off x="2547"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1123"/>
            <p:cNvSpPr>
              <a:spLocks noChangeArrowheads="1"/>
            </p:cNvSpPr>
            <p:nvPr/>
          </p:nvSpPr>
          <p:spPr bwMode="auto">
            <a:xfrm>
              <a:off x="2497"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1124"/>
            <p:cNvSpPr>
              <a:spLocks noChangeArrowheads="1"/>
            </p:cNvSpPr>
            <p:nvPr/>
          </p:nvSpPr>
          <p:spPr bwMode="auto">
            <a:xfrm>
              <a:off x="2595" y="183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25"/>
            <p:cNvSpPr>
              <a:spLocks/>
            </p:cNvSpPr>
            <p:nvPr/>
          </p:nvSpPr>
          <p:spPr bwMode="auto">
            <a:xfrm>
              <a:off x="2522" y="1809"/>
              <a:ext cx="25" cy="26"/>
            </a:xfrm>
            <a:custGeom>
              <a:avLst/>
              <a:gdLst>
                <a:gd name="T0" fmla="*/ 0 w 12"/>
                <a:gd name="T1" fmla="*/ 6 h 12"/>
                <a:gd name="T2" fmla="*/ 6 w 12"/>
                <a:gd name="T3" fmla="*/ 12 h 12"/>
                <a:gd name="T4" fmla="*/ 12 w 12"/>
                <a:gd name="T5" fmla="*/ 6 h 12"/>
                <a:gd name="T6" fmla="*/ 12 w 12"/>
                <a:gd name="T7" fmla="*/ 5 h 12"/>
                <a:gd name="T8" fmla="*/ 6 w 12"/>
                <a:gd name="T9" fmla="*/ 0 h 12"/>
                <a:gd name="T10" fmla="*/ 0 w 12"/>
                <a:gd name="T11" fmla="*/ 5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cubicBezTo>
                    <a:pt x="0" y="9"/>
                    <a:pt x="3" y="12"/>
                    <a:pt x="6" y="12"/>
                  </a:cubicBezTo>
                  <a:cubicBezTo>
                    <a:pt x="9" y="12"/>
                    <a:pt x="12" y="9"/>
                    <a:pt x="12" y="6"/>
                  </a:cubicBezTo>
                  <a:cubicBezTo>
                    <a:pt x="12" y="5"/>
                    <a:pt x="12" y="5"/>
                    <a:pt x="12" y="5"/>
                  </a:cubicBezTo>
                  <a:cubicBezTo>
                    <a:pt x="11" y="2"/>
                    <a:pt x="9" y="0"/>
                    <a:pt x="6" y="0"/>
                  </a:cubicBezTo>
                  <a:cubicBezTo>
                    <a:pt x="3" y="0"/>
                    <a:pt x="1" y="2"/>
                    <a:pt x="0" y="5"/>
                  </a:cubicBezTo>
                  <a:lnTo>
                    <a:pt x="0" y="6"/>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1126"/>
            <p:cNvSpPr>
              <a:spLocks noChangeArrowheads="1"/>
            </p:cNvSpPr>
            <p:nvPr/>
          </p:nvSpPr>
          <p:spPr bwMode="auto">
            <a:xfrm>
              <a:off x="2522"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1127"/>
            <p:cNvSpPr>
              <a:spLocks noChangeArrowheads="1"/>
            </p:cNvSpPr>
            <p:nvPr/>
          </p:nvSpPr>
          <p:spPr bwMode="auto">
            <a:xfrm>
              <a:off x="2497" y="178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1128"/>
            <p:cNvSpPr>
              <a:spLocks noChangeArrowheads="1"/>
            </p:cNvSpPr>
            <p:nvPr/>
          </p:nvSpPr>
          <p:spPr bwMode="auto">
            <a:xfrm>
              <a:off x="2497" y="173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1129"/>
            <p:cNvSpPr>
              <a:spLocks noChangeArrowheads="1"/>
            </p:cNvSpPr>
            <p:nvPr/>
          </p:nvSpPr>
          <p:spPr bwMode="auto">
            <a:xfrm>
              <a:off x="2522"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1130"/>
            <p:cNvSpPr>
              <a:spLocks noChangeArrowheads="1"/>
            </p:cNvSpPr>
            <p:nvPr/>
          </p:nvSpPr>
          <p:spPr bwMode="auto">
            <a:xfrm>
              <a:off x="3163" y="2005"/>
              <a:ext cx="27"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1131"/>
            <p:cNvSpPr>
              <a:spLocks noChangeArrowheads="1"/>
            </p:cNvSpPr>
            <p:nvPr/>
          </p:nvSpPr>
          <p:spPr bwMode="auto">
            <a:xfrm>
              <a:off x="3113"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1132"/>
            <p:cNvSpPr>
              <a:spLocks noChangeArrowheads="1"/>
            </p:cNvSpPr>
            <p:nvPr/>
          </p:nvSpPr>
          <p:spPr bwMode="auto">
            <a:xfrm>
              <a:off x="3065"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1133"/>
            <p:cNvSpPr>
              <a:spLocks noChangeArrowheads="1"/>
            </p:cNvSpPr>
            <p:nvPr/>
          </p:nvSpPr>
          <p:spPr bwMode="auto">
            <a:xfrm>
              <a:off x="3014"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1134"/>
            <p:cNvSpPr>
              <a:spLocks noChangeArrowheads="1"/>
            </p:cNvSpPr>
            <p:nvPr/>
          </p:nvSpPr>
          <p:spPr bwMode="auto">
            <a:xfrm>
              <a:off x="3014"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Oval 1135"/>
            <p:cNvSpPr>
              <a:spLocks noChangeArrowheads="1"/>
            </p:cNvSpPr>
            <p:nvPr/>
          </p:nvSpPr>
          <p:spPr bwMode="auto">
            <a:xfrm>
              <a:off x="3014"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1136"/>
            <p:cNvSpPr>
              <a:spLocks noChangeArrowheads="1"/>
            </p:cNvSpPr>
            <p:nvPr/>
          </p:nvSpPr>
          <p:spPr bwMode="auto">
            <a:xfrm>
              <a:off x="3014"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1137"/>
            <p:cNvSpPr>
              <a:spLocks noChangeArrowheads="1"/>
            </p:cNvSpPr>
            <p:nvPr/>
          </p:nvSpPr>
          <p:spPr bwMode="auto">
            <a:xfrm>
              <a:off x="3014"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1138"/>
            <p:cNvSpPr>
              <a:spLocks noChangeArrowheads="1"/>
            </p:cNvSpPr>
            <p:nvPr/>
          </p:nvSpPr>
          <p:spPr bwMode="auto">
            <a:xfrm>
              <a:off x="3014" y="1906"/>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1139"/>
            <p:cNvSpPr>
              <a:spLocks noChangeArrowheads="1"/>
            </p:cNvSpPr>
            <p:nvPr/>
          </p:nvSpPr>
          <p:spPr bwMode="auto">
            <a:xfrm>
              <a:off x="3014"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1140"/>
            <p:cNvSpPr>
              <a:spLocks noChangeArrowheads="1"/>
            </p:cNvSpPr>
            <p:nvPr/>
          </p:nvSpPr>
          <p:spPr bwMode="auto">
            <a:xfrm>
              <a:off x="3014"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141"/>
            <p:cNvSpPr>
              <a:spLocks noChangeArrowheads="1"/>
            </p:cNvSpPr>
            <p:nvPr/>
          </p:nvSpPr>
          <p:spPr bwMode="auto">
            <a:xfrm>
              <a:off x="3014"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42"/>
            <p:cNvSpPr>
              <a:spLocks/>
            </p:cNvSpPr>
            <p:nvPr/>
          </p:nvSpPr>
          <p:spPr bwMode="auto">
            <a:xfrm>
              <a:off x="2817" y="1809"/>
              <a:ext cx="25"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1143"/>
            <p:cNvSpPr>
              <a:spLocks noChangeArrowheads="1"/>
            </p:cNvSpPr>
            <p:nvPr/>
          </p:nvSpPr>
          <p:spPr bwMode="auto">
            <a:xfrm>
              <a:off x="2817" y="175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44"/>
            <p:cNvSpPr>
              <a:spLocks/>
            </p:cNvSpPr>
            <p:nvPr/>
          </p:nvSpPr>
          <p:spPr bwMode="auto">
            <a:xfrm>
              <a:off x="2620" y="1809"/>
              <a:ext cx="26" cy="26"/>
            </a:xfrm>
            <a:custGeom>
              <a:avLst/>
              <a:gdLst>
                <a:gd name="T0" fmla="*/ 6 w 12"/>
                <a:gd name="T1" fmla="*/ 0 h 12"/>
                <a:gd name="T2" fmla="*/ 0 w 12"/>
                <a:gd name="T3" fmla="*/ 5 h 12"/>
                <a:gd name="T4" fmla="*/ 0 w 12"/>
                <a:gd name="T5" fmla="*/ 6 h 12"/>
                <a:gd name="T6" fmla="*/ 6 w 12"/>
                <a:gd name="T7" fmla="*/ 12 h 12"/>
                <a:gd name="T8" fmla="*/ 12 w 12"/>
                <a:gd name="T9" fmla="*/ 6 h 12"/>
                <a:gd name="T10" fmla="*/ 12 w 12"/>
                <a:gd name="T11" fmla="*/ 5 h 12"/>
                <a:gd name="T12" fmla="*/ 6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6" y="0"/>
                  </a:moveTo>
                  <a:cubicBezTo>
                    <a:pt x="3" y="0"/>
                    <a:pt x="1" y="2"/>
                    <a:pt x="0" y="5"/>
                  </a:cubicBezTo>
                  <a:cubicBezTo>
                    <a:pt x="0" y="6"/>
                    <a:pt x="0" y="6"/>
                    <a:pt x="0" y="6"/>
                  </a:cubicBezTo>
                  <a:cubicBezTo>
                    <a:pt x="0" y="9"/>
                    <a:pt x="3" y="12"/>
                    <a:pt x="6" y="12"/>
                  </a:cubicBezTo>
                  <a:cubicBezTo>
                    <a:pt x="9" y="12"/>
                    <a:pt x="12" y="9"/>
                    <a:pt x="12" y="6"/>
                  </a:cubicBezTo>
                  <a:cubicBezTo>
                    <a:pt x="12" y="5"/>
                    <a:pt x="12" y="5"/>
                    <a:pt x="12" y="5"/>
                  </a:cubicBezTo>
                  <a:cubicBezTo>
                    <a:pt x="11" y="2"/>
                    <a:pt x="9" y="0"/>
                    <a:pt x="6"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1145"/>
            <p:cNvSpPr>
              <a:spLocks noChangeArrowheads="1"/>
            </p:cNvSpPr>
            <p:nvPr/>
          </p:nvSpPr>
          <p:spPr bwMode="auto">
            <a:xfrm>
              <a:off x="2620" y="1759"/>
              <a:ext cx="26"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46"/>
            <p:cNvSpPr>
              <a:spLocks/>
            </p:cNvSpPr>
            <p:nvPr/>
          </p:nvSpPr>
          <p:spPr bwMode="auto">
            <a:xfrm>
              <a:off x="2817" y="1906"/>
              <a:ext cx="25" cy="25"/>
            </a:xfrm>
            <a:custGeom>
              <a:avLst/>
              <a:gdLst>
                <a:gd name="T0" fmla="*/ 12 w 12"/>
                <a:gd name="T1" fmla="*/ 5 h 12"/>
                <a:gd name="T2" fmla="*/ 6 w 12"/>
                <a:gd name="T3" fmla="*/ 0 h 12"/>
                <a:gd name="T4" fmla="*/ 0 w 12"/>
                <a:gd name="T5" fmla="*/ 5 h 12"/>
                <a:gd name="T6" fmla="*/ 0 w 12"/>
                <a:gd name="T7" fmla="*/ 6 h 12"/>
                <a:gd name="T8" fmla="*/ 6 w 12"/>
                <a:gd name="T9" fmla="*/ 12 h 12"/>
                <a:gd name="T10" fmla="*/ 12 w 12"/>
                <a:gd name="T11" fmla="*/ 6 h 12"/>
                <a:gd name="T12" fmla="*/ 12 w 12"/>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5"/>
                  </a:moveTo>
                  <a:cubicBezTo>
                    <a:pt x="11" y="2"/>
                    <a:pt x="9" y="0"/>
                    <a:pt x="6" y="0"/>
                  </a:cubicBezTo>
                  <a:cubicBezTo>
                    <a:pt x="3" y="0"/>
                    <a:pt x="1" y="2"/>
                    <a:pt x="0" y="5"/>
                  </a:cubicBezTo>
                  <a:cubicBezTo>
                    <a:pt x="0" y="6"/>
                    <a:pt x="0" y="6"/>
                    <a:pt x="0" y="6"/>
                  </a:cubicBezTo>
                  <a:cubicBezTo>
                    <a:pt x="0" y="9"/>
                    <a:pt x="3" y="12"/>
                    <a:pt x="6" y="12"/>
                  </a:cubicBezTo>
                  <a:cubicBezTo>
                    <a:pt x="9" y="12"/>
                    <a:pt x="12" y="9"/>
                    <a:pt x="12" y="6"/>
                  </a:cubicBezTo>
                  <a:lnTo>
                    <a:pt x="12" y="5"/>
                  </a:ln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1147"/>
            <p:cNvSpPr>
              <a:spLocks noChangeArrowheads="1"/>
            </p:cNvSpPr>
            <p:nvPr/>
          </p:nvSpPr>
          <p:spPr bwMode="auto">
            <a:xfrm>
              <a:off x="2817" y="185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1148"/>
            <p:cNvSpPr>
              <a:spLocks noChangeArrowheads="1"/>
            </p:cNvSpPr>
            <p:nvPr/>
          </p:nvSpPr>
          <p:spPr bwMode="auto">
            <a:xfrm>
              <a:off x="2817" y="1956"/>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1149"/>
            <p:cNvSpPr>
              <a:spLocks noChangeArrowheads="1"/>
            </p:cNvSpPr>
            <p:nvPr/>
          </p:nvSpPr>
          <p:spPr bwMode="auto">
            <a:xfrm>
              <a:off x="2817" y="205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1150"/>
            <p:cNvSpPr>
              <a:spLocks noChangeArrowheads="1"/>
            </p:cNvSpPr>
            <p:nvPr/>
          </p:nvSpPr>
          <p:spPr bwMode="auto">
            <a:xfrm>
              <a:off x="2817"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1151"/>
            <p:cNvSpPr>
              <a:spLocks noChangeArrowheads="1"/>
            </p:cNvSpPr>
            <p:nvPr/>
          </p:nvSpPr>
          <p:spPr bwMode="auto">
            <a:xfrm>
              <a:off x="2966"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1152"/>
            <p:cNvSpPr>
              <a:spLocks noChangeArrowheads="1"/>
            </p:cNvSpPr>
            <p:nvPr/>
          </p:nvSpPr>
          <p:spPr bwMode="auto">
            <a:xfrm>
              <a:off x="2916"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1153"/>
            <p:cNvSpPr>
              <a:spLocks noChangeArrowheads="1"/>
            </p:cNvSpPr>
            <p:nvPr/>
          </p:nvSpPr>
          <p:spPr bwMode="auto">
            <a:xfrm>
              <a:off x="2868" y="2005"/>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1154"/>
            <p:cNvSpPr>
              <a:spLocks noChangeArrowheads="1"/>
            </p:cNvSpPr>
            <p:nvPr/>
          </p:nvSpPr>
          <p:spPr bwMode="auto">
            <a:xfrm>
              <a:off x="2966" y="2202"/>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1155"/>
            <p:cNvSpPr>
              <a:spLocks noChangeArrowheads="1"/>
            </p:cNvSpPr>
            <p:nvPr/>
          </p:nvSpPr>
          <p:spPr bwMode="auto">
            <a:xfrm>
              <a:off x="3138"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1156"/>
            <p:cNvSpPr>
              <a:spLocks noChangeArrowheads="1"/>
            </p:cNvSpPr>
            <p:nvPr/>
          </p:nvSpPr>
          <p:spPr bwMode="auto">
            <a:xfrm>
              <a:off x="3113"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1157"/>
            <p:cNvSpPr>
              <a:spLocks noChangeArrowheads="1"/>
            </p:cNvSpPr>
            <p:nvPr/>
          </p:nvSpPr>
          <p:spPr bwMode="auto">
            <a:xfrm>
              <a:off x="3163" y="2253"/>
              <a:ext cx="27"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1158"/>
            <p:cNvSpPr>
              <a:spLocks noChangeArrowheads="1"/>
            </p:cNvSpPr>
            <p:nvPr/>
          </p:nvSpPr>
          <p:spPr bwMode="auto">
            <a:xfrm>
              <a:off x="3163" y="2202"/>
              <a:ext cx="27"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1159"/>
            <p:cNvSpPr>
              <a:spLocks noChangeArrowheads="1"/>
            </p:cNvSpPr>
            <p:nvPr/>
          </p:nvSpPr>
          <p:spPr bwMode="auto">
            <a:xfrm>
              <a:off x="3163" y="2154"/>
              <a:ext cx="27"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1160"/>
            <p:cNvSpPr>
              <a:spLocks noChangeArrowheads="1"/>
            </p:cNvSpPr>
            <p:nvPr/>
          </p:nvSpPr>
          <p:spPr bwMode="auto">
            <a:xfrm>
              <a:off x="2769"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1161"/>
            <p:cNvSpPr>
              <a:spLocks noChangeArrowheads="1"/>
            </p:cNvSpPr>
            <p:nvPr/>
          </p:nvSpPr>
          <p:spPr bwMode="auto">
            <a:xfrm>
              <a:off x="2769"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1162"/>
            <p:cNvSpPr>
              <a:spLocks noChangeArrowheads="1"/>
            </p:cNvSpPr>
            <p:nvPr/>
          </p:nvSpPr>
          <p:spPr bwMode="auto">
            <a:xfrm>
              <a:off x="2744"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1163"/>
            <p:cNvSpPr>
              <a:spLocks noChangeArrowheads="1"/>
            </p:cNvSpPr>
            <p:nvPr/>
          </p:nvSpPr>
          <p:spPr bwMode="auto">
            <a:xfrm>
              <a:off x="2744"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1164"/>
            <p:cNvSpPr>
              <a:spLocks noChangeArrowheads="1"/>
            </p:cNvSpPr>
            <p:nvPr/>
          </p:nvSpPr>
          <p:spPr bwMode="auto">
            <a:xfrm>
              <a:off x="2792"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165"/>
            <p:cNvSpPr>
              <a:spLocks/>
            </p:cNvSpPr>
            <p:nvPr/>
          </p:nvSpPr>
          <p:spPr bwMode="auto">
            <a:xfrm>
              <a:off x="3163" y="2303"/>
              <a:ext cx="27" cy="25"/>
            </a:xfrm>
            <a:custGeom>
              <a:avLst/>
              <a:gdLst>
                <a:gd name="T0" fmla="*/ 7 w 13"/>
                <a:gd name="T1" fmla="*/ 0 h 12"/>
                <a:gd name="T2" fmla="*/ 0 w 13"/>
                <a:gd name="T3" fmla="*/ 6 h 12"/>
                <a:gd name="T4" fmla="*/ 7 w 13"/>
                <a:gd name="T5" fmla="*/ 12 h 12"/>
                <a:gd name="T6" fmla="*/ 13 w 13"/>
                <a:gd name="T7" fmla="*/ 8 h 12"/>
                <a:gd name="T8" fmla="*/ 13 w 13"/>
                <a:gd name="T9" fmla="*/ 6 h 12"/>
                <a:gd name="T10" fmla="*/ 7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7" y="0"/>
                  </a:moveTo>
                  <a:cubicBezTo>
                    <a:pt x="3" y="0"/>
                    <a:pt x="0" y="3"/>
                    <a:pt x="0" y="6"/>
                  </a:cubicBezTo>
                  <a:cubicBezTo>
                    <a:pt x="0" y="9"/>
                    <a:pt x="3" y="12"/>
                    <a:pt x="7" y="12"/>
                  </a:cubicBezTo>
                  <a:cubicBezTo>
                    <a:pt x="9" y="12"/>
                    <a:pt x="12" y="10"/>
                    <a:pt x="13" y="8"/>
                  </a:cubicBezTo>
                  <a:cubicBezTo>
                    <a:pt x="13" y="6"/>
                    <a:pt x="13" y="6"/>
                    <a:pt x="13" y="6"/>
                  </a:cubicBezTo>
                  <a:cubicBezTo>
                    <a:pt x="12" y="2"/>
                    <a:pt x="10" y="0"/>
                    <a:pt x="7" y="0"/>
                  </a:cubicBezTo>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1166"/>
            <p:cNvSpPr>
              <a:spLocks noChangeArrowheads="1"/>
            </p:cNvSpPr>
            <p:nvPr/>
          </p:nvSpPr>
          <p:spPr bwMode="auto">
            <a:xfrm>
              <a:off x="3138" y="2278"/>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1167"/>
            <p:cNvSpPr>
              <a:spLocks noChangeArrowheads="1"/>
            </p:cNvSpPr>
            <p:nvPr/>
          </p:nvSpPr>
          <p:spPr bwMode="auto">
            <a:xfrm>
              <a:off x="2719"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1168"/>
            <p:cNvSpPr>
              <a:spLocks noChangeArrowheads="1"/>
            </p:cNvSpPr>
            <p:nvPr/>
          </p:nvSpPr>
          <p:spPr bwMode="auto">
            <a:xfrm>
              <a:off x="2719"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1169"/>
            <p:cNvSpPr>
              <a:spLocks noChangeArrowheads="1"/>
            </p:cNvSpPr>
            <p:nvPr/>
          </p:nvSpPr>
          <p:spPr bwMode="auto">
            <a:xfrm>
              <a:off x="2694" y="217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170"/>
            <p:cNvSpPr>
              <a:spLocks noChangeArrowheads="1"/>
            </p:cNvSpPr>
            <p:nvPr/>
          </p:nvSpPr>
          <p:spPr bwMode="auto">
            <a:xfrm>
              <a:off x="2694" y="2129"/>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171"/>
            <p:cNvSpPr>
              <a:spLocks noChangeArrowheads="1"/>
            </p:cNvSpPr>
            <p:nvPr/>
          </p:nvSpPr>
          <p:spPr bwMode="auto">
            <a:xfrm>
              <a:off x="2671" y="210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1172"/>
            <p:cNvSpPr>
              <a:spLocks noChangeArrowheads="1"/>
            </p:cNvSpPr>
            <p:nvPr/>
          </p:nvSpPr>
          <p:spPr bwMode="auto">
            <a:xfrm>
              <a:off x="2671" y="2154"/>
              <a:ext cx="25" cy="25"/>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1173"/>
            <p:cNvSpPr>
              <a:spLocks noChangeArrowheads="1"/>
            </p:cNvSpPr>
            <p:nvPr/>
          </p:nvSpPr>
          <p:spPr bwMode="auto">
            <a:xfrm>
              <a:off x="3163" y="1809"/>
              <a:ext cx="27"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1174"/>
            <p:cNvSpPr>
              <a:spLocks noChangeArrowheads="1"/>
            </p:cNvSpPr>
            <p:nvPr/>
          </p:nvSpPr>
          <p:spPr bwMode="auto">
            <a:xfrm>
              <a:off x="3113"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1175"/>
            <p:cNvSpPr>
              <a:spLocks noChangeArrowheads="1"/>
            </p:cNvSpPr>
            <p:nvPr/>
          </p:nvSpPr>
          <p:spPr bwMode="auto">
            <a:xfrm>
              <a:off x="3065" y="1809"/>
              <a:ext cx="25" cy="26"/>
            </a:xfrm>
            <a:prstGeom prst="ellipse">
              <a:avLst/>
            </a:pr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85" name="Line Callout 2 (No Border) 1188"/>
          <p:cNvSpPr/>
          <p:nvPr/>
        </p:nvSpPr>
        <p:spPr>
          <a:xfrm flipH="1">
            <a:off x="4616670" y="3665299"/>
            <a:ext cx="891189" cy="274639"/>
          </a:xfrm>
          <a:prstGeom prst="callout2">
            <a:avLst>
              <a:gd name="adj1" fmla="val 18750"/>
              <a:gd name="adj2" fmla="val -8333"/>
              <a:gd name="adj3" fmla="val 18750"/>
              <a:gd name="adj4" fmla="val -16667"/>
              <a:gd name="adj5" fmla="val -188736"/>
              <a:gd name="adj6" fmla="val -60787"/>
            </a:avLst>
          </a:prstGeom>
          <a:noFill/>
          <a:ln>
            <a:solidFill>
              <a:schemeClr val="accent3"/>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et-EE" sz="1200" dirty="0">
                <a:solidFill>
                  <a:schemeClr val="accent5"/>
                </a:solidFill>
              </a:rPr>
              <a:t>USA 41</a:t>
            </a:r>
            <a:endParaRPr lang="en-US" sz="1200" dirty="0">
              <a:solidFill>
                <a:schemeClr val="accent5"/>
              </a:solidFill>
            </a:endParaRPr>
          </a:p>
        </p:txBody>
      </p:sp>
      <p:sp>
        <p:nvSpPr>
          <p:cNvPr id="1186" name="Rectangle 8"/>
          <p:cNvSpPr/>
          <p:nvPr/>
        </p:nvSpPr>
        <p:spPr>
          <a:xfrm>
            <a:off x="5204708" y="1972271"/>
            <a:ext cx="1895665" cy="646331"/>
          </a:xfrm>
          <a:prstGeom prst="rect">
            <a:avLst/>
          </a:prstGeom>
        </p:spPr>
        <p:txBody>
          <a:bodyPr wrap="square">
            <a:spAutoFit/>
          </a:bodyPr>
          <a:lstStyle/>
          <a:p>
            <a:r>
              <a:rPr lang="en-US" sz="1200" dirty="0">
                <a:solidFill>
                  <a:srgbClr val="550020"/>
                </a:solidFill>
                <a:latin typeface="Verdana" panose="020B0604030504040204" pitchFamily="34" charset="0"/>
              </a:rPr>
              <a:t>Main partner countries </a:t>
            </a:r>
            <a:r>
              <a:rPr lang="en-US" sz="1200" dirty="0" smtClean="0">
                <a:solidFill>
                  <a:srgbClr val="550020"/>
                </a:solidFill>
                <a:latin typeface="Verdana" panose="020B0604030504040204" pitchFamily="34" charset="0"/>
              </a:rPr>
              <a:t>in </a:t>
            </a:r>
            <a:r>
              <a:rPr lang="en-US" sz="1200" dirty="0">
                <a:solidFill>
                  <a:srgbClr val="550020"/>
                </a:solidFill>
                <a:latin typeface="Verdana" panose="020B0604030504040204" pitchFamily="34" charset="0"/>
              </a:rPr>
              <a:t>joint publications</a:t>
            </a:r>
            <a:endParaRPr lang="en-US" sz="1200" dirty="0"/>
          </a:p>
        </p:txBody>
      </p:sp>
      <p:sp>
        <p:nvSpPr>
          <p:cNvPr id="1187" name="Line Callout 2 (No Border) 1190"/>
          <p:cNvSpPr/>
          <p:nvPr/>
        </p:nvSpPr>
        <p:spPr>
          <a:xfrm>
            <a:off x="7910132" y="4416108"/>
            <a:ext cx="1336722" cy="388367"/>
          </a:xfrm>
          <a:prstGeom prst="callout2">
            <a:avLst>
              <a:gd name="adj1" fmla="val 18750"/>
              <a:gd name="adj2" fmla="val -8333"/>
              <a:gd name="adj3" fmla="val 18750"/>
              <a:gd name="adj4" fmla="val -16667"/>
              <a:gd name="adj5" fmla="val -514365"/>
              <a:gd name="adj6" fmla="val -48991"/>
            </a:avLst>
          </a:prstGeom>
          <a:noFill/>
          <a:ln>
            <a:solidFill>
              <a:schemeClr val="accent3"/>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t-EE" sz="1200" dirty="0" err="1">
                <a:solidFill>
                  <a:schemeClr val="accent5"/>
                </a:solidFill>
              </a:rPr>
              <a:t>Germany</a:t>
            </a:r>
            <a:r>
              <a:rPr lang="et-EE" sz="1200" dirty="0">
                <a:solidFill>
                  <a:schemeClr val="accent5"/>
                </a:solidFill>
              </a:rPr>
              <a:t> 46</a:t>
            </a:r>
          </a:p>
          <a:p>
            <a:r>
              <a:rPr lang="et-EE" sz="1200" dirty="0" err="1">
                <a:solidFill>
                  <a:schemeClr val="accent5"/>
                </a:solidFill>
              </a:rPr>
              <a:t>France</a:t>
            </a:r>
            <a:r>
              <a:rPr lang="et-EE" sz="1200" dirty="0">
                <a:solidFill>
                  <a:schemeClr val="accent5"/>
                </a:solidFill>
              </a:rPr>
              <a:t> 25</a:t>
            </a:r>
          </a:p>
        </p:txBody>
      </p:sp>
      <p:sp>
        <p:nvSpPr>
          <p:cNvPr id="1188" name="Line Callout 2 (No Border) 1191"/>
          <p:cNvSpPr/>
          <p:nvPr/>
        </p:nvSpPr>
        <p:spPr>
          <a:xfrm>
            <a:off x="8310206" y="1954546"/>
            <a:ext cx="1104079" cy="274639"/>
          </a:xfrm>
          <a:prstGeom prst="callout2">
            <a:avLst>
              <a:gd name="adj1" fmla="val 18750"/>
              <a:gd name="adj2" fmla="val -8333"/>
              <a:gd name="adj3" fmla="val 18750"/>
              <a:gd name="adj4" fmla="val -16667"/>
              <a:gd name="adj5" fmla="val 349100"/>
              <a:gd name="adj6" fmla="val -18957"/>
            </a:avLst>
          </a:prstGeom>
          <a:noFill/>
          <a:ln>
            <a:solidFill>
              <a:schemeClr val="accent3"/>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t-EE" sz="1200" dirty="0" err="1">
                <a:solidFill>
                  <a:schemeClr val="accent5"/>
                </a:solidFill>
              </a:rPr>
              <a:t>Russia</a:t>
            </a:r>
            <a:r>
              <a:rPr lang="et-EE" sz="1200" dirty="0">
                <a:solidFill>
                  <a:schemeClr val="accent5"/>
                </a:solidFill>
              </a:rPr>
              <a:t> 43</a:t>
            </a:r>
            <a:endParaRPr lang="en-US" sz="1200" dirty="0">
              <a:solidFill>
                <a:schemeClr val="accent5"/>
              </a:solidFill>
            </a:endParaRPr>
          </a:p>
        </p:txBody>
      </p:sp>
      <p:sp>
        <p:nvSpPr>
          <p:cNvPr id="1189" name="Line Callout 2 (No Border) 1192"/>
          <p:cNvSpPr/>
          <p:nvPr/>
        </p:nvSpPr>
        <p:spPr>
          <a:xfrm>
            <a:off x="7303109" y="1965890"/>
            <a:ext cx="1104079" cy="274639"/>
          </a:xfrm>
          <a:prstGeom prst="callout2">
            <a:avLst>
              <a:gd name="adj1" fmla="val 18750"/>
              <a:gd name="adj2" fmla="val -8333"/>
              <a:gd name="adj3" fmla="val 18750"/>
              <a:gd name="adj4" fmla="val -16667"/>
              <a:gd name="adj5" fmla="val 294219"/>
              <a:gd name="adj6" fmla="val 5616"/>
            </a:avLst>
          </a:prstGeom>
          <a:noFill/>
          <a:ln>
            <a:solidFill>
              <a:schemeClr val="accent3"/>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t-EE" sz="1200" dirty="0" err="1">
                <a:solidFill>
                  <a:schemeClr val="accent5"/>
                </a:solidFill>
              </a:rPr>
              <a:t>Finland</a:t>
            </a:r>
            <a:r>
              <a:rPr lang="et-EE" sz="1200" dirty="0">
                <a:solidFill>
                  <a:schemeClr val="accent5"/>
                </a:solidFill>
              </a:rPr>
              <a:t> 57</a:t>
            </a:r>
          </a:p>
          <a:p>
            <a:r>
              <a:rPr lang="et-EE" sz="1200" dirty="0" err="1">
                <a:solidFill>
                  <a:schemeClr val="accent5"/>
                </a:solidFill>
              </a:rPr>
              <a:t>Sweden</a:t>
            </a:r>
            <a:r>
              <a:rPr lang="et-EE" sz="1200" dirty="0">
                <a:solidFill>
                  <a:schemeClr val="accent5"/>
                </a:solidFill>
              </a:rPr>
              <a:t> 32</a:t>
            </a:r>
          </a:p>
          <a:p>
            <a:r>
              <a:rPr lang="et-EE" sz="1200" dirty="0" err="1">
                <a:solidFill>
                  <a:schemeClr val="accent5"/>
                </a:solidFill>
              </a:rPr>
              <a:t>Latvia</a:t>
            </a:r>
            <a:r>
              <a:rPr lang="et-EE" sz="1200" dirty="0">
                <a:solidFill>
                  <a:schemeClr val="accent5"/>
                </a:solidFill>
              </a:rPr>
              <a:t> 26</a:t>
            </a:r>
            <a:endParaRPr lang="en-US" sz="1200" dirty="0">
              <a:solidFill>
                <a:schemeClr val="accent5"/>
              </a:solidFill>
            </a:endParaRPr>
          </a:p>
        </p:txBody>
      </p:sp>
      <p:sp>
        <p:nvSpPr>
          <p:cNvPr id="1190"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5</a:t>
            </a:r>
            <a:endParaRPr lang="en-US" dirty="0"/>
          </a:p>
        </p:txBody>
      </p:sp>
      <p:sp>
        <p:nvSpPr>
          <p:cNvPr id="1191" name="Rectangle 3"/>
          <p:cNvSpPr/>
          <p:nvPr/>
        </p:nvSpPr>
        <p:spPr>
          <a:xfrm>
            <a:off x="7241771" y="5076603"/>
            <a:ext cx="3880486" cy="369332"/>
          </a:xfrm>
          <a:prstGeom prst="rect">
            <a:avLst/>
          </a:prstGeom>
        </p:spPr>
        <p:txBody>
          <a:bodyPr wrap="none">
            <a:spAutoFit/>
          </a:bodyPr>
          <a:lstStyle/>
          <a:p>
            <a:r>
              <a:rPr lang="en-US" dirty="0">
                <a:solidFill>
                  <a:schemeClr val="accent1"/>
                </a:solidFill>
                <a:latin typeface="+mj-lt"/>
              </a:rPr>
              <a:t>Patent applications filed for TTÜ</a:t>
            </a:r>
          </a:p>
        </p:txBody>
      </p:sp>
      <p:graphicFrame>
        <p:nvGraphicFramePr>
          <p:cNvPr id="1192" name="Chart 4"/>
          <p:cNvGraphicFramePr/>
          <p:nvPr>
            <p:extLst>
              <p:ext uri="{D42A27DB-BD31-4B8C-83A1-F6EECF244321}">
                <p14:modId xmlns:p14="http://schemas.microsoft.com/office/powerpoint/2010/main" val="79968767"/>
              </p:ext>
            </p:extLst>
          </p:nvPr>
        </p:nvGraphicFramePr>
        <p:xfrm>
          <a:off x="2050948" y="4390072"/>
          <a:ext cx="4075021" cy="2716681"/>
        </p:xfrm>
        <a:graphic>
          <a:graphicData uri="http://schemas.openxmlformats.org/drawingml/2006/chart">
            <c:chart xmlns:c="http://schemas.openxmlformats.org/drawingml/2006/chart" xmlns:r="http://schemas.openxmlformats.org/officeDocument/2006/relationships" r:id="rId4"/>
          </a:graphicData>
        </a:graphic>
      </p:graphicFrame>
      <p:sp>
        <p:nvSpPr>
          <p:cNvPr id="1193" name="TextBox 1192"/>
          <p:cNvSpPr txBox="1"/>
          <p:nvPr/>
        </p:nvSpPr>
        <p:spPr>
          <a:xfrm>
            <a:off x="3363030" y="5174117"/>
            <a:ext cx="1450848" cy="1046440"/>
          </a:xfrm>
          <a:prstGeom prst="rect">
            <a:avLst/>
          </a:prstGeom>
          <a:noFill/>
        </p:spPr>
        <p:txBody>
          <a:bodyPr wrap="square" rtlCol="0">
            <a:spAutoFit/>
          </a:bodyPr>
          <a:lstStyle/>
          <a:p>
            <a:pPr algn="ctr"/>
            <a:r>
              <a:rPr lang="et-EE" sz="1400" dirty="0" smtClean="0">
                <a:solidFill>
                  <a:schemeClr val="accent5"/>
                </a:solidFill>
                <a:latin typeface="+mn-lt"/>
              </a:rPr>
              <a:t>In </a:t>
            </a:r>
            <a:r>
              <a:rPr lang="en-US" sz="1400" dirty="0" smtClean="0">
                <a:solidFill>
                  <a:schemeClr val="accent5"/>
                </a:solidFill>
                <a:latin typeface="+mn-lt"/>
              </a:rPr>
              <a:t>201</a:t>
            </a:r>
            <a:r>
              <a:rPr lang="et-EE" sz="1400" dirty="0" smtClean="0">
                <a:solidFill>
                  <a:schemeClr val="accent5"/>
                </a:solidFill>
                <a:latin typeface="+mn-lt"/>
              </a:rPr>
              <a:t>7</a:t>
            </a:r>
            <a:endParaRPr lang="en-US" sz="1400" dirty="0">
              <a:solidFill>
                <a:schemeClr val="accent5"/>
              </a:solidFill>
              <a:latin typeface="+mn-lt"/>
            </a:endParaRPr>
          </a:p>
          <a:p>
            <a:pPr algn="ctr"/>
            <a:r>
              <a:rPr lang="et-EE" sz="2000" b="1" dirty="0" smtClean="0">
                <a:solidFill>
                  <a:schemeClr val="accent5"/>
                </a:solidFill>
                <a:latin typeface="+mn-lt"/>
              </a:rPr>
              <a:t>597</a:t>
            </a:r>
            <a:endParaRPr lang="et-EE" sz="2000" b="1" dirty="0">
              <a:solidFill>
                <a:schemeClr val="accent5"/>
              </a:solidFill>
              <a:latin typeface="+mn-lt"/>
            </a:endParaRPr>
          </a:p>
          <a:p>
            <a:pPr algn="ctr"/>
            <a:r>
              <a:rPr lang="et-EE" sz="1400" dirty="0" err="1" smtClean="0">
                <a:solidFill>
                  <a:schemeClr val="accent5"/>
                </a:solidFill>
                <a:latin typeface="+mn-lt"/>
              </a:rPr>
              <a:t>Doctorates</a:t>
            </a:r>
            <a:r>
              <a:rPr lang="et-EE" sz="1400" dirty="0" smtClean="0">
                <a:solidFill>
                  <a:schemeClr val="accent5"/>
                </a:solidFill>
                <a:latin typeface="+mn-lt"/>
              </a:rPr>
              <a:t> </a:t>
            </a:r>
            <a:r>
              <a:rPr lang="et-EE" sz="1400" dirty="0" err="1" smtClean="0">
                <a:solidFill>
                  <a:schemeClr val="accent5"/>
                </a:solidFill>
                <a:latin typeface="+mn-lt"/>
              </a:rPr>
              <a:t>attended</a:t>
            </a:r>
            <a:r>
              <a:rPr lang="et-EE" sz="1400" dirty="0" smtClean="0">
                <a:solidFill>
                  <a:schemeClr val="accent5"/>
                </a:solidFill>
                <a:latin typeface="+mn-lt"/>
              </a:rPr>
              <a:t> TTÜ</a:t>
            </a:r>
            <a:endParaRPr lang="en-US" sz="1400" dirty="0">
              <a:solidFill>
                <a:schemeClr val="accent5"/>
              </a:solidFill>
              <a:latin typeface="+mn-lt"/>
            </a:endParaRPr>
          </a:p>
        </p:txBody>
      </p:sp>
      <p:sp>
        <p:nvSpPr>
          <p:cNvPr id="1194" name="Rectangle 14"/>
          <p:cNvSpPr/>
          <p:nvPr/>
        </p:nvSpPr>
        <p:spPr>
          <a:xfrm>
            <a:off x="5102404" y="6220557"/>
            <a:ext cx="1692956" cy="523220"/>
          </a:xfrm>
          <a:prstGeom prst="rect">
            <a:avLst/>
          </a:prstGeom>
        </p:spPr>
        <p:txBody>
          <a:bodyPr wrap="square">
            <a:spAutoFit/>
          </a:bodyPr>
          <a:lstStyle/>
          <a:p>
            <a:pPr algn="ctr"/>
            <a:r>
              <a:rPr lang="et-EE" sz="1400" dirty="0" smtClean="0">
                <a:solidFill>
                  <a:srgbClr val="550020"/>
                </a:solidFill>
                <a:latin typeface="Verdana" panose="020B0604030504040204" pitchFamily="34" charset="0"/>
              </a:rPr>
              <a:t>62 </a:t>
            </a:r>
            <a:r>
              <a:rPr lang="et-EE" sz="1400" dirty="0" err="1" smtClean="0">
                <a:solidFill>
                  <a:srgbClr val="550020"/>
                </a:solidFill>
                <a:latin typeface="Verdana" panose="020B0604030504040204" pitchFamily="34" charset="0"/>
              </a:rPr>
              <a:t>PhD’s</a:t>
            </a:r>
            <a:r>
              <a:rPr lang="et-EE" sz="1400" dirty="0" smtClean="0">
                <a:solidFill>
                  <a:srgbClr val="550020"/>
                </a:solidFill>
                <a:latin typeface="Verdana" panose="020B0604030504040204" pitchFamily="34" charset="0"/>
              </a:rPr>
              <a:t> </a:t>
            </a:r>
            <a:r>
              <a:rPr lang="et-EE" sz="1400" dirty="0" err="1" smtClean="0">
                <a:solidFill>
                  <a:srgbClr val="550020"/>
                </a:solidFill>
                <a:latin typeface="Verdana" panose="020B0604030504040204" pitchFamily="34" charset="0"/>
              </a:rPr>
              <a:t>were</a:t>
            </a:r>
            <a:r>
              <a:rPr lang="et-EE" sz="1400" dirty="0" smtClean="0">
                <a:solidFill>
                  <a:srgbClr val="550020"/>
                </a:solidFill>
                <a:latin typeface="Verdana" panose="020B0604030504040204" pitchFamily="34" charset="0"/>
              </a:rPr>
              <a:t> </a:t>
            </a:r>
            <a:r>
              <a:rPr lang="et-EE" sz="1400" dirty="0" err="1" smtClean="0">
                <a:solidFill>
                  <a:srgbClr val="550020"/>
                </a:solidFill>
                <a:latin typeface="Verdana" panose="020B0604030504040204" pitchFamily="34" charset="0"/>
              </a:rPr>
              <a:t>defended</a:t>
            </a:r>
            <a:r>
              <a:rPr lang="et-EE" sz="1400" dirty="0" smtClean="0">
                <a:solidFill>
                  <a:srgbClr val="550020"/>
                </a:solidFill>
                <a:latin typeface="Verdana" panose="020B0604030504040204" pitchFamily="34" charset="0"/>
              </a:rPr>
              <a:t> (2017)</a:t>
            </a:r>
            <a:endParaRPr lang="en-US" sz="1400" dirty="0">
              <a:solidFill>
                <a:srgbClr val="550020"/>
              </a:solidFill>
              <a:latin typeface="Verdana" panose="020B0604030504040204" pitchFamily="34" charset="0"/>
            </a:endParaRPr>
          </a:p>
        </p:txBody>
      </p:sp>
      <p:pic>
        <p:nvPicPr>
          <p:cNvPr id="1195" name="Picture 15"/>
          <p:cNvPicPr>
            <a:picLocks noChangeAspect="1"/>
          </p:cNvPicPr>
          <p:nvPr/>
        </p:nvPicPr>
        <p:blipFill>
          <a:blip r:embed="rId5"/>
          <a:stretch>
            <a:fillRect/>
          </a:stretch>
        </p:blipFill>
        <p:spPr>
          <a:xfrm>
            <a:off x="5572044" y="5255319"/>
            <a:ext cx="686556" cy="874713"/>
          </a:xfrm>
          <a:prstGeom prst="rect">
            <a:avLst/>
          </a:prstGeom>
        </p:spPr>
      </p:pic>
      <p:sp>
        <p:nvSpPr>
          <p:cNvPr id="1196" name="Freeform 5"/>
          <p:cNvSpPr>
            <a:spLocks noEditPoints="1"/>
          </p:cNvSpPr>
          <p:nvPr/>
        </p:nvSpPr>
        <p:spPr bwMode="auto">
          <a:xfrm>
            <a:off x="10492575" y="5468160"/>
            <a:ext cx="754062" cy="992188"/>
          </a:xfrm>
          <a:custGeom>
            <a:avLst/>
            <a:gdLst>
              <a:gd name="T0" fmla="*/ 59 w 248"/>
              <a:gd name="T1" fmla="*/ 295 h 327"/>
              <a:gd name="T2" fmla="*/ 82 w 248"/>
              <a:gd name="T3" fmla="*/ 322 h 327"/>
              <a:gd name="T4" fmla="*/ 98 w 248"/>
              <a:gd name="T5" fmla="*/ 320 h 327"/>
              <a:gd name="T6" fmla="*/ 83 w 248"/>
              <a:gd name="T7" fmla="*/ 248 h 327"/>
              <a:gd name="T8" fmla="*/ 82 w 248"/>
              <a:gd name="T9" fmla="*/ 247 h 327"/>
              <a:gd name="T10" fmla="*/ 22 w 248"/>
              <a:gd name="T11" fmla="*/ 295 h 327"/>
              <a:gd name="T12" fmla="*/ 33 w 248"/>
              <a:gd name="T13" fmla="*/ 305 h 327"/>
              <a:gd name="T14" fmla="*/ 124 w 248"/>
              <a:gd name="T15" fmla="*/ 55 h 327"/>
              <a:gd name="T16" fmla="*/ 124 w 248"/>
              <a:gd name="T17" fmla="*/ 193 h 327"/>
              <a:gd name="T18" fmla="*/ 240 w 248"/>
              <a:gd name="T19" fmla="*/ 109 h 327"/>
              <a:gd name="T20" fmla="*/ 234 w 248"/>
              <a:gd name="T21" fmla="*/ 174 h 327"/>
              <a:gd name="T22" fmla="*/ 209 w 248"/>
              <a:gd name="T23" fmla="*/ 202 h 327"/>
              <a:gd name="T24" fmla="*/ 174 w 248"/>
              <a:gd name="T25" fmla="*/ 225 h 327"/>
              <a:gd name="T26" fmla="*/ 109 w 248"/>
              <a:gd name="T27" fmla="*/ 240 h 327"/>
              <a:gd name="T28" fmla="*/ 74 w 248"/>
              <a:gd name="T29" fmla="*/ 225 h 327"/>
              <a:gd name="T30" fmla="*/ 39 w 248"/>
              <a:gd name="T31" fmla="*/ 202 h 327"/>
              <a:gd name="T32" fmla="*/ 4 w 248"/>
              <a:gd name="T33" fmla="*/ 146 h 327"/>
              <a:gd name="T34" fmla="*/ 8 w 248"/>
              <a:gd name="T35" fmla="*/ 110 h 327"/>
              <a:gd name="T36" fmla="*/ 21 w 248"/>
              <a:gd name="T37" fmla="*/ 71 h 327"/>
              <a:gd name="T38" fmla="*/ 65 w 248"/>
              <a:gd name="T39" fmla="*/ 22 h 327"/>
              <a:gd name="T40" fmla="*/ 82 w 248"/>
              <a:gd name="T41" fmla="*/ 25 h 327"/>
              <a:gd name="T42" fmla="*/ 139 w 248"/>
              <a:gd name="T43" fmla="*/ 8 h 327"/>
              <a:gd name="T44" fmla="*/ 166 w 248"/>
              <a:gd name="T45" fmla="*/ 25 h 327"/>
              <a:gd name="T46" fmla="*/ 207 w 248"/>
              <a:gd name="T47" fmla="*/ 39 h 327"/>
              <a:gd name="T48" fmla="*/ 227 w 248"/>
              <a:gd name="T49" fmla="*/ 71 h 327"/>
              <a:gd name="T50" fmla="*/ 240 w 248"/>
              <a:gd name="T51" fmla="*/ 109 h 327"/>
              <a:gd name="T52" fmla="*/ 132 w 248"/>
              <a:gd name="T53" fmla="*/ 268 h 327"/>
              <a:gd name="T54" fmla="*/ 166 w 248"/>
              <a:gd name="T55" fmla="*/ 247 h 327"/>
              <a:gd name="T56" fmla="*/ 208 w 248"/>
              <a:gd name="T57" fmla="*/ 243 h 327"/>
              <a:gd name="T58" fmla="*/ 221 w 248"/>
              <a:gd name="T59" fmla="*/ 305 h 327"/>
              <a:gd name="T60" fmla="*/ 189 w 248"/>
              <a:gd name="T61" fmla="*/ 295 h 327"/>
              <a:gd name="T62" fmla="*/ 166 w 248"/>
              <a:gd name="T63" fmla="*/ 322 h 327"/>
              <a:gd name="T64" fmla="*/ 151 w 248"/>
              <a:gd name="T65" fmla="*/ 32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327">
                <a:moveTo>
                  <a:pt x="33" y="305"/>
                </a:moveTo>
                <a:cubicBezTo>
                  <a:pt x="59" y="295"/>
                  <a:pt x="59" y="295"/>
                  <a:pt x="59" y="295"/>
                </a:cubicBezTo>
                <a:cubicBezTo>
                  <a:pt x="63" y="293"/>
                  <a:pt x="67" y="295"/>
                  <a:pt x="69" y="298"/>
                </a:cubicBezTo>
                <a:cubicBezTo>
                  <a:pt x="82" y="322"/>
                  <a:pt x="82" y="322"/>
                  <a:pt x="82" y="322"/>
                </a:cubicBezTo>
                <a:cubicBezTo>
                  <a:pt x="85" y="326"/>
                  <a:pt x="90" y="327"/>
                  <a:pt x="94" y="325"/>
                </a:cubicBezTo>
                <a:cubicBezTo>
                  <a:pt x="96" y="324"/>
                  <a:pt x="97" y="322"/>
                  <a:pt x="98" y="320"/>
                </a:cubicBezTo>
                <a:cubicBezTo>
                  <a:pt x="117" y="268"/>
                  <a:pt x="117" y="268"/>
                  <a:pt x="117" y="268"/>
                </a:cubicBezTo>
                <a:cubicBezTo>
                  <a:pt x="103" y="266"/>
                  <a:pt x="91" y="259"/>
                  <a:pt x="83" y="248"/>
                </a:cubicBezTo>
                <a:cubicBezTo>
                  <a:pt x="83" y="248"/>
                  <a:pt x="83" y="247"/>
                  <a:pt x="82" y="247"/>
                </a:cubicBezTo>
                <a:cubicBezTo>
                  <a:pt x="82" y="247"/>
                  <a:pt x="82" y="247"/>
                  <a:pt x="82" y="247"/>
                </a:cubicBezTo>
                <a:cubicBezTo>
                  <a:pt x="68" y="252"/>
                  <a:pt x="53" y="250"/>
                  <a:pt x="41" y="243"/>
                </a:cubicBezTo>
                <a:cubicBezTo>
                  <a:pt x="22" y="295"/>
                  <a:pt x="22" y="295"/>
                  <a:pt x="22" y="295"/>
                </a:cubicBezTo>
                <a:cubicBezTo>
                  <a:pt x="20" y="299"/>
                  <a:pt x="23" y="304"/>
                  <a:pt x="27" y="305"/>
                </a:cubicBezTo>
                <a:cubicBezTo>
                  <a:pt x="29" y="306"/>
                  <a:pt x="31" y="306"/>
                  <a:pt x="33" y="305"/>
                </a:cubicBezTo>
                <a:close/>
                <a:moveTo>
                  <a:pt x="196" y="124"/>
                </a:moveTo>
                <a:cubicBezTo>
                  <a:pt x="196" y="86"/>
                  <a:pt x="164" y="55"/>
                  <a:pt x="124" y="55"/>
                </a:cubicBezTo>
                <a:cubicBezTo>
                  <a:pt x="84" y="55"/>
                  <a:pt x="52" y="86"/>
                  <a:pt x="52" y="124"/>
                </a:cubicBezTo>
                <a:cubicBezTo>
                  <a:pt x="52" y="162"/>
                  <a:pt x="84" y="193"/>
                  <a:pt x="124" y="193"/>
                </a:cubicBezTo>
                <a:cubicBezTo>
                  <a:pt x="164" y="193"/>
                  <a:pt x="196" y="162"/>
                  <a:pt x="196" y="124"/>
                </a:cubicBezTo>
                <a:moveTo>
                  <a:pt x="240" y="109"/>
                </a:moveTo>
                <a:cubicBezTo>
                  <a:pt x="233" y="118"/>
                  <a:pt x="233" y="130"/>
                  <a:pt x="240" y="139"/>
                </a:cubicBezTo>
                <a:cubicBezTo>
                  <a:pt x="248" y="150"/>
                  <a:pt x="246" y="166"/>
                  <a:pt x="234" y="174"/>
                </a:cubicBezTo>
                <a:cubicBezTo>
                  <a:pt x="232" y="175"/>
                  <a:pt x="229" y="177"/>
                  <a:pt x="227" y="178"/>
                </a:cubicBezTo>
                <a:cubicBezTo>
                  <a:pt x="216" y="181"/>
                  <a:pt x="208" y="191"/>
                  <a:pt x="209" y="202"/>
                </a:cubicBezTo>
                <a:cubicBezTo>
                  <a:pt x="209" y="215"/>
                  <a:pt x="197" y="226"/>
                  <a:pt x="183" y="227"/>
                </a:cubicBezTo>
                <a:cubicBezTo>
                  <a:pt x="180" y="227"/>
                  <a:pt x="177" y="226"/>
                  <a:pt x="174" y="225"/>
                </a:cubicBezTo>
                <a:cubicBezTo>
                  <a:pt x="164" y="222"/>
                  <a:pt x="152" y="226"/>
                  <a:pt x="145" y="234"/>
                </a:cubicBezTo>
                <a:cubicBezTo>
                  <a:pt x="137" y="246"/>
                  <a:pt x="121" y="248"/>
                  <a:pt x="109" y="240"/>
                </a:cubicBezTo>
                <a:cubicBezTo>
                  <a:pt x="107" y="239"/>
                  <a:pt x="105" y="237"/>
                  <a:pt x="103" y="234"/>
                </a:cubicBezTo>
                <a:cubicBezTo>
                  <a:pt x="96" y="226"/>
                  <a:pt x="84" y="222"/>
                  <a:pt x="74" y="225"/>
                </a:cubicBezTo>
                <a:cubicBezTo>
                  <a:pt x="60" y="230"/>
                  <a:pt x="45" y="223"/>
                  <a:pt x="41" y="210"/>
                </a:cubicBezTo>
                <a:cubicBezTo>
                  <a:pt x="40" y="207"/>
                  <a:pt x="39" y="204"/>
                  <a:pt x="39" y="202"/>
                </a:cubicBezTo>
                <a:cubicBezTo>
                  <a:pt x="39" y="191"/>
                  <a:pt x="32" y="181"/>
                  <a:pt x="21" y="178"/>
                </a:cubicBezTo>
                <a:cubicBezTo>
                  <a:pt x="8" y="173"/>
                  <a:pt x="0" y="160"/>
                  <a:pt x="4" y="146"/>
                </a:cubicBezTo>
                <a:cubicBezTo>
                  <a:pt x="5" y="144"/>
                  <a:pt x="7" y="141"/>
                  <a:pt x="8" y="139"/>
                </a:cubicBezTo>
                <a:cubicBezTo>
                  <a:pt x="15" y="130"/>
                  <a:pt x="15" y="118"/>
                  <a:pt x="8" y="110"/>
                </a:cubicBezTo>
                <a:cubicBezTo>
                  <a:pt x="0" y="99"/>
                  <a:pt x="2" y="83"/>
                  <a:pt x="14" y="75"/>
                </a:cubicBezTo>
                <a:cubicBezTo>
                  <a:pt x="16" y="73"/>
                  <a:pt x="19" y="72"/>
                  <a:pt x="21" y="71"/>
                </a:cubicBezTo>
                <a:cubicBezTo>
                  <a:pt x="32" y="68"/>
                  <a:pt x="40" y="58"/>
                  <a:pt x="40" y="47"/>
                </a:cubicBezTo>
                <a:cubicBezTo>
                  <a:pt x="39" y="33"/>
                  <a:pt x="51" y="22"/>
                  <a:pt x="65" y="22"/>
                </a:cubicBezTo>
                <a:cubicBezTo>
                  <a:pt x="68" y="22"/>
                  <a:pt x="71" y="22"/>
                  <a:pt x="74" y="23"/>
                </a:cubicBezTo>
                <a:cubicBezTo>
                  <a:pt x="76" y="24"/>
                  <a:pt x="79" y="25"/>
                  <a:pt x="82" y="25"/>
                </a:cubicBezTo>
                <a:cubicBezTo>
                  <a:pt x="90" y="25"/>
                  <a:pt x="98" y="21"/>
                  <a:pt x="103" y="14"/>
                </a:cubicBezTo>
                <a:cubicBezTo>
                  <a:pt x="111" y="3"/>
                  <a:pt x="127" y="0"/>
                  <a:pt x="139" y="8"/>
                </a:cubicBezTo>
                <a:cubicBezTo>
                  <a:pt x="141" y="10"/>
                  <a:pt x="143" y="12"/>
                  <a:pt x="145" y="14"/>
                </a:cubicBezTo>
                <a:cubicBezTo>
                  <a:pt x="150" y="21"/>
                  <a:pt x="158" y="25"/>
                  <a:pt x="166" y="25"/>
                </a:cubicBezTo>
                <a:cubicBezTo>
                  <a:pt x="169" y="25"/>
                  <a:pt x="172" y="24"/>
                  <a:pt x="174" y="23"/>
                </a:cubicBezTo>
                <a:cubicBezTo>
                  <a:pt x="188" y="19"/>
                  <a:pt x="203" y="26"/>
                  <a:pt x="207" y="39"/>
                </a:cubicBezTo>
                <a:cubicBezTo>
                  <a:pt x="208" y="41"/>
                  <a:pt x="209" y="44"/>
                  <a:pt x="209" y="47"/>
                </a:cubicBezTo>
                <a:cubicBezTo>
                  <a:pt x="209" y="58"/>
                  <a:pt x="216" y="68"/>
                  <a:pt x="227" y="71"/>
                </a:cubicBezTo>
                <a:cubicBezTo>
                  <a:pt x="240" y="75"/>
                  <a:pt x="248" y="89"/>
                  <a:pt x="244" y="102"/>
                </a:cubicBezTo>
                <a:cubicBezTo>
                  <a:pt x="243" y="105"/>
                  <a:pt x="241" y="107"/>
                  <a:pt x="240" y="109"/>
                </a:cubicBezTo>
                <a:close/>
                <a:moveTo>
                  <a:pt x="151" y="320"/>
                </a:moveTo>
                <a:cubicBezTo>
                  <a:pt x="132" y="268"/>
                  <a:pt x="132" y="268"/>
                  <a:pt x="132" y="268"/>
                </a:cubicBezTo>
                <a:cubicBezTo>
                  <a:pt x="145" y="266"/>
                  <a:pt x="157" y="259"/>
                  <a:pt x="165" y="248"/>
                </a:cubicBezTo>
                <a:cubicBezTo>
                  <a:pt x="165" y="248"/>
                  <a:pt x="166" y="247"/>
                  <a:pt x="166" y="247"/>
                </a:cubicBezTo>
                <a:cubicBezTo>
                  <a:pt x="167" y="247"/>
                  <a:pt x="167" y="247"/>
                  <a:pt x="167" y="247"/>
                </a:cubicBezTo>
                <a:cubicBezTo>
                  <a:pt x="180" y="252"/>
                  <a:pt x="195" y="250"/>
                  <a:pt x="208" y="243"/>
                </a:cubicBezTo>
                <a:cubicBezTo>
                  <a:pt x="226" y="295"/>
                  <a:pt x="226" y="295"/>
                  <a:pt x="226" y="295"/>
                </a:cubicBezTo>
                <a:cubicBezTo>
                  <a:pt x="228" y="299"/>
                  <a:pt x="226" y="304"/>
                  <a:pt x="221" y="305"/>
                </a:cubicBezTo>
                <a:cubicBezTo>
                  <a:pt x="219" y="306"/>
                  <a:pt x="217" y="306"/>
                  <a:pt x="215" y="305"/>
                </a:cubicBezTo>
                <a:cubicBezTo>
                  <a:pt x="189" y="295"/>
                  <a:pt x="189" y="295"/>
                  <a:pt x="189" y="295"/>
                </a:cubicBezTo>
                <a:cubicBezTo>
                  <a:pt x="185" y="293"/>
                  <a:pt x="181" y="295"/>
                  <a:pt x="180" y="298"/>
                </a:cubicBezTo>
                <a:cubicBezTo>
                  <a:pt x="166" y="322"/>
                  <a:pt x="166" y="322"/>
                  <a:pt x="166" y="322"/>
                </a:cubicBezTo>
                <a:cubicBezTo>
                  <a:pt x="163" y="325"/>
                  <a:pt x="158" y="327"/>
                  <a:pt x="154" y="325"/>
                </a:cubicBezTo>
                <a:cubicBezTo>
                  <a:pt x="153" y="324"/>
                  <a:pt x="151" y="322"/>
                  <a:pt x="151" y="32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97" name="Rectangle 23"/>
          <p:cNvSpPr/>
          <p:nvPr/>
        </p:nvSpPr>
        <p:spPr>
          <a:xfrm>
            <a:off x="10118655" y="6460348"/>
            <a:ext cx="1343316" cy="307777"/>
          </a:xfrm>
          <a:prstGeom prst="rect">
            <a:avLst/>
          </a:prstGeom>
        </p:spPr>
        <p:txBody>
          <a:bodyPr wrap="none">
            <a:spAutoFit/>
          </a:bodyPr>
          <a:lstStyle/>
          <a:p>
            <a:r>
              <a:rPr lang="en-US" sz="1400" dirty="0">
                <a:solidFill>
                  <a:srgbClr val="550020"/>
                </a:solidFill>
                <a:latin typeface="+mn-lt"/>
              </a:rPr>
              <a:t>valid patents</a:t>
            </a:r>
            <a:endParaRPr lang="en-US" sz="1400" dirty="0">
              <a:latin typeface="+mn-lt"/>
            </a:endParaRPr>
          </a:p>
        </p:txBody>
      </p:sp>
      <p:sp>
        <p:nvSpPr>
          <p:cNvPr id="1198" name="Rectangle 24"/>
          <p:cNvSpPr/>
          <p:nvPr/>
        </p:nvSpPr>
        <p:spPr>
          <a:xfrm>
            <a:off x="7178318" y="6187051"/>
            <a:ext cx="1252266" cy="307777"/>
          </a:xfrm>
          <a:prstGeom prst="rect">
            <a:avLst/>
          </a:prstGeom>
        </p:spPr>
        <p:txBody>
          <a:bodyPr wrap="none">
            <a:spAutoFit/>
          </a:bodyPr>
          <a:lstStyle/>
          <a:p>
            <a:r>
              <a:rPr lang="et-EE" sz="1400" dirty="0" err="1">
                <a:solidFill>
                  <a:srgbClr val="550020"/>
                </a:solidFill>
                <a:latin typeface="+mn-lt"/>
              </a:rPr>
              <a:t>applications</a:t>
            </a:r>
            <a:endParaRPr lang="en-US" sz="1400" dirty="0">
              <a:latin typeface="+mn-lt"/>
            </a:endParaRPr>
          </a:p>
        </p:txBody>
      </p:sp>
      <p:sp>
        <p:nvSpPr>
          <p:cNvPr id="1199" name="Rectangle 25"/>
          <p:cNvSpPr/>
          <p:nvPr/>
        </p:nvSpPr>
        <p:spPr>
          <a:xfrm>
            <a:off x="8609130" y="6233947"/>
            <a:ext cx="1680268" cy="307777"/>
          </a:xfrm>
          <a:prstGeom prst="rect">
            <a:avLst/>
          </a:prstGeom>
        </p:spPr>
        <p:txBody>
          <a:bodyPr wrap="none">
            <a:spAutoFit/>
          </a:bodyPr>
          <a:lstStyle/>
          <a:p>
            <a:r>
              <a:rPr lang="et-EE" sz="1400" dirty="0" err="1">
                <a:solidFill>
                  <a:srgbClr val="550020"/>
                </a:solidFill>
                <a:latin typeface="+mn-lt"/>
              </a:rPr>
              <a:t>received</a:t>
            </a:r>
            <a:r>
              <a:rPr lang="et-EE" sz="1400" dirty="0">
                <a:solidFill>
                  <a:srgbClr val="550020"/>
                </a:solidFill>
                <a:latin typeface="+mn-lt"/>
              </a:rPr>
              <a:t> </a:t>
            </a:r>
            <a:r>
              <a:rPr lang="et-EE" sz="1400" dirty="0" err="1">
                <a:solidFill>
                  <a:srgbClr val="550020"/>
                </a:solidFill>
                <a:latin typeface="+mn-lt"/>
              </a:rPr>
              <a:t>patents</a:t>
            </a:r>
            <a:endParaRPr lang="en-US" sz="1400" dirty="0">
              <a:latin typeface="+mn-lt"/>
            </a:endParaRPr>
          </a:p>
        </p:txBody>
      </p:sp>
      <p:sp>
        <p:nvSpPr>
          <p:cNvPr id="1200" name="Rectangle 26"/>
          <p:cNvSpPr/>
          <p:nvPr/>
        </p:nvSpPr>
        <p:spPr>
          <a:xfrm>
            <a:off x="7495923" y="5604671"/>
            <a:ext cx="781950" cy="461665"/>
          </a:xfrm>
          <a:prstGeom prst="rect">
            <a:avLst/>
          </a:prstGeom>
        </p:spPr>
        <p:txBody>
          <a:bodyPr wrap="square">
            <a:spAutoFit/>
          </a:bodyPr>
          <a:lstStyle/>
          <a:p>
            <a:r>
              <a:rPr lang="en-US" sz="2400" b="1" dirty="0">
                <a:solidFill>
                  <a:srgbClr val="550020"/>
                </a:solidFill>
              </a:rPr>
              <a:t>11</a:t>
            </a:r>
            <a:endParaRPr lang="en-US" sz="2400" b="1" dirty="0"/>
          </a:p>
        </p:txBody>
      </p:sp>
      <p:sp>
        <p:nvSpPr>
          <p:cNvPr id="1201" name="Rectangle 27"/>
          <p:cNvSpPr/>
          <p:nvPr/>
        </p:nvSpPr>
        <p:spPr>
          <a:xfrm>
            <a:off x="9161760" y="5599839"/>
            <a:ext cx="389282" cy="461664"/>
          </a:xfrm>
          <a:prstGeom prst="rect">
            <a:avLst/>
          </a:prstGeom>
        </p:spPr>
        <p:txBody>
          <a:bodyPr wrap="square">
            <a:spAutoFit/>
          </a:bodyPr>
          <a:lstStyle/>
          <a:p>
            <a:r>
              <a:rPr lang="et-EE" sz="2400" b="1" dirty="0">
                <a:solidFill>
                  <a:srgbClr val="550020"/>
                </a:solidFill>
              </a:rPr>
              <a:t>9</a:t>
            </a:r>
            <a:endParaRPr lang="en-US" sz="2400" b="1" dirty="0"/>
          </a:p>
        </p:txBody>
      </p:sp>
      <p:sp>
        <p:nvSpPr>
          <p:cNvPr id="1202" name="Rectangle 28"/>
          <p:cNvSpPr/>
          <p:nvPr/>
        </p:nvSpPr>
        <p:spPr>
          <a:xfrm>
            <a:off x="10642345" y="5671961"/>
            <a:ext cx="511679" cy="369332"/>
          </a:xfrm>
          <a:prstGeom prst="rect">
            <a:avLst/>
          </a:prstGeom>
        </p:spPr>
        <p:txBody>
          <a:bodyPr wrap="none">
            <a:spAutoFit/>
          </a:bodyPr>
          <a:lstStyle/>
          <a:p>
            <a:r>
              <a:rPr lang="et-EE" b="1" dirty="0">
                <a:solidFill>
                  <a:srgbClr val="550020"/>
                </a:solidFill>
              </a:rPr>
              <a:t>48</a:t>
            </a:r>
            <a:endParaRPr lang="en-US" b="1" dirty="0"/>
          </a:p>
        </p:txBody>
      </p:sp>
      <p:sp>
        <p:nvSpPr>
          <p:cNvPr id="1203" name="Line Callout 2 (No Border) 1202"/>
          <p:cNvSpPr/>
          <p:nvPr/>
        </p:nvSpPr>
        <p:spPr>
          <a:xfrm>
            <a:off x="1595809" y="5434697"/>
            <a:ext cx="1775019" cy="464467"/>
          </a:xfrm>
          <a:prstGeom prst="callout2">
            <a:avLst>
              <a:gd name="adj1" fmla="val 43285"/>
              <a:gd name="adj2" fmla="val 67686"/>
              <a:gd name="adj3" fmla="val -55732"/>
              <a:gd name="adj4" fmla="val 81305"/>
              <a:gd name="adj5" fmla="val -93843"/>
              <a:gd name="adj6" fmla="val 106542"/>
            </a:avLst>
          </a:prstGeom>
          <a:noFill/>
          <a:ln w="12700" cap="rnd" cmpd="sng" algn="ctr">
            <a:solidFill>
              <a:srgbClr val="870042">
                <a:shade val="50000"/>
              </a:srgbClr>
            </a:solidFill>
            <a:prstDash val="solid"/>
            <a:miter lim="800000"/>
            <a:tailEnd type="oval" w="sm" len="sm"/>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1050" b="0" i="0" u="none" strike="noStrike" kern="0" cap="none" spc="0" normalizeH="0" baseline="0" noProof="0" dirty="0" smtClean="0">
                <a:ln>
                  <a:noFill/>
                </a:ln>
                <a:solidFill>
                  <a:srgbClr val="440022"/>
                </a:solidFill>
                <a:effectLst/>
                <a:uLnTx/>
                <a:uFillTx/>
                <a:latin typeface="Verdana"/>
                <a:ea typeface="+mn-ea"/>
                <a:cs typeface="+mn-cs"/>
              </a:rPr>
              <a:t>International </a:t>
            </a:r>
            <a:r>
              <a:rPr kumimoji="0" lang="et-EE" sz="1050" b="0" i="0" u="none" strike="noStrike" kern="0" cap="none" spc="0" normalizeH="0" baseline="0" noProof="0" dirty="0" err="1" smtClean="0">
                <a:ln>
                  <a:noFill/>
                </a:ln>
                <a:solidFill>
                  <a:srgbClr val="440022"/>
                </a:solidFill>
                <a:effectLst/>
                <a:uLnTx/>
                <a:uFillTx/>
                <a:latin typeface="Verdana"/>
                <a:ea typeface="+mn-ea"/>
                <a:cs typeface="+mn-cs"/>
              </a:rPr>
              <a:t>doctorates</a:t>
            </a:r>
            <a:r>
              <a:rPr kumimoji="0" lang="et-EE" sz="1050" b="0" i="0" u="none" strike="noStrike" kern="0" cap="none" spc="0" normalizeH="0" baseline="0" noProof="0" dirty="0" smtClean="0">
                <a:ln>
                  <a:noFill/>
                </a:ln>
                <a:solidFill>
                  <a:srgbClr val="440022"/>
                </a:solidFill>
                <a:effectLst/>
                <a:uLnTx/>
                <a:uFillTx/>
                <a:latin typeface="Verdana"/>
                <a:ea typeface="+mn-ea"/>
                <a:cs typeface="+mn-cs"/>
              </a:rPr>
              <a:t> 128</a:t>
            </a:r>
            <a:endParaRPr kumimoji="0" lang="en-US" sz="1050" b="0" i="0" u="none" strike="noStrike" kern="0" cap="none" spc="0" normalizeH="0" baseline="0" noProof="0" dirty="0" smtClean="0">
              <a:ln>
                <a:noFill/>
              </a:ln>
              <a:solidFill>
                <a:srgbClr val="440022"/>
              </a:solidFill>
              <a:effectLst/>
              <a:uLnTx/>
              <a:uFillTx/>
              <a:latin typeface="Verdana"/>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2"/>
          <p:cNvSpPr>
            <a:spLocks noGrp="1"/>
          </p:cNvSpPr>
          <p:nvPr>
            <p:ph type="body" sz="quarter" idx="13"/>
          </p:nvPr>
        </p:nvSpPr>
        <p:spPr>
          <a:xfrm>
            <a:off x="2316164" y="905854"/>
            <a:ext cx="8820150" cy="589571"/>
          </a:xfrm>
        </p:spPr>
        <p:txBody>
          <a:bodyPr/>
          <a:lstStyle/>
          <a:p>
            <a:r>
              <a:rPr lang="et-EE" dirty="0" err="1" smtClean="0"/>
              <a:t>Students</a:t>
            </a:r>
            <a:r>
              <a:rPr lang="et-EE" dirty="0" smtClean="0"/>
              <a:t> and </a:t>
            </a:r>
            <a:r>
              <a:rPr lang="et-EE" dirty="0" err="1"/>
              <a:t>c</a:t>
            </a:r>
            <a:r>
              <a:rPr lang="et-EE" dirty="0" err="1" smtClean="0"/>
              <a:t>urricula</a:t>
            </a:r>
            <a:endParaRPr lang="en-US" altLang="en-US" dirty="0" smtClean="0"/>
          </a:p>
        </p:txBody>
      </p:sp>
      <p:graphicFrame>
        <p:nvGraphicFramePr>
          <p:cNvPr id="10" name="Chart 6"/>
          <p:cNvGraphicFramePr/>
          <p:nvPr>
            <p:extLst>
              <p:ext uri="{D42A27DB-BD31-4B8C-83A1-F6EECF244321}">
                <p14:modId xmlns:p14="http://schemas.microsoft.com/office/powerpoint/2010/main" val="3567297014"/>
              </p:ext>
            </p:extLst>
          </p:nvPr>
        </p:nvGraphicFramePr>
        <p:xfrm>
          <a:off x="1251575" y="1612923"/>
          <a:ext cx="4240716" cy="282714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646509" y="2417520"/>
            <a:ext cx="1450848" cy="1261884"/>
          </a:xfrm>
          <a:prstGeom prst="rect">
            <a:avLst/>
          </a:prstGeom>
          <a:noFill/>
        </p:spPr>
        <p:txBody>
          <a:bodyPr wrap="square" rtlCol="0">
            <a:spAutoFit/>
          </a:bodyPr>
          <a:lstStyle/>
          <a:p>
            <a:pPr algn="ctr"/>
            <a:r>
              <a:rPr lang="et-EE" sz="2000" b="1" dirty="0" smtClean="0">
                <a:solidFill>
                  <a:schemeClr val="accent5"/>
                </a:solidFill>
                <a:latin typeface="+mn-lt"/>
              </a:rPr>
              <a:t>46,155</a:t>
            </a:r>
            <a:endParaRPr lang="et-EE" sz="2000" b="1" dirty="0">
              <a:solidFill>
                <a:schemeClr val="accent5"/>
              </a:solidFill>
              <a:latin typeface="+mn-lt"/>
            </a:endParaRPr>
          </a:p>
          <a:p>
            <a:pPr algn="ctr"/>
            <a:r>
              <a:rPr lang="et-EE" sz="1400" dirty="0" err="1">
                <a:solidFill>
                  <a:schemeClr val="accent5"/>
                </a:solidFill>
                <a:latin typeface="+mn-lt"/>
              </a:rPr>
              <a:t>students</a:t>
            </a:r>
            <a:r>
              <a:rPr lang="et-EE" sz="1400" dirty="0">
                <a:solidFill>
                  <a:schemeClr val="accent5"/>
                </a:solidFill>
                <a:latin typeface="+mn-lt"/>
              </a:rPr>
              <a:t> </a:t>
            </a:r>
            <a:r>
              <a:rPr lang="et-EE" sz="1400" dirty="0" err="1">
                <a:solidFill>
                  <a:schemeClr val="accent5"/>
                </a:solidFill>
                <a:latin typeface="+mn-lt"/>
              </a:rPr>
              <a:t>enrolled</a:t>
            </a:r>
            <a:endParaRPr lang="et-EE" sz="1400" dirty="0">
              <a:solidFill>
                <a:schemeClr val="accent5"/>
              </a:solidFill>
              <a:latin typeface="+mn-lt"/>
            </a:endParaRPr>
          </a:p>
          <a:p>
            <a:pPr algn="ctr"/>
            <a:r>
              <a:rPr lang="et-EE" sz="1400" dirty="0">
                <a:solidFill>
                  <a:schemeClr val="accent5"/>
                </a:solidFill>
                <a:latin typeface="+mn-lt"/>
              </a:rPr>
              <a:t>in </a:t>
            </a:r>
            <a:r>
              <a:rPr lang="et-EE" sz="1400" dirty="0" err="1">
                <a:solidFill>
                  <a:schemeClr val="accent5"/>
                </a:solidFill>
                <a:latin typeface="+mn-lt"/>
              </a:rPr>
              <a:t>universities</a:t>
            </a:r>
            <a:endParaRPr lang="et-EE" sz="1400" dirty="0">
              <a:solidFill>
                <a:schemeClr val="accent5"/>
              </a:solidFill>
              <a:latin typeface="+mn-lt"/>
            </a:endParaRPr>
          </a:p>
          <a:p>
            <a:pPr algn="ctr"/>
            <a:r>
              <a:rPr lang="et-EE" sz="1400" dirty="0">
                <a:solidFill>
                  <a:schemeClr val="accent5"/>
                </a:solidFill>
                <a:latin typeface="+mn-lt"/>
              </a:rPr>
              <a:t>in Estonia</a:t>
            </a:r>
            <a:endParaRPr lang="en-US" sz="1400" dirty="0">
              <a:solidFill>
                <a:schemeClr val="accent5"/>
              </a:solidFill>
              <a:latin typeface="+mn-lt"/>
            </a:endParaRPr>
          </a:p>
        </p:txBody>
      </p:sp>
      <p:sp>
        <p:nvSpPr>
          <p:cNvPr id="12" name="Line Callout 2 (No Border) 10"/>
          <p:cNvSpPr/>
          <p:nvPr/>
        </p:nvSpPr>
        <p:spPr>
          <a:xfrm>
            <a:off x="3611715" y="1466418"/>
            <a:ext cx="1348387" cy="464467"/>
          </a:xfrm>
          <a:prstGeom prst="callout2">
            <a:avLst>
              <a:gd name="adj1" fmla="val 49110"/>
              <a:gd name="adj2" fmla="val -289"/>
              <a:gd name="adj3" fmla="val 49110"/>
              <a:gd name="adj4" fmla="val -23249"/>
              <a:gd name="adj5" fmla="val 151039"/>
              <a:gd name="adj6" fmla="val -49445"/>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200" dirty="0">
                <a:solidFill>
                  <a:schemeClr val="accent5"/>
                </a:solidFill>
              </a:rPr>
              <a:t>11,070 in TTÜ</a:t>
            </a:r>
            <a:endParaRPr lang="en-US" sz="1200" dirty="0">
              <a:solidFill>
                <a:schemeClr val="accent5"/>
              </a:solidFill>
            </a:endParaRPr>
          </a:p>
        </p:txBody>
      </p:sp>
      <p:graphicFrame>
        <p:nvGraphicFramePr>
          <p:cNvPr id="13" name="Chart 12"/>
          <p:cNvGraphicFramePr/>
          <p:nvPr>
            <p:extLst>
              <p:ext uri="{D42A27DB-BD31-4B8C-83A1-F6EECF244321}">
                <p14:modId xmlns:p14="http://schemas.microsoft.com/office/powerpoint/2010/main" val="1107366364"/>
              </p:ext>
            </p:extLst>
          </p:nvPr>
        </p:nvGraphicFramePr>
        <p:xfrm>
          <a:off x="4906665" y="1647306"/>
          <a:ext cx="4240716" cy="2827144"/>
        </p:xfrm>
        <a:graphic>
          <a:graphicData uri="http://schemas.openxmlformats.org/drawingml/2006/chart">
            <c:chart xmlns:c="http://schemas.openxmlformats.org/drawingml/2006/chart" xmlns:r="http://schemas.openxmlformats.org/officeDocument/2006/relationships" r:id="rId4"/>
          </a:graphicData>
        </a:graphic>
      </p:graphicFrame>
      <p:sp>
        <p:nvSpPr>
          <p:cNvPr id="14" name="Line Callout 2 (No Border) 13"/>
          <p:cNvSpPr/>
          <p:nvPr/>
        </p:nvSpPr>
        <p:spPr>
          <a:xfrm>
            <a:off x="7443301" y="1465048"/>
            <a:ext cx="2272199" cy="573302"/>
          </a:xfrm>
          <a:prstGeom prst="callout2">
            <a:avLst>
              <a:gd name="adj1" fmla="val 49110"/>
              <a:gd name="adj2" fmla="val -289"/>
              <a:gd name="adj3" fmla="val 49110"/>
              <a:gd name="adj4" fmla="val -23249"/>
              <a:gd name="adj5" fmla="val 106778"/>
              <a:gd name="adj6" fmla="val -30449"/>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200" dirty="0">
                <a:solidFill>
                  <a:schemeClr val="accent5"/>
                </a:solidFill>
              </a:rPr>
              <a:t>1,506</a:t>
            </a:r>
          </a:p>
          <a:p>
            <a:r>
              <a:rPr lang="et-EE" sz="1200" dirty="0" smtClean="0">
                <a:solidFill>
                  <a:schemeClr val="accent5"/>
                </a:solidFill>
              </a:rPr>
              <a:t>International </a:t>
            </a:r>
            <a:r>
              <a:rPr lang="et-EE" sz="1200" dirty="0" err="1" smtClean="0">
                <a:solidFill>
                  <a:schemeClr val="accent5"/>
                </a:solidFill>
              </a:rPr>
              <a:t>students</a:t>
            </a:r>
            <a:endParaRPr lang="en-US" sz="1200" dirty="0">
              <a:solidFill>
                <a:schemeClr val="accent5"/>
              </a:solidFill>
            </a:endParaRPr>
          </a:p>
        </p:txBody>
      </p:sp>
      <p:sp>
        <p:nvSpPr>
          <p:cNvPr id="15" name="TextBox 14"/>
          <p:cNvSpPr txBox="1"/>
          <p:nvPr/>
        </p:nvSpPr>
        <p:spPr>
          <a:xfrm>
            <a:off x="6315881" y="2627985"/>
            <a:ext cx="1450848" cy="1046440"/>
          </a:xfrm>
          <a:prstGeom prst="rect">
            <a:avLst/>
          </a:prstGeom>
          <a:noFill/>
        </p:spPr>
        <p:txBody>
          <a:bodyPr wrap="square" rtlCol="0">
            <a:spAutoFit/>
          </a:bodyPr>
          <a:lstStyle/>
          <a:p>
            <a:pPr algn="ctr"/>
            <a:r>
              <a:rPr lang="et-EE" sz="2000" b="1" dirty="0" smtClean="0">
                <a:solidFill>
                  <a:schemeClr val="accent5"/>
                </a:solidFill>
                <a:latin typeface="+mn-lt"/>
              </a:rPr>
              <a:t>11,208</a:t>
            </a:r>
            <a:endParaRPr lang="et-EE" sz="2000" b="1" dirty="0">
              <a:solidFill>
                <a:schemeClr val="accent5"/>
              </a:solidFill>
              <a:latin typeface="+mn-lt"/>
            </a:endParaRPr>
          </a:p>
          <a:p>
            <a:pPr algn="ctr"/>
            <a:r>
              <a:rPr lang="en-US" sz="1400" dirty="0">
                <a:solidFill>
                  <a:schemeClr val="accent5"/>
                </a:solidFill>
                <a:latin typeface="+mn-lt"/>
              </a:rPr>
              <a:t>students are</a:t>
            </a:r>
          </a:p>
          <a:p>
            <a:pPr algn="ctr"/>
            <a:r>
              <a:rPr lang="en-US" sz="1400" dirty="0">
                <a:solidFill>
                  <a:schemeClr val="accent5"/>
                </a:solidFill>
                <a:latin typeface="+mn-lt"/>
              </a:rPr>
              <a:t>enrolled</a:t>
            </a:r>
          </a:p>
          <a:p>
            <a:pPr algn="ctr"/>
            <a:r>
              <a:rPr lang="en-US" sz="1400" dirty="0">
                <a:solidFill>
                  <a:schemeClr val="accent5"/>
                </a:solidFill>
                <a:latin typeface="+mn-lt"/>
              </a:rPr>
              <a:t>in TTÜ</a:t>
            </a:r>
          </a:p>
        </p:txBody>
      </p:sp>
      <p:pic>
        <p:nvPicPr>
          <p:cNvPr id="16" name="Picture 22"/>
          <p:cNvPicPr>
            <a:picLocks noChangeAspect="1"/>
          </p:cNvPicPr>
          <p:nvPr/>
        </p:nvPicPr>
        <p:blipFill>
          <a:blip r:embed="rId5"/>
          <a:stretch>
            <a:fillRect/>
          </a:stretch>
        </p:blipFill>
        <p:spPr>
          <a:xfrm>
            <a:off x="9267318" y="4237246"/>
            <a:ext cx="793599" cy="1114026"/>
          </a:xfrm>
          <a:prstGeom prst="rect">
            <a:avLst/>
          </a:prstGeom>
        </p:spPr>
      </p:pic>
      <p:grpSp>
        <p:nvGrpSpPr>
          <p:cNvPr id="17" name="Group 23"/>
          <p:cNvGrpSpPr/>
          <p:nvPr/>
        </p:nvGrpSpPr>
        <p:grpSpPr>
          <a:xfrm>
            <a:off x="6940917" y="5441130"/>
            <a:ext cx="587712" cy="594756"/>
            <a:chOff x="1653850" y="5418140"/>
            <a:chExt cx="927101" cy="938213"/>
          </a:xfrm>
        </p:grpSpPr>
        <p:sp>
          <p:nvSpPr>
            <p:cNvPr id="18" name="Freeform 5"/>
            <p:cNvSpPr>
              <a:spLocks/>
            </p:cNvSpPr>
            <p:nvPr/>
          </p:nvSpPr>
          <p:spPr bwMode="auto">
            <a:xfrm>
              <a:off x="1750688" y="5592765"/>
              <a:ext cx="57150" cy="196850"/>
            </a:xfrm>
            <a:custGeom>
              <a:avLst/>
              <a:gdLst>
                <a:gd name="T0" fmla="*/ 11 w 11"/>
                <a:gd name="T1" fmla="*/ 36 h 38"/>
                <a:gd name="T2" fmla="*/ 6 w 11"/>
                <a:gd name="T3" fmla="*/ 38 h 38"/>
                <a:gd name="T4" fmla="*/ 2 w 11"/>
                <a:gd name="T5" fmla="*/ 37 h 38"/>
                <a:gd name="T6" fmla="*/ 0 w 11"/>
                <a:gd name="T7" fmla="*/ 36 h 38"/>
                <a:gd name="T8" fmla="*/ 4 w 11"/>
                <a:gd name="T9" fmla="*/ 12 h 38"/>
                <a:gd name="T10" fmla="*/ 2 w 11"/>
                <a:gd name="T11" fmla="*/ 9 h 38"/>
                <a:gd name="T12" fmla="*/ 5 w 11"/>
                <a:gd name="T13" fmla="*/ 6 h 38"/>
                <a:gd name="T14" fmla="*/ 5 w 11"/>
                <a:gd name="T15" fmla="*/ 0 h 38"/>
                <a:gd name="T16" fmla="*/ 6 w 11"/>
                <a:gd name="T17" fmla="*/ 1 h 38"/>
                <a:gd name="T18" fmla="*/ 6 w 11"/>
                <a:gd name="T19" fmla="*/ 6 h 38"/>
                <a:gd name="T20" fmla="*/ 9 w 11"/>
                <a:gd name="T21" fmla="*/ 9 h 38"/>
                <a:gd name="T22" fmla="*/ 7 w 11"/>
                <a:gd name="T23" fmla="*/ 12 h 38"/>
                <a:gd name="T24" fmla="*/ 10 w 11"/>
                <a:gd name="T25" fmla="*/ 26 h 38"/>
                <a:gd name="T26" fmla="*/ 11 w 11"/>
                <a:gd name="T27"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8">
                  <a:moveTo>
                    <a:pt x="11" y="36"/>
                  </a:moveTo>
                  <a:cubicBezTo>
                    <a:pt x="11" y="36"/>
                    <a:pt x="10" y="38"/>
                    <a:pt x="6" y="38"/>
                  </a:cubicBezTo>
                  <a:cubicBezTo>
                    <a:pt x="4" y="38"/>
                    <a:pt x="3" y="38"/>
                    <a:pt x="2" y="37"/>
                  </a:cubicBezTo>
                  <a:cubicBezTo>
                    <a:pt x="1" y="37"/>
                    <a:pt x="0" y="36"/>
                    <a:pt x="0" y="36"/>
                  </a:cubicBezTo>
                  <a:cubicBezTo>
                    <a:pt x="0" y="27"/>
                    <a:pt x="3" y="16"/>
                    <a:pt x="4" y="12"/>
                  </a:cubicBezTo>
                  <a:cubicBezTo>
                    <a:pt x="3" y="12"/>
                    <a:pt x="2" y="11"/>
                    <a:pt x="2" y="9"/>
                  </a:cubicBezTo>
                  <a:cubicBezTo>
                    <a:pt x="2" y="8"/>
                    <a:pt x="4" y="7"/>
                    <a:pt x="5" y="6"/>
                  </a:cubicBezTo>
                  <a:cubicBezTo>
                    <a:pt x="5" y="0"/>
                    <a:pt x="5" y="0"/>
                    <a:pt x="5" y="0"/>
                  </a:cubicBezTo>
                  <a:cubicBezTo>
                    <a:pt x="6" y="1"/>
                    <a:pt x="6" y="1"/>
                    <a:pt x="6" y="1"/>
                  </a:cubicBezTo>
                  <a:cubicBezTo>
                    <a:pt x="6" y="6"/>
                    <a:pt x="6" y="6"/>
                    <a:pt x="6" y="6"/>
                  </a:cubicBezTo>
                  <a:cubicBezTo>
                    <a:pt x="8" y="7"/>
                    <a:pt x="9" y="8"/>
                    <a:pt x="9" y="9"/>
                  </a:cubicBezTo>
                  <a:cubicBezTo>
                    <a:pt x="9" y="11"/>
                    <a:pt x="8" y="12"/>
                    <a:pt x="7" y="12"/>
                  </a:cubicBezTo>
                  <a:cubicBezTo>
                    <a:pt x="8" y="15"/>
                    <a:pt x="9" y="20"/>
                    <a:pt x="10" y="26"/>
                  </a:cubicBezTo>
                  <a:cubicBezTo>
                    <a:pt x="11" y="29"/>
                    <a:pt x="11" y="33"/>
                    <a:pt x="11" y="3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833238" y="5670553"/>
              <a:ext cx="346075" cy="304800"/>
            </a:xfrm>
            <a:custGeom>
              <a:avLst/>
              <a:gdLst>
                <a:gd name="T0" fmla="*/ 58 w 67"/>
                <a:gd name="T1" fmla="*/ 15 h 59"/>
                <a:gd name="T2" fmla="*/ 56 w 67"/>
                <a:gd name="T3" fmla="*/ 32 h 59"/>
                <a:gd name="T4" fmla="*/ 56 w 67"/>
                <a:gd name="T5" fmla="*/ 33 h 59"/>
                <a:gd name="T6" fmla="*/ 32 w 67"/>
                <a:gd name="T7" fmla="*/ 54 h 59"/>
                <a:gd name="T8" fmla="*/ 27 w 67"/>
                <a:gd name="T9" fmla="*/ 53 h 59"/>
                <a:gd name="T10" fmla="*/ 11 w 67"/>
                <a:gd name="T11" fmla="*/ 33 h 59"/>
                <a:gd name="T12" fmla="*/ 8 w 67"/>
                <a:gd name="T13" fmla="*/ 18 h 59"/>
                <a:gd name="T14" fmla="*/ 8 w 67"/>
                <a:gd name="T15" fmla="*/ 17 h 59"/>
                <a:gd name="T16" fmla="*/ 11 w 67"/>
                <a:gd name="T17" fmla="*/ 17 h 59"/>
                <a:gd name="T18" fmla="*/ 28 w 67"/>
                <a:gd name="T19" fmla="*/ 16 h 59"/>
                <a:gd name="T20" fmla="*/ 34 w 67"/>
                <a:gd name="T21" fmla="*/ 14 h 59"/>
                <a:gd name="T22" fmla="*/ 49 w 67"/>
                <a:gd name="T23" fmla="*/ 7 h 59"/>
                <a:gd name="T24" fmla="*/ 58 w 67"/>
                <a:gd name="T25" fmla="*/ 13 h 59"/>
                <a:gd name="T26" fmla="*/ 58 w 67"/>
                <a:gd name="T27" fmla="*/ 14 h 59"/>
                <a:gd name="T28" fmla="*/ 58 w 67"/>
                <a:gd name="T29" fmla="*/ 15 h 59"/>
                <a:gd name="T30" fmla="*/ 67 w 67"/>
                <a:gd name="T31" fmla="*/ 23 h 59"/>
                <a:gd name="T32" fmla="*/ 63 w 67"/>
                <a:gd name="T33" fmla="*/ 19 h 59"/>
                <a:gd name="T34" fmla="*/ 62 w 67"/>
                <a:gd name="T35" fmla="*/ 19 h 59"/>
                <a:gd name="T36" fmla="*/ 62 w 67"/>
                <a:gd name="T37" fmla="*/ 18 h 59"/>
                <a:gd name="T38" fmla="*/ 62 w 67"/>
                <a:gd name="T39" fmla="*/ 16 h 59"/>
                <a:gd name="T40" fmla="*/ 63 w 67"/>
                <a:gd name="T41" fmla="*/ 7 h 59"/>
                <a:gd name="T42" fmla="*/ 63 w 67"/>
                <a:gd name="T43" fmla="*/ 3 h 59"/>
                <a:gd name="T44" fmla="*/ 56 w 67"/>
                <a:gd name="T45" fmla="*/ 2 h 59"/>
                <a:gd name="T46" fmla="*/ 55 w 67"/>
                <a:gd name="T47" fmla="*/ 1 h 59"/>
                <a:gd name="T48" fmla="*/ 53 w 67"/>
                <a:gd name="T49" fmla="*/ 1 h 59"/>
                <a:gd name="T50" fmla="*/ 44 w 67"/>
                <a:gd name="T51" fmla="*/ 0 h 59"/>
                <a:gd name="T52" fmla="*/ 30 w 67"/>
                <a:gd name="T53" fmla="*/ 0 h 59"/>
                <a:gd name="T54" fmla="*/ 29 w 67"/>
                <a:gd name="T55" fmla="*/ 0 h 59"/>
                <a:gd name="T56" fmla="*/ 15 w 67"/>
                <a:gd name="T57" fmla="*/ 1 h 59"/>
                <a:gd name="T58" fmla="*/ 13 w 67"/>
                <a:gd name="T59" fmla="*/ 1 h 59"/>
                <a:gd name="T60" fmla="*/ 12 w 67"/>
                <a:gd name="T61" fmla="*/ 1 h 59"/>
                <a:gd name="T62" fmla="*/ 5 w 67"/>
                <a:gd name="T63" fmla="*/ 3 h 59"/>
                <a:gd name="T64" fmla="*/ 3 w 67"/>
                <a:gd name="T65" fmla="*/ 4 h 59"/>
                <a:gd name="T66" fmla="*/ 3 w 67"/>
                <a:gd name="T67" fmla="*/ 12 h 59"/>
                <a:gd name="T68" fmla="*/ 4 w 67"/>
                <a:gd name="T69" fmla="*/ 19 h 59"/>
                <a:gd name="T70" fmla="*/ 3 w 67"/>
                <a:gd name="T71" fmla="*/ 19 h 59"/>
                <a:gd name="T72" fmla="*/ 0 w 67"/>
                <a:gd name="T73" fmla="*/ 23 h 59"/>
                <a:gd name="T74" fmla="*/ 0 w 67"/>
                <a:gd name="T75" fmla="*/ 27 h 59"/>
                <a:gd name="T76" fmla="*/ 3 w 67"/>
                <a:gd name="T77" fmla="*/ 37 h 59"/>
                <a:gd name="T78" fmla="*/ 7 w 67"/>
                <a:gd name="T79" fmla="*/ 38 h 59"/>
                <a:gd name="T80" fmla="*/ 10 w 67"/>
                <a:gd name="T81" fmla="*/ 42 h 59"/>
                <a:gd name="T82" fmla="*/ 24 w 67"/>
                <a:gd name="T83" fmla="*/ 56 h 59"/>
                <a:gd name="T84" fmla="*/ 40 w 67"/>
                <a:gd name="T85" fmla="*/ 57 h 59"/>
                <a:gd name="T86" fmla="*/ 54 w 67"/>
                <a:gd name="T87" fmla="*/ 47 h 59"/>
                <a:gd name="T88" fmla="*/ 57 w 67"/>
                <a:gd name="T89" fmla="*/ 42 h 59"/>
                <a:gd name="T90" fmla="*/ 58 w 67"/>
                <a:gd name="T91" fmla="*/ 39 h 59"/>
                <a:gd name="T92" fmla="*/ 59 w 67"/>
                <a:gd name="T93" fmla="*/ 38 h 59"/>
                <a:gd name="T94" fmla="*/ 61 w 67"/>
                <a:gd name="T95" fmla="*/ 38 h 59"/>
                <a:gd name="T96" fmla="*/ 63 w 67"/>
                <a:gd name="T97" fmla="*/ 37 h 59"/>
                <a:gd name="T98" fmla="*/ 67 w 67"/>
                <a:gd name="T99" fmla="*/ 27 h 59"/>
                <a:gd name="T100" fmla="*/ 67 w 67"/>
                <a:gd name="T101"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59">
                  <a:moveTo>
                    <a:pt x="58" y="15"/>
                  </a:moveTo>
                  <a:cubicBezTo>
                    <a:pt x="58" y="21"/>
                    <a:pt x="58" y="26"/>
                    <a:pt x="56" y="32"/>
                  </a:cubicBezTo>
                  <a:cubicBezTo>
                    <a:pt x="56" y="32"/>
                    <a:pt x="56" y="32"/>
                    <a:pt x="56" y="33"/>
                  </a:cubicBezTo>
                  <a:cubicBezTo>
                    <a:pt x="52" y="43"/>
                    <a:pt x="45" y="54"/>
                    <a:pt x="32" y="54"/>
                  </a:cubicBezTo>
                  <a:cubicBezTo>
                    <a:pt x="30" y="54"/>
                    <a:pt x="29" y="54"/>
                    <a:pt x="27" y="53"/>
                  </a:cubicBezTo>
                  <a:cubicBezTo>
                    <a:pt x="18" y="50"/>
                    <a:pt x="14" y="43"/>
                    <a:pt x="11" y="33"/>
                  </a:cubicBezTo>
                  <a:cubicBezTo>
                    <a:pt x="9" y="29"/>
                    <a:pt x="8" y="24"/>
                    <a:pt x="8" y="18"/>
                  </a:cubicBezTo>
                  <a:cubicBezTo>
                    <a:pt x="8" y="18"/>
                    <a:pt x="8" y="17"/>
                    <a:pt x="8" y="17"/>
                  </a:cubicBezTo>
                  <a:cubicBezTo>
                    <a:pt x="9" y="17"/>
                    <a:pt x="10" y="17"/>
                    <a:pt x="11" y="17"/>
                  </a:cubicBezTo>
                  <a:cubicBezTo>
                    <a:pt x="17" y="17"/>
                    <a:pt x="23" y="16"/>
                    <a:pt x="28" y="16"/>
                  </a:cubicBezTo>
                  <a:cubicBezTo>
                    <a:pt x="30" y="15"/>
                    <a:pt x="32" y="15"/>
                    <a:pt x="34" y="14"/>
                  </a:cubicBezTo>
                  <a:cubicBezTo>
                    <a:pt x="40" y="13"/>
                    <a:pt x="45" y="11"/>
                    <a:pt x="49" y="7"/>
                  </a:cubicBezTo>
                  <a:cubicBezTo>
                    <a:pt x="51" y="10"/>
                    <a:pt x="54" y="12"/>
                    <a:pt x="58" y="13"/>
                  </a:cubicBezTo>
                  <a:cubicBezTo>
                    <a:pt x="58" y="13"/>
                    <a:pt x="58" y="13"/>
                    <a:pt x="58" y="14"/>
                  </a:cubicBezTo>
                  <a:lnTo>
                    <a:pt x="58" y="15"/>
                  </a:lnTo>
                  <a:close/>
                  <a:moveTo>
                    <a:pt x="67" y="23"/>
                  </a:moveTo>
                  <a:cubicBezTo>
                    <a:pt x="67" y="21"/>
                    <a:pt x="65" y="19"/>
                    <a:pt x="63" y="19"/>
                  </a:cubicBezTo>
                  <a:cubicBezTo>
                    <a:pt x="63" y="19"/>
                    <a:pt x="63" y="19"/>
                    <a:pt x="62" y="19"/>
                  </a:cubicBezTo>
                  <a:cubicBezTo>
                    <a:pt x="62" y="18"/>
                    <a:pt x="62" y="18"/>
                    <a:pt x="62" y="18"/>
                  </a:cubicBezTo>
                  <a:cubicBezTo>
                    <a:pt x="62" y="18"/>
                    <a:pt x="62" y="17"/>
                    <a:pt x="62" y="16"/>
                  </a:cubicBezTo>
                  <a:cubicBezTo>
                    <a:pt x="63" y="13"/>
                    <a:pt x="63" y="10"/>
                    <a:pt x="63" y="7"/>
                  </a:cubicBezTo>
                  <a:cubicBezTo>
                    <a:pt x="63" y="6"/>
                    <a:pt x="63" y="5"/>
                    <a:pt x="63" y="3"/>
                  </a:cubicBezTo>
                  <a:cubicBezTo>
                    <a:pt x="56" y="2"/>
                    <a:pt x="56" y="2"/>
                    <a:pt x="56" y="2"/>
                  </a:cubicBezTo>
                  <a:cubicBezTo>
                    <a:pt x="56" y="1"/>
                    <a:pt x="55" y="1"/>
                    <a:pt x="55" y="1"/>
                  </a:cubicBezTo>
                  <a:cubicBezTo>
                    <a:pt x="53" y="1"/>
                    <a:pt x="53" y="1"/>
                    <a:pt x="53" y="1"/>
                  </a:cubicBezTo>
                  <a:cubicBezTo>
                    <a:pt x="50" y="1"/>
                    <a:pt x="47" y="0"/>
                    <a:pt x="44" y="0"/>
                  </a:cubicBezTo>
                  <a:cubicBezTo>
                    <a:pt x="39" y="0"/>
                    <a:pt x="35" y="0"/>
                    <a:pt x="30" y="0"/>
                  </a:cubicBezTo>
                  <a:cubicBezTo>
                    <a:pt x="29" y="0"/>
                    <a:pt x="29" y="0"/>
                    <a:pt x="29" y="0"/>
                  </a:cubicBezTo>
                  <a:cubicBezTo>
                    <a:pt x="23" y="0"/>
                    <a:pt x="19" y="0"/>
                    <a:pt x="15" y="1"/>
                  </a:cubicBezTo>
                  <a:cubicBezTo>
                    <a:pt x="14" y="1"/>
                    <a:pt x="13" y="1"/>
                    <a:pt x="13" y="1"/>
                  </a:cubicBezTo>
                  <a:cubicBezTo>
                    <a:pt x="12" y="1"/>
                    <a:pt x="12" y="1"/>
                    <a:pt x="12" y="1"/>
                  </a:cubicBezTo>
                  <a:cubicBezTo>
                    <a:pt x="10" y="2"/>
                    <a:pt x="7" y="2"/>
                    <a:pt x="5" y="3"/>
                  </a:cubicBezTo>
                  <a:cubicBezTo>
                    <a:pt x="3" y="4"/>
                    <a:pt x="3" y="4"/>
                    <a:pt x="3" y="4"/>
                  </a:cubicBezTo>
                  <a:cubicBezTo>
                    <a:pt x="3" y="7"/>
                    <a:pt x="3" y="9"/>
                    <a:pt x="3" y="12"/>
                  </a:cubicBezTo>
                  <a:cubicBezTo>
                    <a:pt x="4" y="14"/>
                    <a:pt x="4" y="17"/>
                    <a:pt x="4" y="19"/>
                  </a:cubicBezTo>
                  <a:cubicBezTo>
                    <a:pt x="4" y="19"/>
                    <a:pt x="4" y="19"/>
                    <a:pt x="3" y="19"/>
                  </a:cubicBezTo>
                  <a:cubicBezTo>
                    <a:pt x="1" y="19"/>
                    <a:pt x="0" y="21"/>
                    <a:pt x="0" y="23"/>
                  </a:cubicBezTo>
                  <a:cubicBezTo>
                    <a:pt x="0" y="24"/>
                    <a:pt x="0" y="25"/>
                    <a:pt x="0" y="27"/>
                  </a:cubicBezTo>
                  <a:cubicBezTo>
                    <a:pt x="0" y="30"/>
                    <a:pt x="1" y="34"/>
                    <a:pt x="3" y="37"/>
                  </a:cubicBezTo>
                  <a:cubicBezTo>
                    <a:pt x="5" y="38"/>
                    <a:pt x="6" y="38"/>
                    <a:pt x="7" y="38"/>
                  </a:cubicBezTo>
                  <a:cubicBezTo>
                    <a:pt x="8" y="38"/>
                    <a:pt x="9" y="41"/>
                    <a:pt x="10" y="42"/>
                  </a:cubicBezTo>
                  <a:cubicBezTo>
                    <a:pt x="12" y="47"/>
                    <a:pt x="16" y="54"/>
                    <a:pt x="24" y="56"/>
                  </a:cubicBezTo>
                  <a:cubicBezTo>
                    <a:pt x="29" y="58"/>
                    <a:pt x="35" y="59"/>
                    <a:pt x="40" y="57"/>
                  </a:cubicBezTo>
                  <a:cubicBezTo>
                    <a:pt x="46" y="56"/>
                    <a:pt x="50" y="52"/>
                    <a:pt x="54" y="47"/>
                  </a:cubicBezTo>
                  <a:cubicBezTo>
                    <a:pt x="55" y="46"/>
                    <a:pt x="56" y="44"/>
                    <a:pt x="57" y="42"/>
                  </a:cubicBezTo>
                  <a:cubicBezTo>
                    <a:pt x="57" y="42"/>
                    <a:pt x="58" y="40"/>
                    <a:pt x="58" y="39"/>
                  </a:cubicBezTo>
                  <a:cubicBezTo>
                    <a:pt x="59" y="38"/>
                    <a:pt x="59" y="38"/>
                    <a:pt x="59" y="38"/>
                  </a:cubicBezTo>
                  <a:cubicBezTo>
                    <a:pt x="60" y="38"/>
                    <a:pt x="60" y="38"/>
                    <a:pt x="61" y="38"/>
                  </a:cubicBezTo>
                  <a:cubicBezTo>
                    <a:pt x="62" y="38"/>
                    <a:pt x="62" y="37"/>
                    <a:pt x="63" y="37"/>
                  </a:cubicBezTo>
                  <a:cubicBezTo>
                    <a:pt x="65" y="34"/>
                    <a:pt x="66" y="30"/>
                    <a:pt x="67" y="27"/>
                  </a:cubicBezTo>
                  <a:cubicBezTo>
                    <a:pt x="67" y="25"/>
                    <a:pt x="67" y="24"/>
                    <a:pt x="67" y="2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1853875" y="5541965"/>
              <a:ext cx="304800" cy="123825"/>
            </a:xfrm>
            <a:custGeom>
              <a:avLst/>
              <a:gdLst>
                <a:gd name="T0" fmla="*/ 59 w 59"/>
                <a:gd name="T1" fmla="*/ 15 h 24"/>
                <a:gd name="T2" fmla="*/ 59 w 59"/>
                <a:gd name="T3" fmla="*/ 15 h 24"/>
                <a:gd name="T4" fmla="*/ 58 w 59"/>
                <a:gd name="T5" fmla="*/ 9 h 24"/>
                <a:gd name="T6" fmla="*/ 57 w 59"/>
                <a:gd name="T7" fmla="*/ 7 h 24"/>
                <a:gd name="T8" fmla="*/ 54 w 59"/>
                <a:gd name="T9" fmla="*/ 5 h 24"/>
                <a:gd name="T10" fmla="*/ 45 w 59"/>
                <a:gd name="T11" fmla="*/ 2 h 24"/>
                <a:gd name="T12" fmla="*/ 25 w 59"/>
                <a:gd name="T13" fmla="*/ 1 h 24"/>
                <a:gd name="T14" fmla="*/ 17 w 59"/>
                <a:gd name="T15" fmla="*/ 1 h 24"/>
                <a:gd name="T16" fmla="*/ 4 w 59"/>
                <a:gd name="T17" fmla="*/ 5 h 24"/>
                <a:gd name="T18" fmla="*/ 1 w 59"/>
                <a:gd name="T19" fmla="*/ 9 h 24"/>
                <a:gd name="T20" fmla="*/ 0 w 59"/>
                <a:gd name="T21" fmla="*/ 24 h 24"/>
                <a:gd name="T22" fmla="*/ 0 w 59"/>
                <a:gd name="T23" fmla="*/ 24 h 24"/>
                <a:gd name="T24" fmla="*/ 8 w 59"/>
                <a:gd name="T25" fmla="*/ 22 h 24"/>
                <a:gd name="T26" fmla="*/ 10 w 59"/>
                <a:gd name="T27" fmla="*/ 22 h 24"/>
                <a:gd name="T28" fmla="*/ 26 w 59"/>
                <a:gd name="T29" fmla="*/ 21 h 24"/>
                <a:gd name="T30" fmla="*/ 41 w 59"/>
                <a:gd name="T31" fmla="*/ 21 h 24"/>
                <a:gd name="T32" fmla="*/ 51 w 59"/>
                <a:gd name="T33" fmla="*/ 22 h 24"/>
                <a:gd name="T34" fmla="*/ 54 w 59"/>
                <a:gd name="T35" fmla="*/ 23 h 24"/>
                <a:gd name="T36" fmla="*/ 59 w 59"/>
                <a:gd name="T37" fmla="*/ 24 h 24"/>
                <a:gd name="T38" fmla="*/ 59 w 59"/>
                <a:gd name="T39" fmla="*/ 24 h 24"/>
                <a:gd name="T40" fmla="*/ 59 w 59"/>
                <a:gd name="T4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24">
                  <a:moveTo>
                    <a:pt x="59" y="15"/>
                  </a:moveTo>
                  <a:cubicBezTo>
                    <a:pt x="59" y="15"/>
                    <a:pt x="59" y="15"/>
                    <a:pt x="59" y="15"/>
                  </a:cubicBezTo>
                  <a:cubicBezTo>
                    <a:pt x="58" y="13"/>
                    <a:pt x="59" y="11"/>
                    <a:pt x="58" y="9"/>
                  </a:cubicBezTo>
                  <a:cubicBezTo>
                    <a:pt x="58" y="8"/>
                    <a:pt x="58" y="7"/>
                    <a:pt x="57" y="7"/>
                  </a:cubicBezTo>
                  <a:cubicBezTo>
                    <a:pt x="56" y="6"/>
                    <a:pt x="55" y="5"/>
                    <a:pt x="54" y="5"/>
                  </a:cubicBezTo>
                  <a:cubicBezTo>
                    <a:pt x="51" y="4"/>
                    <a:pt x="48" y="3"/>
                    <a:pt x="45" y="2"/>
                  </a:cubicBezTo>
                  <a:cubicBezTo>
                    <a:pt x="38" y="1"/>
                    <a:pt x="32" y="0"/>
                    <a:pt x="25" y="1"/>
                  </a:cubicBezTo>
                  <a:cubicBezTo>
                    <a:pt x="23" y="1"/>
                    <a:pt x="20" y="1"/>
                    <a:pt x="17" y="1"/>
                  </a:cubicBezTo>
                  <a:cubicBezTo>
                    <a:pt x="12" y="2"/>
                    <a:pt x="8" y="3"/>
                    <a:pt x="4" y="5"/>
                  </a:cubicBezTo>
                  <a:cubicBezTo>
                    <a:pt x="2" y="6"/>
                    <a:pt x="1" y="7"/>
                    <a:pt x="1" y="9"/>
                  </a:cubicBezTo>
                  <a:cubicBezTo>
                    <a:pt x="0" y="13"/>
                    <a:pt x="0" y="19"/>
                    <a:pt x="0" y="24"/>
                  </a:cubicBezTo>
                  <a:cubicBezTo>
                    <a:pt x="0" y="24"/>
                    <a:pt x="0" y="24"/>
                    <a:pt x="0" y="24"/>
                  </a:cubicBezTo>
                  <a:cubicBezTo>
                    <a:pt x="2" y="23"/>
                    <a:pt x="5" y="22"/>
                    <a:pt x="8" y="22"/>
                  </a:cubicBezTo>
                  <a:cubicBezTo>
                    <a:pt x="9" y="22"/>
                    <a:pt x="9" y="22"/>
                    <a:pt x="10" y="22"/>
                  </a:cubicBezTo>
                  <a:cubicBezTo>
                    <a:pt x="15" y="21"/>
                    <a:pt x="21" y="20"/>
                    <a:pt x="26" y="21"/>
                  </a:cubicBezTo>
                  <a:cubicBezTo>
                    <a:pt x="31" y="21"/>
                    <a:pt x="36" y="20"/>
                    <a:pt x="41" y="21"/>
                  </a:cubicBezTo>
                  <a:cubicBezTo>
                    <a:pt x="44" y="21"/>
                    <a:pt x="48" y="22"/>
                    <a:pt x="51" y="22"/>
                  </a:cubicBezTo>
                  <a:cubicBezTo>
                    <a:pt x="52" y="22"/>
                    <a:pt x="53" y="22"/>
                    <a:pt x="54" y="23"/>
                  </a:cubicBezTo>
                  <a:cubicBezTo>
                    <a:pt x="59" y="24"/>
                    <a:pt x="59" y="24"/>
                    <a:pt x="59" y="24"/>
                  </a:cubicBezTo>
                  <a:cubicBezTo>
                    <a:pt x="59" y="24"/>
                    <a:pt x="59" y="24"/>
                    <a:pt x="59" y="24"/>
                  </a:cubicBezTo>
                  <a:cubicBezTo>
                    <a:pt x="59" y="22"/>
                    <a:pt x="59" y="17"/>
                    <a:pt x="59" y="1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p:nvSpPr>
          <p:spPr bwMode="auto">
            <a:xfrm>
              <a:off x="1745925" y="5418140"/>
              <a:ext cx="520700" cy="201613"/>
            </a:xfrm>
            <a:custGeom>
              <a:avLst/>
              <a:gdLst>
                <a:gd name="T0" fmla="*/ 101 w 101"/>
                <a:gd name="T1" fmla="*/ 28 h 39"/>
                <a:gd name="T2" fmla="*/ 84 w 101"/>
                <a:gd name="T3" fmla="*/ 38 h 39"/>
                <a:gd name="T4" fmla="*/ 83 w 101"/>
                <a:gd name="T5" fmla="*/ 39 h 39"/>
                <a:gd name="T6" fmla="*/ 83 w 101"/>
                <a:gd name="T7" fmla="*/ 39 h 39"/>
                <a:gd name="T8" fmla="*/ 83 w 101"/>
                <a:gd name="T9" fmla="*/ 38 h 39"/>
                <a:gd name="T10" fmla="*/ 83 w 101"/>
                <a:gd name="T11" fmla="*/ 37 h 39"/>
                <a:gd name="T12" fmla="*/ 82 w 101"/>
                <a:gd name="T13" fmla="*/ 32 h 39"/>
                <a:gd name="T14" fmla="*/ 79 w 101"/>
                <a:gd name="T15" fmla="*/ 28 h 39"/>
                <a:gd name="T16" fmla="*/ 79 w 101"/>
                <a:gd name="T17" fmla="*/ 28 h 39"/>
                <a:gd name="T18" fmla="*/ 76 w 101"/>
                <a:gd name="T19" fmla="*/ 26 h 39"/>
                <a:gd name="T20" fmla="*/ 66 w 101"/>
                <a:gd name="T21" fmla="*/ 23 h 39"/>
                <a:gd name="T22" fmla="*/ 50 w 101"/>
                <a:gd name="T23" fmla="*/ 21 h 39"/>
                <a:gd name="T24" fmla="*/ 46 w 101"/>
                <a:gd name="T25" fmla="*/ 21 h 39"/>
                <a:gd name="T26" fmla="*/ 37 w 101"/>
                <a:gd name="T27" fmla="*/ 22 h 39"/>
                <a:gd name="T28" fmla="*/ 23 w 101"/>
                <a:gd name="T29" fmla="*/ 27 h 39"/>
                <a:gd name="T30" fmla="*/ 18 w 101"/>
                <a:gd name="T31" fmla="*/ 32 h 39"/>
                <a:gd name="T32" fmla="*/ 18 w 101"/>
                <a:gd name="T33" fmla="*/ 39 h 39"/>
                <a:gd name="T34" fmla="*/ 16 w 101"/>
                <a:gd name="T35" fmla="*/ 38 h 39"/>
                <a:gd name="T36" fmla="*/ 13 w 101"/>
                <a:gd name="T37" fmla="*/ 36 h 39"/>
                <a:gd name="T38" fmla="*/ 13 w 101"/>
                <a:gd name="T39" fmla="*/ 36 h 39"/>
                <a:gd name="T40" fmla="*/ 12 w 101"/>
                <a:gd name="T41" fmla="*/ 35 h 39"/>
                <a:gd name="T42" fmla="*/ 11 w 101"/>
                <a:gd name="T43" fmla="*/ 35 h 39"/>
                <a:gd name="T44" fmla="*/ 7 w 101"/>
                <a:gd name="T45" fmla="*/ 33 h 39"/>
                <a:gd name="T46" fmla="*/ 0 w 101"/>
                <a:gd name="T47" fmla="*/ 28 h 39"/>
                <a:gd name="T48" fmla="*/ 3 w 101"/>
                <a:gd name="T49" fmla="*/ 26 h 39"/>
                <a:gd name="T50" fmla="*/ 48 w 101"/>
                <a:gd name="T51" fmla="*/ 1 h 39"/>
                <a:gd name="T52" fmla="*/ 52 w 101"/>
                <a:gd name="T53" fmla="*/ 1 h 39"/>
                <a:gd name="T54" fmla="*/ 98 w 101"/>
                <a:gd name="T55" fmla="*/ 27 h 39"/>
                <a:gd name="T56" fmla="*/ 101 w 101"/>
                <a:gd name="T5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39">
                  <a:moveTo>
                    <a:pt x="101" y="28"/>
                  </a:moveTo>
                  <a:cubicBezTo>
                    <a:pt x="95" y="32"/>
                    <a:pt x="89" y="35"/>
                    <a:pt x="84" y="38"/>
                  </a:cubicBezTo>
                  <a:cubicBezTo>
                    <a:pt x="83" y="39"/>
                    <a:pt x="83" y="39"/>
                    <a:pt x="83" y="39"/>
                  </a:cubicBezTo>
                  <a:cubicBezTo>
                    <a:pt x="83" y="39"/>
                    <a:pt x="83" y="39"/>
                    <a:pt x="83" y="39"/>
                  </a:cubicBezTo>
                  <a:cubicBezTo>
                    <a:pt x="83" y="38"/>
                    <a:pt x="83" y="38"/>
                    <a:pt x="83" y="38"/>
                  </a:cubicBezTo>
                  <a:cubicBezTo>
                    <a:pt x="83" y="38"/>
                    <a:pt x="83" y="38"/>
                    <a:pt x="83" y="37"/>
                  </a:cubicBezTo>
                  <a:cubicBezTo>
                    <a:pt x="83" y="36"/>
                    <a:pt x="83" y="34"/>
                    <a:pt x="82" y="32"/>
                  </a:cubicBezTo>
                  <a:cubicBezTo>
                    <a:pt x="82" y="31"/>
                    <a:pt x="81" y="29"/>
                    <a:pt x="79" y="28"/>
                  </a:cubicBezTo>
                  <a:cubicBezTo>
                    <a:pt x="79" y="28"/>
                    <a:pt x="79" y="28"/>
                    <a:pt x="79" y="28"/>
                  </a:cubicBezTo>
                  <a:cubicBezTo>
                    <a:pt x="78" y="27"/>
                    <a:pt x="77" y="27"/>
                    <a:pt x="76" y="26"/>
                  </a:cubicBezTo>
                  <a:cubicBezTo>
                    <a:pt x="73" y="25"/>
                    <a:pt x="70" y="24"/>
                    <a:pt x="66" y="23"/>
                  </a:cubicBezTo>
                  <a:cubicBezTo>
                    <a:pt x="61" y="22"/>
                    <a:pt x="56" y="21"/>
                    <a:pt x="50" y="21"/>
                  </a:cubicBezTo>
                  <a:cubicBezTo>
                    <a:pt x="49" y="21"/>
                    <a:pt x="47" y="21"/>
                    <a:pt x="46" y="21"/>
                  </a:cubicBezTo>
                  <a:cubicBezTo>
                    <a:pt x="43" y="22"/>
                    <a:pt x="40" y="22"/>
                    <a:pt x="37" y="22"/>
                  </a:cubicBezTo>
                  <a:cubicBezTo>
                    <a:pt x="32" y="23"/>
                    <a:pt x="27" y="24"/>
                    <a:pt x="23" y="27"/>
                  </a:cubicBezTo>
                  <a:cubicBezTo>
                    <a:pt x="21" y="28"/>
                    <a:pt x="19" y="29"/>
                    <a:pt x="18" y="32"/>
                  </a:cubicBezTo>
                  <a:cubicBezTo>
                    <a:pt x="18" y="34"/>
                    <a:pt x="18" y="36"/>
                    <a:pt x="18" y="39"/>
                  </a:cubicBezTo>
                  <a:cubicBezTo>
                    <a:pt x="16" y="38"/>
                    <a:pt x="16" y="38"/>
                    <a:pt x="16" y="38"/>
                  </a:cubicBezTo>
                  <a:cubicBezTo>
                    <a:pt x="13" y="36"/>
                    <a:pt x="13" y="36"/>
                    <a:pt x="13" y="36"/>
                  </a:cubicBezTo>
                  <a:cubicBezTo>
                    <a:pt x="13" y="36"/>
                    <a:pt x="13" y="36"/>
                    <a:pt x="13" y="36"/>
                  </a:cubicBezTo>
                  <a:cubicBezTo>
                    <a:pt x="12" y="35"/>
                    <a:pt x="12" y="35"/>
                    <a:pt x="12" y="35"/>
                  </a:cubicBezTo>
                  <a:cubicBezTo>
                    <a:pt x="11" y="35"/>
                    <a:pt x="11" y="35"/>
                    <a:pt x="11" y="35"/>
                  </a:cubicBezTo>
                  <a:cubicBezTo>
                    <a:pt x="7" y="33"/>
                    <a:pt x="7" y="33"/>
                    <a:pt x="7" y="33"/>
                  </a:cubicBezTo>
                  <a:cubicBezTo>
                    <a:pt x="5" y="31"/>
                    <a:pt x="2" y="30"/>
                    <a:pt x="0" y="28"/>
                  </a:cubicBezTo>
                  <a:cubicBezTo>
                    <a:pt x="1" y="28"/>
                    <a:pt x="2" y="27"/>
                    <a:pt x="3" y="26"/>
                  </a:cubicBezTo>
                  <a:cubicBezTo>
                    <a:pt x="18" y="18"/>
                    <a:pt x="33" y="9"/>
                    <a:pt x="48" y="1"/>
                  </a:cubicBezTo>
                  <a:cubicBezTo>
                    <a:pt x="50" y="0"/>
                    <a:pt x="51" y="0"/>
                    <a:pt x="52" y="1"/>
                  </a:cubicBezTo>
                  <a:cubicBezTo>
                    <a:pt x="68" y="10"/>
                    <a:pt x="83" y="18"/>
                    <a:pt x="98" y="27"/>
                  </a:cubicBezTo>
                  <a:cubicBezTo>
                    <a:pt x="99" y="27"/>
                    <a:pt x="100" y="28"/>
                    <a:pt x="101" y="2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653850" y="5989640"/>
              <a:ext cx="601663" cy="334963"/>
            </a:xfrm>
            <a:custGeom>
              <a:avLst/>
              <a:gdLst>
                <a:gd name="T0" fmla="*/ 115 w 117"/>
                <a:gd name="T1" fmla="*/ 10 h 65"/>
                <a:gd name="T2" fmla="*/ 91 w 117"/>
                <a:gd name="T3" fmla="*/ 0 h 65"/>
                <a:gd name="T4" fmla="*/ 90 w 117"/>
                <a:gd name="T5" fmla="*/ 0 h 65"/>
                <a:gd name="T6" fmla="*/ 90 w 117"/>
                <a:gd name="T7" fmla="*/ 0 h 65"/>
                <a:gd name="T8" fmla="*/ 90 w 117"/>
                <a:gd name="T9" fmla="*/ 2 h 65"/>
                <a:gd name="T10" fmla="*/ 84 w 117"/>
                <a:gd name="T11" fmla="*/ 13 h 65"/>
                <a:gd name="T12" fmla="*/ 79 w 117"/>
                <a:gd name="T13" fmla="*/ 13 h 65"/>
                <a:gd name="T14" fmla="*/ 75 w 117"/>
                <a:gd name="T15" fmla="*/ 7 h 65"/>
                <a:gd name="T16" fmla="*/ 74 w 117"/>
                <a:gd name="T17" fmla="*/ 6 h 65"/>
                <a:gd name="T18" fmla="*/ 71 w 117"/>
                <a:gd name="T19" fmla="*/ 6 h 65"/>
                <a:gd name="T20" fmla="*/ 70 w 117"/>
                <a:gd name="T21" fmla="*/ 6 h 65"/>
                <a:gd name="T22" fmla="*/ 68 w 117"/>
                <a:gd name="T23" fmla="*/ 7 h 65"/>
                <a:gd name="T24" fmla="*/ 66 w 117"/>
                <a:gd name="T25" fmla="*/ 6 h 65"/>
                <a:gd name="T26" fmla="*/ 66 w 117"/>
                <a:gd name="T27" fmla="*/ 6 h 65"/>
                <a:gd name="T28" fmla="*/ 62 w 117"/>
                <a:gd name="T29" fmla="*/ 6 h 65"/>
                <a:gd name="T30" fmla="*/ 61 w 117"/>
                <a:gd name="T31" fmla="*/ 7 h 65"/>
                <a:gd name="T32" fmla="*/ 57 w 117"/>
                <a:gd name="T33" fmla="*/ 13 h 65"/>
                <a:gd name="T34" fmla="*/ 52 w 117"/>
                <a:gd name="T35" fmla="*/ 13 h 65"/>
                <a:gd name="T36" fmla="*/ 47 w 117"/>
                <a:gd name="T37" fmla="*/ 2 h 65"/>
                <a:gd name="T38" fmla="*/ 46 w 117"/>
                <a:gd name="T39" fmla="*/ 0 h 65"/>
                <a:gd name="T40" fmla="*/ 46 w 117"/>
                <a:gd name="T41" fmla="*/ 0 h 65"/>
                <a:gd name="T42" fmla="*/ 45 w 117"/>
                <a:gd name="T43" fmla="*/ 0 h 65"/>
                <a:gd name="T44" fmla="*/ 19 w 117"/>
                <a:gd name="T45" fmla="*/ 11 h 65"/>
                <a:gd name="T46" fmla="*/ 2 w 117"/>
                <a:gd name="T47" fmla="*/ 28 h 65"/>
                <a:gd name="T48" fmla="*/ 1 w 117"/>
                <a:gd name="T49" fmla="*/ 41 h 65"/>
                <a:gd name="T50" fmla="*/ 1 w 117"/>
                <a:gd name="T51" fmla="*/ 43 h 65"/>
                <a:gd name="T52" fmla="*/ 1 w 117"/>
                <a:gd name="T53" fmla="*/ 45 h 65"/>
                <a:gd name="T54" fmla="*/ 5 w 117"/>
                <a:gd name="T55" fmla="*/ 50 h 65"/>
                <a:gd name="T56" fmla="*/ 5 w 117"/>
                <a:gd name="T57" fmla="*/ 51 h 65"/>
                <a:gd name="T58" fmla="*/ 13 w 117"/>
                <a:gd name="T59" fmla="*/ 55 h 65"/>
                <a:gd name="T60" fmla="*/ 16 w 117"/>
                <a:gd name="T61" fmla="*/ 56 h 65"/>
                <a:gd name="T62" fmla="*/ 44 w 117"/>
                <a:gd name="T63" fmla="*/ 63 h 65"/>
                <a:gd name="T64" fmla="*/ 56 w 117"/>
                <a:gd name="T65" fmla="*/ 65 h 65"/>
                <a:gd name="T66" fmla="*/ 68 w 117"/>
                <a:gd name="T67" fmla="*/ 65 h 65"/>
                <a:gd name="T68" fmla="*/ 68 w 117"/>
                <a:gd name="T69" fmla="*/ 65 h 65"/>
                <a:gd name="T70" fmla="*/ 68 w 117"/>
                <a:gd name="T71" fmla="*/ 65 h 65"/>
                <a:gd name="T72" fmla="*/ 69 w 117"/>
                <a:gd name="T73" fmla="*/ 65 h 65"/>
                <a:gd name="T74" fmla="*/ 80 w 117"/>
                <a:gd name="T75" fmla="*/ 65 h 65"/>
                <a:gd name="T76" fmla="*/ 92 w 117"/>
                <a:gd name="T77" fmla="*/ 63 h 65"/>
                <a:gd name="T78" fmla="*/ 117 w 117"/>
                <a:gd name="T79" fmla="*/ 57 h 65"/>
                <a:gd name="T80" fmla="*/ 107 w 117"/>
                <a:gd name="T81" fmla="*/ 33 h 65"/>
                <a:gd name="T82" fmla="*/ 115 w 117"/>
                <a:gd name="T83"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65">
                  <a:moveTo>
                    <a:pt x="115" y="10"/>
                  </a:moveTo>
                  <a:cubicBezTo>
                    <a:pt x="108" y="6"/>
                    <a:pt x="100" y="2"/>
                    <a:pt x="91" y="0"/>
                  </a:cubicBezTo>
                  <a:cubicBezTo>
                    <a:pt x="91" y="0"/>
                    <a:pt x="91" y="0"/>
                    <a:pt x="90" y="0"/>
                  </a:cubicBezTo>
                  <a:cubicBezTo>
                    <a:pt x="90" y="0"/>
                    <a:pt x="90" y="0"/>
                    <a:pt x="90" y="0"/>
                  </a:cubicBezTo>
                  <a:cubicBezTo>
                    <a:pt x="90" y="1"/>
                    <a:pt x="90" y="1"/>
                    <a:pt x="90" y="2"/>
                  </a:cubicBezTo>
                  <a:cubicBezTo>
                    <a:pt x="88" y="5"/>
                    <a:pt x="86" y="9"/>
                    <a:pt x="84" y="13"/>
                  </a:cubicBezTo>
                  <a:cubicBezTo>
                    <a:pt x="83" y="15"/>
                    <a:pt x="81" y="16"/>
                    <a:pt x="79" y="13"/>
                  </a:cubicBezTo>
                  <a:cubicBezTo>
                    <a:pt x="78" y="11"/>
                    <a:pt x="76" y="9"/>
                    <a:pt x="75" y="7"/>
                  </a:cubicBezTo>
                  <a:cubicBezTo>
                    <a:pt x="75" y="7"/>
                    <a:pt x="74" y="6"/>
                    <a:pt x="74" y="6"/>
                  </a:cubicBezTo>
                  <a:cubicBezTo>
                    <a:pt x="73" y="4"/>
                    <a:pt x="72" y="4"/>
                    <a:pt x="71" y="6"/>
                  </a:cubicBezTo>
                  <a:cubicBezTo>
                    <a:pt x="70" y="6"/>
                    <a:pt x="70" y="6"/>
                    <a:pt x="70" y="6"/>
                  </a:cubicBezTo>
                  <a:cubicBezTo>
                    <a:pt x="69" y="7"/>
                    <a:pt x="69" y="7"/>
                    <a:pt x="68" y="7"/>
                  </a:cubicBezTo>
                  <a:cubicBezTo>
                    <a:pt x="68" y="7"/>
                    <a:pt x="67" y="7"/>
                    <a:pt x="66" y="6"/>
                  </a:cubicBezTo>
                  <a:cubicBezTo>
                    <a:pt x="66" y="6"/>
                    <a:pt x="66" y="6"/>
                    <a:pt x="66" y="6"/>
                  </a:cubicBezTo>
                  <a:cubicBezTo>
                    <a:pt x="65" y="4"/>
                    <a:pt x="63" y="4"/>
                    <a:pt x="62" y="6"/>
                  </a:cubicBezTo>
                  <a:cubicBezTo>
                    <a:pt x="62" y="6"/>
                    <a:pt x="62" y="7"/>
                    <a:pt x="61" y="7"/>
                  </a:cubicBezTo>
                  <a:cubicBezTo>
                    <a:pt x="60" y="9"/>
                    <a:pt x="59" y="11"/>
                    <a:pt x="57" y="13"/>
                  </a:cubicBezTo>
                  <a:cubicBezTo>
                    <a:pt x="56" y="16"/>
                    <a:pt x="54" y="15"/>
                    <a:pt x="52" y="13"/>
                  </a:cubicBezTo>
                  <a:cubicBezTo>
                    <a:pt x="50" y="9"/>
                    <a:pt x="49" y="5"/>
                    <a:pt x="47" y="2"/>
                  </a:cubicBezTo>
                  <a:cubicBezTo>
                    <a:pt x="47" y="1"/>
                    <a:pt x="46" y="1"/>
                    <a:pt x="46" y="0"/>
                  </a:cubicBezTo>
                  <a:cubicBezTo>
                    <a:pt x="46" y="0"/>
                    <a:pt x="46" y="0"/>
                    <a:pt x="46" y="0"/>
                  </a:cubicBezTo>
                  <a:cubicBezTo>
                    <a:pt x="46" y="0"/>
                    <a:pt x="45" y="0"/>
                    <a:pt x="45" y="0"/>
                  </a:cubicBezTo>
                  <a:cubicBezTo>
                    <a:pt x="36" y="2"/>
                    <a:pt x="27" y="7"/>
                    <a:pt x="19" y="11"/>
                  </a:cubicBezTo>
                  <a:cubicBezTo>
                    <a:pt x="13" y="15"/>
                    <a:pt x="6" y="20"/>
                    <a:pt x="2" y="28"/>
                  </a:cubicBezTo>
                  <a:cubicBezTo>
                    <a:pt x="0" y="32"/>
                    <a:pt x="1" y="36"/>
                    <a:pt x="1" y="41"/>
                  </a:cubicBezTo>
                  <a:cubicBezTo>
                    <a:pt x="1" y="43"/>
                    <a:pt x="1" y="43"/>
                    <a:pt x="1" y="43"/>
                  </a:cubicBezTo>
                  <a:cubicBezTo>
                    <a:pt x="1" y="43"/>
                    <a:pt x="1" y="44"/>
                    <a:pt x="1" y="45"/>
                  </a:cubicBezTo>
                  <a:cubicBezTo>
                    <a:pt x="1" y="48"/>
                    <a:pt x="3" y="49"/>
                    <a:pt x="5" y="50"/>
                  </a:cubicBezTo>
                  <a:cubicBezTo>
                    <a:pt x="5" y="50"/>
                    <a:pt x="5" y="50"/>
                    <a:pt x="5" y="51"/>
                  </a:cubicBezTo>
                  <a:cubicBezTo>
                    <a:pt x="8" y="52"/>
                    <a:pt x="10" y="54"/>
                    <a:pt x="13" y="55"/>
                  </a:cubicBezTo>
                  <a:cubicBezTo>
                    <a:pt x="14" y="55"/>
                    <a:pt x="15" y="56"/>
                    <a:pt x="16" y="56"/>
                  </a:cubicBezTo>
                  <a:cubicBezTo>
                    <a:pt x="24" y="59"/>
                    <a:pt x="33" y="62"/>
                    <a:pt x="44" y="63"/>
                  </a:cubicBezTo>
                  <a:cubicBezTo>
                    <a:pt x="48" y="64"/>
                    <a:pt x="52" y="65"/>
                    <a:pt x="56" y="65"/>
                  </a:cubicBezTo>
                  <a:cubicBezTo>
                    <a:pt x="60" y="65"/>
                    <a:pt x="64" y="65"/>
                    <a:pt x="68" y="65"/>
                  </a:cubicBezTo>
                  <a:cubicBezTo>
                    <a:pt x="68" y="65"/>
                    <a:pt x="68" y="65"/>
                    <a:pt x="68" y="65"/>
                  </a:cubicBezTo>
                  <a:cubicBezTo>
                    <a:pt x="68" y="65"/>
                    <a:pt x="68" y="65"/>
                    <a:pt x="68" y="65"/>
                  </a:cubicBezTo>
                  <a:cubicBezTo>
                    <a:pt x="69" y="65"/>
                    <a:pt x="69" y="65"/>
                    <a:pt x="69" y="65"/>
                  </a:cubicBezTo>
                  <a:cubicBezTo>
                    <a:pt x="72" y="65"/>
                    <a:pt x="76" y="65"/>
                    <a:pt x="80" y="65"/>
                  </a:cubicBezTo>
                  <a:cubicBezTo>
                    <a:pt x="84" y="65"/>
                    <a:pt x="88" y="64"/>
                    <a:pt x="92" y="63"/>
                  </a:cubicBezTo>
                  <a:cubicBezTo>
                    <a:pt x="102" y="62"/>
                    <a:pt x="110" y="60"/>
                    <a:pt x="117" y="57"/>
                  </a:cubicBezTo>
                  <a:cubicBezTo>
                    <a:pt x="111" y="51"/>
                    <a:pt x="107" y="42"/>
                    <a:pt x="107" y="33"/>
                  </a:cubicBezTo>
                  <a:cubicBezTo>
                    <a:pt x="107" y="24"/>
                    <a:pt x="110" y="16"/>
                    <a:pt x="115" y="1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noEditPoints="1"/>
            </p:cNvSpPr>
            <p:nvPr/>
          </p:nvSpPr>
          <p:spPr bwMode="auto">
            <a:xfrm>
              <a:off x="2188838" y="5959478"/>
              <a:ext cx="392113" cy="396875"/>
            </a:xfrm>
            <a:custGeom>
              <a:avLst/>
              <a:gdLst>
                <a:gd name="T0" fmla="*/ 25 w 76"/>
                <a:gd name="T1" fmla="*/ 55 h 77"/>
                <a:gd name="T2" fmla="*/ 21 w 76"/>
                <a:gd name="T3" fmla="*/ 57 h 77"/>
                <a:gd name="T4" fmla="*/ 11 w 76"/>
                <a:gd name="T5" fmla="*/ 41 h 77"/>
                <a:gd name="T6" fmla="*/ 18 w 76"/>
                <a:gd name="T7" fmla="*/ 54 h 77"/>
                <a:gd name="T8" fmla="*/ 23 w 76"/>
                <a:gd name="T9" fmla="*/ 53 h 77"/>
                <a:gd name="T10" fmla="*/ 18 w 76"/>
                <a:gd name="T11" fmla="*/ 23 h 77"/>
                <a:gd name="T12" fmla="*/ 22 w 76"/>
                <a:gd name="T13" fmla="*/ 38 h 77"/>
                <a:gd name="T14" fmla="*/ 20 w 76"/>
                <a:gd name="T15" fmla="*/ 24 h 77"/>
                <a:gd name="T16" fmla="*/ 18 w 76"/>
                <a:gd name="T17" fmla="*/ 19 h 77"/>
                <a:gd name="T18" fmla="*/ 21 w 76"/>
                <a:gd name="T19" fmla="*/ 21 h 77"/>
                <a:gd name="T20" fmla="*/ 35 w 76"/>
                <a:gd name="T21" fmla="*/ 23 h 77"/>
                <a:gd name="T22" fmla="*/ 28 w 76"/>
                <a:gd name="T23" fmla="*/ 22 h 77"/>
                <a:gd name="T24" fmla="*/ 34 w 76"/>
                <a:gd name="T25" fmla="*/ 23 h 77"/>
                <a:gd name="T26" fmla="*/ 36 w 76"/>
                <a:gd name="T27" fmla="*/ 26 h 77"/>
                <a:gd name="T28" fmla="*/ 30 w 76"/>
                <a:gd name="T29" fmla="*/ 26 h 77"/>
                <a:gd name="T30" fmla="*/ 25 w 76"/>
                <a:gd name="T31" fmla="*/ 38 h 77"/>
                <a:gd name="T32" fmla="*/ 25 w 76"/>
                <a:gd name="T33" fmla="*/ 41 h 77"/>
                <a:gd name="T34" fmla="*/ 30 w 76"/>
                <a:gd name="T35" fmla="*/ 51 h 77"/>
                <a:gd name="T36" fmla="*/ 36 w 76"/>
                <a:gd name="T37" fmla="*/ 66 h 77"/>
                <a:gd name="T38" fmla="*/ 32 w 76"/>
                <a:gd name="T39" fmla="*/ 54 h 77"/>
                <a:gd name="T40" fmla="*/ 28 w 76"/>
                <a:gd name="T41" fmla="*/ 55 h 77"/>
                <a:gd name="T42" fmla="*/ 59 w 76"/>
                <a:gd name="T43" fmla="*/ 55 h 77"/>
                <a:gd name="T44" fmla="*/ 52 w 76"/>
                <a:gd name="T45" fmla="*/ 52 h 77"/>
                <a:gd name="T46" fmla="*/ 57 w 76"/>
                <a:gd name="T47" fmla="*/ 54 h 77"/>
                <a:gd name="T48" fmla="*/ 57 w 76"/>
                <a:gd name="T49" fmla="*/ 58 h 77"/>
                <a:gd name="T50" fmla="*/ 53 w 76"/>
                <a:gd name="T51" fmla="*/ 56 h 77"/>
                <a:gd name="T52" fmla="*/ 49 w 76"/>
                <a:gd name="T53" fmla="*/ 52 h 77"/>
                <a:gd name="T54" fmla="*/ 40 w 76"/>
                <a:gd name="T55" fmla="*/ 51 h 77"/>
                <a:gd name="T56" fmla="*/ 47 w 76"/>
                <a:gd name="T57" fmla="*/ 51 h 77"/>
                <a:gd name="T58" fmla="*/ 47 w 76"/>
                <a:gd name="T59" fmla="*/ 55 h 77"/>
                <a:gd name="T60" fmla="*/ 41 w 76"/>
                <a:gd name="T61" fmla="*/ 54 h 77"/>
                <a:gd name="T62" fmla="*/ 39 w 76"/>
                <a:gd name="T63" fmla="*/ 26 h 77"/>
                <a:gd name="T64" fmla="*/ 47 w 76"/>
                <a:gd name="T65" fmla="*/ 26 h 77"/>
                <a:gd name="T66" fmla="*/ 41 w 76"/>
                <a:gd name="T67" fmla="*/ 26 h 77"/>
                <a:gd name="T68" fmla="*/ 39 w 76"/>
                <a:gd name="T69" fmla="*/ 23 h 77"/>
                <a:gd name="T70" fmla="*/ 45 w 76"/>
                <a:gd name="T71" fmla="*/ 23 h 77"/>
                <a:gd name="T72" fmla="*/ 57 w 76"/>
                <a:gd name="T73" fmla="*/ 20 h 77"/>
                <a:gd name="T74" fmla="*/ 51 w 76"/>
                <a:gd name="T75" fmla="*/ 21 h 77"/>
                <a:gd name="T76" fmla="*/ 56 w 76"/>
                <a:gd name="T77" fmla="*/ 20 h 77"/>
                <a:gd name="T78" fmla="*/ 59 w 76"/>
                <a:gd name="T79" fmla="*/ 22 h 77"/>
                <a:gd name="T80" fmla="*/ 55 w 76"/>
                <a:gd name="T81" fmla="*/ 24 h 77"/>
                <a:gd name="T82" fmla="*/ 53 w 76"/>
                <a:gd name="T83" fmla="*/ 38 h 77"/>
                <a:gd name="T84" fmla="*/ 62 w 76"/>
                <a:gd name="T85" fmla="*/ 57 h 77"/>
                <a:gd name="T86" fmla="*/ 38 w 76"/>
                <a:gd name="T87" fmla="*/ 69 h 77"/>
                <a:gd name="T88" fmla="*/ 13 w 76"/>
                <a:gd name="T89" fmla="*/ 57 h 77"/>
                <a:gd name="T90" fmla="*/ 15 w 76"/>
                <a:gd name="T91" fmla="*/ 18 h 77"/>
                <a:gd name="T92" fmla="*/ 61 w 76"/>
                <a:gd name="T93" fmla="*/ 19 h 77"/>
                <a:gd name="T94" fmla="*/ 38 w 76"/>
                <a:gd name="T9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77">
                  <a:moveTo>
                    <a:pt x="18" y="58"/>
                  </a:moveTo>
                  <a:cubicBezTo>
                    <a:pt x="18" y="58"/>
                    <a:pt x="18" y="58"/>
                    <a:pt x="18" y="58"/>
                  </a:cubicBezTo>
                  <a:cubicBezTo>
                    <a:pt x="21" y="61"/>
                    <a:pt x="25" y="63"/>
                    <a:pt x="30" y="65"/>
                  </a:cubicBezTo>
                  <a:cubicBezTo>
                    <a:pt x="27" y="62"/>
                    <a:pt x="26" y="59"/>
                    <a:pt x="25" y="55"/>
                  </a:cubicBezTo>
                  <a:cubicBezTo>
                    <a:pt x="24" y="56"/>
                    <a:pt x="24" y="56"/>
                    <a:pt x="24" y="56"/>
                  </a:cubicBezTo>
                  <a:cubicBezTo>
                    <a:pt x="23" y="56"/>
                    <a:pt x="23" y="56"/>
                    <a:pt x="23" y="56"/>
                  </a:cubicBezTo>
                  <a:cubicBezTo>
                    <a:pt x="22" y="56"/>
                    <a:pt x="22" y="56"/>
                    <a:pt x="22" y="56"/>
                  </a:cubicBezTo>
                  <a:cubicBezTo>
                    <a:pt x="21" y="57"/>
                    <a:pt x="21" y="57"/>
                    <a:pt x="21" y="57"/>
                  </a:cubicBezTo>
                  <a:cubicBezTo>
                    <a:pt x="20" y="57"/>
                    <a:pt x="20" y="57"/>
                    <a:pt x="19" y="57"/>
                  </a:cubicBezTo>
                  <a:lnTo>
                    <a:pt x="18" y="58"/>
                  </a:lnTo>
                  <a:close/>
                  <a:moveTo>
                    <a:pt x="22" y="41"/>
                  </a:moveTo>
                  <a:cubicBezTo>
                    <a:pt x="11" y="41"/>
                    <a:pt x="11" y="41"/>
                    <a:pt x="11" y="41"/>
                  </a:cubicBezTo>
                  <a:cubicBezTo>
                    <a:pt x="11" y="46"/>
                    <a:pt x="13" y="51"/>
                    <a:pt x="16" y="55"/>
                  </a:cubicBezTo>
                  <a:cubicBezTo>
                    <a:pt x="17" y="55"/>
                    <a:pt x="17" y="55"/>
                    <a:pt x="17" y="55"/>
                  </a:cubicBezTo>
                  <a:cubicBezTo>
                    <a:pt x="18" y="54"/>
                    <a:pt x="18" y="54"/>
                    <a:pt x="18" y="54"/>
                  </a:cubicBezTo>
                  <a:cubicBezTo>
                    <a:pt x="18" y="54"/>
                    <a:pt x="18" y="54"/>
                    <a:pt x="18" y="54"/>
                  </a:cubicBezTo>
                  <a:cubicBezTo>
                    <a:pt x="18" y="54"/>
                    <a:pt x="19" y="54"/>
                    <a:pt x="19" y="54"/>
                  </a:cubicBezTo>
                  <a:cubicBezTo>
                    <a:pt x="20" y="53"/>
                    <a:pt x="20" y="53"/>
                    <a:pt x="20" y="53"/>
                  </a:cubicBezTo>
                  <a:cubicBezTo>
                    <a:pt x="21" y="53"/>
                    <a:pt x="21" y="53"/>
                    <a:pt x="22" y="53"/>
                  </a:cubicBezTo>
                  <a:cubicBezTo>
                    <a:pt x="23" y="53"/>
                    <a:pt x="23" y="53"/>
                    <a:pt x="23" y="53"/>
                  </a:cubicBezTo>
                  <a:cubicBezTo>
                    <a:pt x="24" y="52"/>
                    <a:pt x="24" y="52"/>
                    <a:pt x="24" y="52"/>
                  </a:cubicBezTo>
                  <a:cubicBezTo>
                    <a:pt x="23" y="49"/>
                    <a:pt x="22" y="45"/>
                    <a:pt x="22" y="41"/>
                  </a:cubicBezTo>
                  <a:moveTo>
                    <a:pt x="19" y="23"/>
                  </a:moveTo>
                  <a:cubicBezTo>
                    <a:pt x="19" y="23"/>
                    <a:pt x="18" y="23"/>
                    <a:pt x="18" y="23"/>
                  </a:cubicBezTo>
                  <a:cubicBezTo>
                    <a:pt x="17" y="22"/>
                    <a:pt x="17" y="22"/>
                    <a:pt x="17" y="22"/>
                  </a:cubicBezTo>
                  <a:cubicBezTo>
                    <a:pt x="16" y="22"/>
                    <a:pt x="16" y="22"/>
                    <a:pt x="16" y="22"/>
                  </a:cubicBezTo>
                  <a:cubicBezTo>
                    <a:pt x="13" y="26"/>
                    <a:pt x="11" y="32"/>
                    <a:pt x="10" y="38"/>
                  </a:cubicBezTo>
                  <a:cubicBezTo>
                    <a:pt x="22" y="38"/>
                    <a:pt x="22" y="38"/>
                    <a:pt x="22" y="38"/>
                  </a:cubicBezTo>
                  <a:cubicBezTo>
                    <a:pt x="22" y="33"/>
                    <a:pt x="23" y="29"/>
                    <a:pt x="24" y="25"/>
                  </a:cubicBezTo>
                  <a:cubicBezTo>
                    <a:pt x="23" y="24"/>
                    <a:pt x="23" y="24"/>
                    <a:pt x="23" y="24"/>
                  </a:cubicBezTo>
                  <a:cubicBezTo>
                    <a:pt x="22" y="24"/>
                    <a:pt x="22" y="24"/>
                    <a:pt x="22" y="24"/>
                  </a:cubicBezTo>
                  <a:cubicBezTo>
                    <a:pt x="21" y="24"/>
                    <a:pt x="21" y="24"/>
                    <a:pt x="20" y="24"/>
                  </a:cubicBezTo>
                  <a:lnTo>
                    <a:pt x="19" y="23"/>
                  </a:lnTo>
                  <a:close/>
                  <a:moveTo>
                    <a:pt x="25" y="22"/>
                  </a:moveTo>
                  <a:cubicBezTo>
                    <a:pt x="26" y="18"/>
                    <a:pt x="27" y="15"/>
                    <a:pt x="30" y="13"/>
                  </a:cubicBezTo>
                  <a:cubicBezTo>
                    <a:pt x="25" y="14"/>
                    <a:pt x="21" y="16"/>
                    <a:pt x="18" y="19"/>
                  </a:cubicBezTo>
                  <a:cubicBezTo>
                    <a:pt x="18" y="20"/>
                    <a:pt x="18" y="20"/>
                    <a:pt x="18" y="20"/>
                  </a:cubicBezTo>
                  <a:cubicBezTo>
                    <a:pt x="19" y="20"/>
                    <a:pt x="19" y="20"/>
                    <a:pt x="19" y="20"/>
                  </a:cubicBezTo>
                  <a:cubicBezTo>
                    <a:pt x="20" y="20"/>
                    <a:pt x="20" y="20"/>
                    <a:pt x="21" y="20"/>
                  </a:cubicBezTo>
                  <a:cubicBezTo>
                    <a:pt x="21" y="21"/>
                    <a:pt x="21" y="21"/>
                    <a:pt x="21" y="21"/>
                  </a:cubicBezTo>
                  <a:cubicBezTo>
                    <a:pt x="22" y="21"/>
                    <a:pt x="22" y="21"/>
                    <a:pt x="23" y="21"/>
                  </a:cubicBezTo>
                  <a:cubicBezTo>
                    <a:pt x="24" y="22"/>
                    <a:pt x="24" y="22"/>
                    <a:pt x="24" y="22"/>
                  </a:cubicBezTo>
                  <a:lnTo>
                    <a:pt x="25" y="22"/>
                  </a:lnTo>
                  <a:close/>
                  <a:moveTo>
                    <a:pt x="35" y="23"/>
                  </a:moveTo>
                  <a:cubicBezTo>
                    <a:pt x="36" y="23"/>
                    <a:pt x="36" y="23"/>
                    <a:pt x="36" y="23"/>
                  </a:cubicBezTo>
                  <a:cubicBezTo>
                    <a:pt x="36" y="12"/>
                    <a:pt x="36" y="12"/>
                    <a:pt x="36" y="12"/>
                  </a:cubicBezTo>
                  <a:cubicBezTo>
                    <a:pt x="32" y="13"/>
                    <a:pt x="30" y="17"/>
                    <a:pt x="28" y="22"/>
                  </a:cubicBezTo>
                  <a:cubicBezTo>
                    <a:pt x="28" y="22"/>
                    <a:pt x="28" y="22"/>
                    <a:pt x="28" y="22"/>
                  </a:cubicBezTo>
                  <a:cubicBezTo>
                    <a:pt x="29" y="23"/>
                    <a:pt x="29" y="23"/>
                    <a:pt x="29" y="23"/>
                  </a:cubicBezTo>
                  <a:cubicBezTo>
                    <a:pt x="31" y="23"/>
                    <a:pt x="31" y="23"/>
                    <a:pt x="31" y="23"/>
                  </a:cubicBezTo>
                  <a:cubicBezTo>
                    <a:pt x="32" y="23"/>
                    <a:pt x="32" y="23"/>
                    <a:pt x="32" y="23"/>
                  </a:cubicBezTo>
                  <a:cubicBezTo>
                    <a:pt x="33" y="23"/>
                    <a:pt x="33" y="23"/>
                    <a:pt x="34" y="23"/>
                  </a:cubicBezTo>
                  <a:lnTo>
                    <a:pt x="35" y="23"/>
                  </a:lnTo>
                  <a:close/>
                  <a:moveTo>
                    <a:pt x="25" y="38"/>
                  </a:moveTo>
                  <a:cubicBezTo>
                    <a:pt x="36" y="38"/>
                    <a:pt x="36" y="38"/>
                    <a:pt x="36" y="38"/>
                  </a:cubicBezTo>
                  <a:cubicBezTo>
                    <a:pt x="36" y="26"/>
                    <a:pt x="36" y="26"/>
                    <a:pt x="36" y="26"/>
                  </a:cubicBezTo>
                  <a:cubicBezTo>
                    <a:pt x="34" y="26"/>
                    <a:pt x="34" y="26"/>
                    <a:pt x="34" y="26"/>
                  </a:cubicBezTo>
                  <a:cubicBezTo>
                    <a:pt x="34" y="26"/>
                    <a:pt x="34" y="26"/>
                    <a:pt x="34" y="26"/>
                  </a:cubicBezTo>
                  <a:cubicBezTo>
                    <a:pt x="33" y="26"/>
                    <a:pt x="32" y="26"/>
                    <a:pt x="31" y="26"/>
                  </a:cubicBezTo>
                  <a:cubicBezTo>
                    <a:pt x="30" y="26"/>
                    <a:pt x="30" y="26"/>
                    <a:pt x="30" y="26"/>
                  </a:cubicBezTo>
                  <a:cubicBezTo>
                    <a:pt x="30" y="26"/>
                    <a:pt x="29" y="26"/>
                    <a:pt x="28" y="26"/>
                  </a:cubicBezTo>
                  <a:cubicBezTo>
                    <a:pt x="27" y="26"/>
                    <a:pt x="27" y="26"/>
                    <a:pt x="27" y="26"/>
                  </a:cubicBezTo>
                  <a:cubicBezTo>
                    <a:pt x="27" y="25"/>
                    <a:pt x="27" y="25"/>
                    <a:pt x="27" y="25"/>
                  </a:cubicBezTo>
                  <a:cubicBezTo>
                    <a:pt x="26" y="29"/>
                    <a:pt x="25" y="33"/>
                    <a:pt x="25" y="38"/>
                  </a:cubicBezTo>
                  <a:moveTo>
                    <a:pt x="34" y="51"/>
                  </a:moveTo>
                  <a:cubicBezTo>
                    <a:pt x="36" y="51"/>
                    <a:pt x="36" y="51"/>
                    <a:pt x="36" y="51"/>
                  </a:cubicBezTo>
                  <a:cubicBezTo>
                    <a:pt x="36" y="41"/>
                    <a:pt x="36" y="41"/>
                    <a:pt x="36" y="41"/>
                  </a:cubicBezTo>
                  <a:cubicBezTo>
                    <a:pt x="25" y="41"/>
                    <a:pt x="25" y="41"/>
                    <a:pt x="25" y="41"/>
                  </a:cubicBezTo>
                  <a:cubicBezTo>
                    <a:pt x="26" y="44"/>
                    <a:pt x="26" y="48"/>
                    <a:pt x="27" y="52"/>
                  </a:cubicBezTo>
                  <a:cubicBezTo>
                    <a:pt x="27" y="52"/>
                    <a:pt x="27" y="52"/>
                    <a:pt x="27" y="52"/>
                  </a:cubicBezTo>
                  <a:cubicBezTo>
                    <a:pt x="28" y="51"/>
                    <a:pt x="28" y="51"/>
                    <a:pt x="28" y="51"/>
                  </a:cubicBezTo>
                  <a:cubicBezTo>
                    <a:pt x="29" y="51"/>
                    <a:pt x="30" y="51"/>
                    <a:pt x="30" y="51"/>
                  </a:cubicBezTo>
                  <a:cubicBezTo>
                    <a:pt x="31" y="51"/>
                    <a:pt x="31" y="51"/>
                    <a:pt x="31" y="51"/>
                  </a:cubicBezTo>
                  <a:cubicBezTo>
                    <a:pt x="32" y="51"/>
                    <a:pt x="33" y="51"/>
                    <a:pt x="33" y="51"/>
                  </a:cubicBezTo>
                  <a:cubicBezTo>
                    <a:pt x="34" y="51"/>
                    <a:pt x="34" y="51"/>
                    <a:pt x="34" y="51"/>
                  </a:cubicBezTo>
                  <a:moveTo>
                    <a:pt x="36" y="66"/>
                  </a:moveTo>
                  <a:cubicBezTo>
                    <a:pt x="36" y="54"/>
                    <a:pt x="36" y="54"/>
                    <a:pt x="36" y="54"/>
                  </a:cubicBezTo>
                  <a:cubicBezTo>
                    <a:pt x="36" y="54"/>
                    <a:pt x="35" y="54"/>
                    <a:pt x="35" y="54"/>
                  </a:cubicBezTo>
                  <a:cubicBezTo>
                    <a:pt x="34" y="54"/>
                    <a:pt x="34" y="54"/>
                    <a:pt x="34" y="54"/>
                  </a:cubicBezTo>
                  <a:cubicBezTo>
                    <a:pt x="33" y="54"/>
                    <a:pt x="33" y="54"/>
                    <a:pt x="32" y="54"/>
                  </a:cubicBezTo>
                  <a:cubicBezTo>
                    <a:pt x="31" y="54"/>
                    <a:pt x="31" y="54"/>
                    <a:pt x="31" y="54"/>
                  </a:cubicBezTo>
                  <a:cubicBezTo>
                    <a:pt x="30" y="54"/>
                    <a:pt x="30" y="54"/>
                    <a:pt x="29" y="55"/>
                  </a:cubicBezTo>
                  <a:cubicBezTo>
                    <a:pt x="28" y="55"/>
                    <a:pt x="28" y="55"/>
                    <a:pt x="28" y="55"/>
                  </a:cubicBezTo>
                  <a:cubicBezTo>
                    <a:pt x="28" y="55"/>
                    <a:pt x="28" y="55"/>
                    <a:pt x="28" y="55"/>
                  </a:cubicBezTo>
                  <a:cubicBezTo>
                    <a:pt x="30" y="61"/>
                    <a:pt x="32" y="65"/>
                    <a:pt x="36" y="66"/>
                  </a:cubicBezTo>
                  <a:moveTo>
                    <a:pt x="57" y="54"/>
                  </a:moveTo>
                  <a:cubicBezTo>
                    <a:pt x="58" y="55"/>
                    <a:pt x="59" y="55"/>
                    <a:pt x="59" y="55"/>
                  </a:cubicBezTo>
                  <a:cubicBezTo>
                    <a:pt x="59" y="55"/>
                    <a:pt x="59" y="55"/>
                    <a:pt x="59" y="55"/>
                  </a:cubicBezTo>
                  <a:cubicBezTo>
                    <a:pt x="63" y="51"/>
                    <a:pt x="65" y="46"/>
                    <a:pt x="65" y="41"/>
                  </a:cubicBezTo>
                  <a:cubicBezTo>
                    <a:pt x="53" y="41"/>
                    <a:pt x="53" y="41"/>
                    <a:pt x="53" y="41"/>
                  </a:cubicBezTo>
                  <a:cubicBezTo>
                    <a:pt x="53" y="45"/>
                    <a:pt x="53" y="49"/>
                    <a:pt x="52" y="52"/>
                  </a:cubicBezTo>
                  <a:cubicBezTo>
                    <a:pt x="52" y="52"/>
                    <a:pt x="52" y="52"/>
                    <a:pt x="52" y="52"/>
                  </a:cubicBezTo>
                  <a:cubicBezTo>
                    <a:pt x="52" y="53"/>
                    <a:pt x="52" y="53"/>
                    <a:pt x="52" y="53"/>
                  </a:cubicBezTo>
                  <a:cubicBezTo>
                    <a:pt x="53" y="53"/>
                    <a:pt x="54" y="53"/>
                    <a:pt x="55" y="53"/>
                  </a:cubicBezTo>
                  <a:cubicBezTo>
                    <a:pt x="55" y="53"/>
                    <a:pt x="55" y="53"/>
                    <a:pt x="55" y="53"/>
                  </a:cubicBezTo>
                  <a:cubicBezTo>
                    <a:pt x="56" y="54"/>
                    <a:pt x="56" y="54"/>
                    <a:pt x="57" y="54"/>
                  </a:cubicBezTo>
                  <a:close/>
                  <a:moveTo>
                    <a:pt x="51" y="55"/>
                  </a:moveTo>
                  <a:cubicBezTo>
                    <a:pt x="50" y="59"/>
                    <a:pt x="48" y="62"/>
                    <a:pt x="46" y="65"/>
                  </a:cubicBezTo>
                  <a:cubicBezTo>
                    <a:pt x="50" y="63"/>
                    <a:pt x="54" y="61"/>
                    <a:pt x="57" y="58"/>
                  </a:cubicBezTo>
                  <a:cubicBezTo>
                    <a:pt x="57" y="58"/>
                    <a:pt x="57" y="58"/>
                    <a:pt x="57" y="58"/>
                  </a:cubicBezTo>
                  <a:cubicBezTo>
                    <a:pt x="56" y="57"/>
                    <a:pt x="56" y="57"/>
                    <a:pt x="56" y="57"/>
                  </a:cubicBezTo>
                  <a:cubicBezTo>
                    <a:pt x="56" y="57"/>
                    <a:pt x="55" y="57"/>
                    <a:pt x="55" y="57"/>
                  </a:cubicBezTo>
                  <a:cubicBezTo>
                    <a:pt x="54" y="56"/>
                    <a:pt x="54" y="56"/>
                    <a:pt x="54" y="56"/>
                  </a:cubicBezTo>
                  <a:cubicBezTo>
                    <a:pt x="54" y="56"/>
                    <a:pt x="53" y="56"/>
                    <a:pt x="53" y="56"/>
                  </a:cubicBezTo>
                  <a:cubicBezTo>
                    <a:pt x="52" y="56"/>
                    <a:pt x="52" y="56"/>
                    <a:pt x="52" y="56"/>
                  </a:cubicBezTo>
                  <a:cubicBezTo>
                    <a:pt x="51" y="55"/>
                    <a:pt x="51" y="55"/>
                    <a:pt x="51" y="55"/>
                  </a:cubicBezTo>
                  <a:close/>
                  <a:moveTo>
                    <a:pt x="47" y="51"/>
                  </a:moveTo>
                  <a:cubicBezTo>
                    <a:pt x="49" y="52"/>
                    <a:pt x="49" y="52"/>
                    <a:pt x="49" y="52"/>
                  </a:cubicBezTo>
                  <a:cubicBezTo>
                    <a:pt x="49" y="48"/>
                    <a:pt x="50" y="44"/>
                    <a:pt x="50" y="41"/>
                  </a:cubicBezTo>
                  <a:cubicBezTo>
                    <a:pt x="39" y="41"/>
                    <a:pt x="39" y="41"/>
                    <a:pt x="39" y="41"/>
                  </a:cubicBezTo>
                  <a:cubicBezTo>
                    <a:pt x="39" y="51"/>
                    <a:pt x="39" y="51"/>
                    <a:pt x="39" y="51"/>
                  </a:cubicBezTo>
                  <a:cubicBezTo>
                    <a:pt x="40" y="51"/>
                    <a:pt x="40" y="51"/>
                    <a:pt x="40" y="51"/>
                  </a:cubicBezTo>
                  <a:cubicBezTo>
                    <a:pt x="41" y="51"/>
                    <a:pt x="41" y="51"/>
                    <a:pt x="41" y="51"/>
                  </a:cubicBezTo>
                  <a:cubicBezTo>
                    <a:pt x="42" y="51"/>
                    <a:pt x="43" y="51"/>
                    <a:pt x="44" y="51"/>
                  </a:cubicBezTo>
                  <a:cubicBezTo>
                    <a:pt x="44" y="51"/>
                    <a:pt x="44" y="51"/>
                    <a:pt x="44" y="51"/>
                  </a:cubicBezTo>
                  <a:cubicBezTo>
                    <a:pt x="45" y="51"/>
                    <a:pt x="46" y="51"/>
                    <a:pt x="47" y="51"/>
                  </a:cubicBezTo>
                  <a:close/>
                  <a:moveTo>
                    <a:pt x="39" y="54"/>
                  </a:moveTo>
                  <a:cubicBezTo>
                    <a:pt x="39" y="66"/>
                    <a:pt x="39" y="66"/>
                    <a:pt x="39" y="66"/>
                  </a:cubicBezTo>
                  <a:cubicBezTo>
                    <a:pt x="43" y="65"/>
                    <a:pt x="45" y="60"/>
                    <a:pt x="47" y="55"/>
                  </a:cubicBezTo>
                  <a:cubicBezTo>
                    <a:pt x="47" y="55"/>
                    <a:pt x="47" y="55"/>
                    <a:pt x="47" y="55"/>
                  </a:cubicBezTo>
                  <a:cubicBezTo>
                    <a:pt x="46" y="54"/>
                    <a:pt x="46" y="54"/>
                    <a:pt x="46" y="54"/>
                  </a:cubicBezTo>
                  <a:cubicBezTo>
                    <a:pt x="46" y="54"/>
                    <a:pt x="45" y="54"/>
                    <a:pt x="45" y="54"/>
                  </a:cubicBezTo>
                  <a:cubicBezTo>
                    <a:pt x="43" y="54"/>
                    <a:pt x="43" y="54"/>
                    <a:pt x="43" y="54"/>
                  </a:cubicBezTo>
                  <a:cubicBezTo>
                    <a:pt x="43" y="54"/>
                    <a:pt x="42" y="54"/>
                    <a:pt x="41" y="54"/>
                  </a:cubicBezTo>
                  <a:cubicBezTo>
                    <a:pt x="40" y="54"/>
                    <a:pt x="40" y="54"/>
                    <a:pt x="40" y="54"/>
                  </a:cubicBezTo>
                  <a:lnTo>
                    <a:pt x="39" y="54"/>
                  </a:lnTo>
                  <a:close/>
                  <a:moveTo>
                    <a:pt x="40" y="26"/>
                  </a:moveTo>
                  <a:cubicBezTo>
                    <a:pt x="39" y="26"/>
                    <a:pt x="39" y="26"/>
                    <a:pt x="39" y="26"/>
                  </a:cubicBezTo>
                  <a:cubicBezTo>
                    <a:pt x="39" y="38"/>
                    <a:pt x="39" y="38"/>
                    <a:pt x="39" y="38"/>
                  </a:cubicBezTo>
                  <a:cubicBezTo>
                    <a:pt x="50" y="38"/>
                    <a:pt x="50" y="38"/>
                    <a:pt x="50" y="38"/>
                  </a:cubicBezTo>
                  <a:cubicBezTo>
                    <a:pt x="50" y="33"/>
                    <a:pt x="49" y="29"/>
                    <a:pt x="49" y="26"/>
                  </a:cubicBezTo>
                  <a:cubicBezTo>
                    <a:pt x="47" y="26"/>
                    <a:pt x="47" y="26"/>
                    <a:pt x="47" y="26"/>
                  </a:cubicBezTo>
                  <a:cubicBezTo>
                    <a:pt x="46" y="26"/>
                    <a:pt x="46" y="26"/>
                    <a:pt x="46" y="26"/>
                  </a:cubicBezTo>
                  <a:cubicBezTo>
                    <a:pt x="46" y="26"/>
                    <a:pt x="45" y="26"/>
                    <a:pt x="44" y="26"/>
                  </a:cubicBezTo>
                  <a:cubicBezTo>
                    <a:pt x="44" y="26"/>
                    <a:pt x="44" y="26"/>
                    <a:pt x="44" y="26"/>
                  </a:cubicBezTo>
                  <a:cubicBezTo>
                    <a:pt x="43" y="26"/>
                    <a:pt x="42" y="26"/>
                    <a:pt x="41" y="26"/>
                  </a:cubicBezTo>
                  <a:lnTo>
                    <a:pt x="40" y="26"/>
                  </a:lnTo>
                  <a:close/>
                  <a:moveTo>
                    <a:pt x="47" y="22"/>
                  </a:moveTo>
                  <a:cubicBezTo>
                    <a:pt x="45" y="17"/>
                    <a:pt x="43" y="12"/>
                    <a:pt x="39" y="11"/>
                  </a:cubicBezTo>
                  <a:cubicBezTo>
                    <a:pt x="39" y="23"/>
                    <a:pt x="39" y="23"/>
                    <a:pt x="39" y="23"/>
                  </a:cubicBezTo>
                  <a:cubicBezTo>
                    <a:pt x="40" y="23"/>
                    <a:pt x="40" y="23"/>
                    <a:pt x="40" y="23"/>
                  </a:cubicBezTo>
                  <a:cubicBezTo>
                    <a:pt x="42" y="23"/>
                    <a:pt x="42" y="23"/>
                    <a:pt x="42" y="23"/>
                  </a:cubicBezTo>
                  <a:cubicBezTo>
                    <a:pt x="42" y="23"/>
                    <a:pt x="43" y="23"/>
                    <a:pt x="44" y="23"/>
                  </a:cubicBezTo>
                  <a:cubicBezTo>
                    <a:pt x="45" y="23"/>
                    <a:pt x="45" y="23"/>
                    <a:pt x="45" y="23"/>
                  </a:cubicBezTo>
                  <a:cubicBezTo>
                    <a:pt x="45" y="23"/>
                    <a:pt x="46" y="23"/>
                    <a:pt x="46" y="23"/>
                  </a:cubicBezTo>
                  <a:cubicBezTo>
                    <a:pt x="47" y="22"/>
                    <a:pt x="47" y="22"/>
                    <a:pt x="47" y="22"/>
                  </a:cubicBezTo>
                  <a:cubicBezTo>
                    <a:pt x="47" y="22"/>
                    <a:pt x="47" y="22"/>
                    <a:pt x="47" y="22"/>
                  </a:cubicBezTo>
                  <a:moveTo>
                    <a:pt x="57" y="20"/>
                  </a:moveTo>
                  <a:cubicBezTo>
                    <a:pt x="57" y="19"/>
                    <a:pt x="57" y="19"/>
                    <a:pt x="57" y="19"/>
                  </a:cubicBezTo>
                  <a:cubicBezTo>
                    <a:pt x="54" y="16"/>
                    <a:pt x="50" y="14"/>
                    <a:pt x="46" y="12"/>
                  </a:cubicBezTo>
                  <a:cubicBezTo>
                    <a:pt x="48" y="15"/>
                    <a:pt x="50" y="18"/>
                    <a:pt x="51" y="22"/>
                  </a:cubicBezTo>
                  <a:cubicBezTo>
                    <a:pt x="51" y="21"/>
                    <a:pt x="51" y="21"/>
                    <a:pt x="51" y="21"/>
                  </a:cubicBezTo>
                  <a:cubicBezTo>
                    <a:pt x="53" y="21"/>
                    <a:pt x="53" y="21"/>
                    <a:pt x="53" y="21"/>
                  </a:cubicBezTo>
                  <a:cubicBezTo>
                    <a:pt x="53" y="21"/>
                    <a:pt x="53" y="21"/>
                    <a:pt x="54" y="21"/>
                  </a:cubicBezTo>
                  <a:cubicBezTo>
                    <a:pt x="55" y="20"/>
                    <a:pt x="55" y="20"/>
                    <a:pt x="55" y="20"/>
                  </a:cubicBezTo>
                  <a:cubicBezTo>
                    <a:pt x="55" y="20"/>
                    <a:pt x="56" y="20"/>
                    <a:pt x="56" y="20"/>
                  </a:cubicBezTo>
                  <a:lnTo>
                    <a:pt x="57" y="20"/>
                  </a:lnTo>
                  <a:close/>
                  <a:moveTo>
                    <a:pt x="65" y="38"/>
                  </a:moveTo>
                  <a:cubicBezTo>
                    <a:pt x="65" y="32"/>
                    <a:pt x="63" y="26"/>
                    <a:pt x="60" y="22"/>
                  </a:cubicBezTo>
                  <a:cubicBezTo>
                    <a:pt x="59" y="22"/>
                    <a:pt x="59" y="22"/>
                    <a:pt x="59" y="22"/>
                  </a:cubicBezTo>
                  <a:cubicBezTo>
                    <a:pt x="59" y="22"/>
                    <a:pt x="58" y="23"/>
                    <a:pt x="57" y="23"/>
                  </a:cubicBezTo>
                  <a:cubicBezTo>
                    <a:pt x="57" y="23"/>
                    <a:pt x="57" y="23"/>
                    <a:pt x="57" y="23"/>
                  </a:cubicBezTo>
                  <a:cubicBezTo>
                    <a:pt x="56" y="23"/>
                    <a:pt x="56" y="23"/>
                    <a:pt x="55" y="24"/>
                  </a:cubicBezTo>
                  <a:cubicBezTo>
                    <a:pt x="55" y="24"/>
                    <a:pt x="55" y="24"/>
                    <a:pt x="55" y="24"/>
                  </a:cubicBezTo>
                  <a:cubicBezTo>
                    <a:pt x="54" y="24"/>
                    <a:pt x="53" y="24"/>
                    <a:pt x="52" y="25"/>
                  </a:cubicBezTo>
                  <a:cubicBezTo>
                    <a:pt x="52" y="25"/>
                    <a:pt x="52" y="25"/>
                    <a:pt x="52" y="25"/>
                  </a:cubicBezTo>
                  <a:cubicBezTo>
                    <a:pt x="52" y="25"/>
                    <a:pt x="52" y="25"/>
                    <a:pt x="52" y="25"/>
                  </a:cubicBezTo>
                  <a:cubicBezTo>
                    <a:pt x="53" y="29"/>
                    <a:pt x="53" y="33"/>
                    <a:pt x="53" y="38"/>
                  </a:cubicBezTo>
                  <a:lnTo>
                    <a:pt x="65" y="38"/>
                  </a:lnTo>
                  <a:close/>
                  <a:moveTo>
                    <a:pt x="62" y="20"/>
                  </a:moveTo>
                  <a:cubicBezTo>
                    <a:pt x="70" y="31"/>
                    <a:pt x="70" y="46"/>
                    <a:pt x="62" y="57"/>
                  </a:cubicBezTo>
                  <a:cubicBezTo>
                    <a:pt x="62" y="57"/>
                    <a:pt x="62" y="57"/>
                    <a:pt x="62" y="57"/>
                  </a:cubicBezTo>
                  <a:cubicBezTo>
                    <a:pt x="61" y="58"/>
                    <a:pt x="61" y="58"/>
                    <a:pt x="61" y="58"/>
                  </a:cubicBezTo>
                  <a:cubicBezTo>
                    <a:pt x="60" y="59"/>
                    <a:pt x="60" y="59"/>
                    <a:pt x="60" y="59"/>
                  </a:cubicBezTo>
                  <a:cubicBezTo>
                    <a:pt x="54" y="65"/>
                    <a:pt x="46" y="69"/>
                    <a:pt x="38" y="69"/>
                  </a:cubicBezTo>
                  <a:cubicBezTo>
                    <a:pt x="38" y="69"/>
                    <a:pt x="38" y="69"/>
                    <a:pt x="38" y="69"/>
                  </a:cubicBezTo>
                  <a:cubicBezTo>
                    <a:pt x="29" y="69"/>
                    <a:pt x="21" y="65"/>
                    <a:pt x="15" y="59"/>
                  </a:cubicBezTo>
                  <a:cubicBezTo>
                    <a:pt x="14" y="58"/>
                    <a:pt x="14" y="58"/>
                    <a:pt x="14" y="58"/>
                  </a:cubicBezTo>
                  <a:cubicBezTo>
                    <a:pt x="13" y="57"/>
                    <a:pt x="13" y="57"/>
                    <a:pt x="13" y="57"/>
                  </a:cubicBezTo>
                  <a:cubicBezTo>
                    <a:pt x="13" y="57"/>
                    <a:pt x="13" y="57"/>
                    <a:pt x="13" y="57"/>
                  </a:cubicBezTo>
                  <a:cubicBezTo>
                    <a:pt x="5" y="46"/>
                    <a:pt x="5" y="31"/>
                    <a:pt x="13" y="20"/>
                  </a:cubicBezTo>
                  <a:cubicBezTo>
                    <a:pt x="13" y="20"/>
                    <a:pt x="13" y="20"/>
                    <a:pt x="13" y="20"/>
                  </a:cubicBezTo>
                  <a:cubicBezTo>
                    <a:pt x="15" y="19"/>
                    <a:pt x="15" y="19"/>
                    <a:pt x="15" y="19"/>
                  </a:cubicBezTo>
                  <a:cubicBezTo>
                    <a:pt x="15" y="18"/>
                    <a:pt x="15" y="18"/>
                    <a:pt x="15" y="18"/>
                  </a:cubicBezTo>
                  <a:cubicBezTo>
                    <a:pt x="21" y="12"/>
                    <a:pt x="29" y="8"/>
                    <a:pt x="38" y="8"/>
                  </a:cubicBezTo>
                  <a:cubicBezTo>
                    <a:pt x="38" y="8"/>
                    <a:pt x="38" y="8"/>
                    <a:pt x="38" y="8"/>
                  </a:cubicBezTo>
                  <a:cubicBezTo>
                    <a:pt x="46" y="8"/>
                    <a:pt x="54" y="12"/>
                    <a:pt x="60" y="18"/>
                  </a:cubicBezTo>
                  <a:cubicBezTo>
                    <a:pt x="61" y="19"/>
                    <a:pt x="61" y="19"/>
                    <a:pt x="61" y="19"/>
                  </a:cubicBezTo>
                  <a:cubicBezTo>
                    <a:pt x="62" y="20"/>
                    <a:pt x="62" y="20"/>
                    <a:pt x="62" y="20"/>
                  </a:cubicBezTo>
                  <a:cubicBezTo>
                    <a:pt x="62" y="20"/>
                    <a:pt x="62" y="20"/>
                    <a:pt x="62" y="20"/>
                  </a:cubicBezTo>
                  <a:close/>
                  <a:moveTo>
                    <a:pt x="76" y="39"/>
                  </a:moveTo>
                  <a:cubicBezTo>
                    <a:pt x="76" y="17"/>
                    <a:pt x="59" y="0"/>
                    <a:pt x="38" y="0"/>
                  </a:cubicBezTo>
                  <a:cubicBezTo>
                    <a:pt x="17" y="0"/>
                    <a:pt x="0" y="17"/>
                    <a:pt x="0" y="39"/>
                  </a:cubicBezTo>
                  <a:cubicBezTo>
                    <a:pt x="0" y="60"/>
                    <a:pt x="17" y="77"/>
                    <a:pt x="38" y="77"/>
                  </a:cubicBezTo>
                  <a:cubicBezTo>
                    <a:pt x="59" y="77"/>
                    <a:pt x="76" y="60"/>
                    <a:pt x="76" y="39"/>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TextBox 23"/>
          <p:cNvSpPr txBox="1"/>
          <p:nvPr/>
        </p:nvSpPr>
        <p:spPr>
          <a:xfrm>
            <a:off x="7574398" y="5423119"/>
            <a:ext cx="1397645" cy="830997"/>
          </a:xfrm>
          <a:prstGeom prst="rect">
            <a:avLst/>
          </a:prstGeom>
          <a:noFill/>
        </p:spPr>
        <p:txBody>
          <a:bodyPr wrap="square" rtlCol="0">
            <a:spAutoFit/>
          </a:bodyPr>
          <a:lstStyle/>
          <a:p>
            <a:r>
              <a:rPr lang="et-EE" sz="2400" b="1" dirty="0">
                <a:solidFill>
                  <a:schemeClr val="accent5"/>
                </a:solidFill>
                <a:latin typeface="+mn-lt"/>
              </a:rPr>
              <a:t>558</a:t>
            </a:r>
          </a:p>
          <a:p>
            <a:r>
              <a:rPr lang="et-EE" sz="1200" dirty="0" err="1">
                <a:solidFill>
                  <a:schemeClr val="accent5"/>
                </a:solidFill>
                <a:latin typeface="+mn-lt"/>
              </a:rPr>
              <a:t>international</a:t>
            </a:r>
            <a:r>
              <a:rPr lang="et-EE" sz="1200" dirty="0">
                <a:solidFill>
                  <a:schemeClr val="accent5"/>
                </a:solidFill>
                <a:latin typeface="+mn-lt"/>
              </a:rPr>
              <a:t> </a:t>
            </a:r>
            <a:r>
              <a:rPr lang="et-EE" sz="1200" dirty="0" err="1">
                <a:solidFill>
                  <a:schemeClr val="accent5"/>
                </a:solidFill>
                <a:latin typeface="+mn-lt"/>
              </a:rPr>
              <a:t>students</a:t>
            </a:r>
            <a:endParaRPr lang="en-US" sz="1200" dirty="0">
              <a:solidFill>
                <a:schemeClr val="accent5"/>
              </a:solidFill>
              <a:latin typeface="+mn-lt"/>
            </a:endParaRPr>
          </a:p>
        </p:txBody>
      </p:sp>
      <p:sp>
        <p:nvSpPr>
          <p:cNvPr id="25" name="TextBox 24"/>
          <p:cNvSpPr txBox="1"/>
          <p:nvPr/>
        </p:nvSpPr>
        <p:spPr>
          <a:xfrm>
            <a:off x="9064851" y="5471266"/>
            <a:ext cx="1612674" cy="830997"/>
          </a:xfrm>
          <a:prstGeom prst="rect">
            <a:avLst/>
          </a:prstGeom>
          <a:noFill/>
        </p:spPr>
        <p:txBody>
          <a:bodyPr wrap="square" rtlCol="0">
            <a:spAutoFit/>
          </a:bodyPr>
          <a:lstStyle/>
          <a:p>
            <a:r>
              <a:rPr lang="et-EE" sz="1200" dirty="0" err="1">
                <a:solidFill>
                  <a:schemeClr val="accent5"/>
                </a:solidFill>
                <a:latin typeface="+mn-lt"/>
              </a:rPr>
              <a:t>Students</a:t>
            </a:r>
            <a:r>
              <a:rPr lang="et-EE" sz="1200" dirty="0">
                <a:solidFill>
                  <a:schemeClr val="accent5"/>
                </a:solidFill>
                <a:latin typeface="+mn-lt"/>
              </a:rPr>
              <a:t> </a:t>
            </a:r>
            <a:r>
              <a:rPr lang="et-EE" sz="1200" dirty="0" err="1">
                <a:solidFill>
                  <a:schemeClr val="accent5"/>
                </a:solidFill>
                <a:latin typeface="+mn-lt"/>
              </a:rPr>
              <a:t>graduated</a:t>
            </a:r>
            <a:r>
              <a:rPr lang="et-EE" sz="1200" dirty="0">
                <a:solidFill>
                  <a:schemeClr val="accent5"/>
                </a:solidFill>
                <a:latin typeface="+mn-lt"/>
              </a:rPr>
              <a:t> in 2017</a:t>
            </a:r>
            <a:endParaRPr lang="et-EE" sz="1200" b="1" dirty="0">
              <a:solidFill>
                <a:schemeClr val="accent5"/>
              </a:solidFill>
              <a:latin typeface="+mn-lt"/>
            </a:endParaRPr>
          </a:p>
          <a:p>
            <a:r>
              <a:rPr lang="et-EE" sz="2400" b="1" dirty="0" smtClean="0">
                <a:solidFill>
                  <a:schemeClr val="accent5"/>
                </a:solidFill>
                <a:latin typeface="+mn-lt"/>
              </a:rPr>
              <a:t>2322</a:t>
            </a:r>
            <a:endParaRPr lang="et-EE" sz="2400" b="1" dirty="0">
              <a:solidFill>
                <a:schemeClr val="accent5"/>
              </a:solidFill>
              <a:latin typeface="+mn-lt"/>
            </a:endParaRPr>
          </a:p>
        </p:txBody>
      </p:sp>
      <p:sp>
        <p:nvSpPr>
          <p:cNvPr id="26" name="Rectangle 42"/>
          <p:cNvSpPr/>
          <p:nvPr/>
        </p:nvSpPr>
        <p:spPr>
          <a:xfrm>
            <a:off x="5755479" y="4935801"/>
            <a:ext cx="2573424" cy="307777"/>
          </a:xfrm>
          <a:prstGeom prst="rect">
            <a:avLst/>
          </a:prstGeom>
        </p:spPr>
        <p:txBody>
          <a:bodyPr wrap="square">
            <a:spAutoFit/>
          </a:bodyPr>
          <a:lstStyle/>
          <a:p>
            <a:r>
              <a:rPr lang="et-EE" sz="1400" dirty="0">
                <a:solidFill>
                  <a:srgbClr val="550020"/>
                </a:solidFill>
                <a:latin typeface="Verdana" panose="020B0604030504040204" pitchFamily="34" charset="0"/>
              </a:rPr>
              <a:t>In </a:t>
            </a:r>
            <a:r>
              <a:rPr lang="fi-FI" sz="1400" dirty="0">
                <a:solidFill>
                  <a:srgbClr val="550020"/>
                </a:solidFill>
                <a:latin typeface="Verdana" panose="020B0604030504040204" pitchFamily="34" charset="0"/>
              </a:rPr>
              <a:t>201</a:t>
            </a:r>
            <a:r>
              <a:rPr lang="et-EE" sz="1400" dirty="0">
                <a:solidFill>
                  <a:srgbClr val="550020"/>
                </a:solidFill>
                <a:latin typeface="Verdana" panose="020B0604030504040204" pitchFamily="34" charset="0"/>
              </a:rPr>
              <a:t>7 TTÜ </a:t>
            </a:r>
            <a:r>
              <a:rPr lang="et-EE" sz="1400" dirty="0" err="1">
                <a:solidFill>
                  <a:srgbClr val="550020"/>
                </a:solidFill>
                <a:latin typeface="Verdana" panose="020B0604030504040204" pitchFamily="34" charset="0"/>
              </a:rPr>
              <a:t>admitted</a:t>
            </a:r>
            <a:r>
              <a:rPr lang="fi-FI" sz="1400" dirty="0">
                <a:solidFill>
                  <a:srgbClr val="550020"/>
                </a:solidFill>
                <a:latin typeface="Verdana" panose="020B0604030504040204" pitchFamily="34" charset="0"/>
              </a:rPr>
              <a:t> </a:t>
            </a:r>
            <a:endParaRPr lang="et-EE" sz="1400" dirty="0">
              <a:solidFill>
                <a:srgbClr val="550020"/>
              </a:solidFill>
              <a:latin typeface="Verdana" panose="020B0604030504040204" pitchFamily="34" charset="0"/>
            </a:endParaRPr>
          </a:p>
        </p:txBody>
      </p:sp>
      <p:sp>
        <p:nvSpPr>
          <p:cNvPr id="27" name="TextBox 26"/>
          <p:cNvSpPr txBox="1"/>
          <p:nvPr/>
        </p:nvSpPr>
        <p:spPr>
          <a:xfrm>
            <a:off x="5715442" y="5553239"/>
            <a:ext cx="1346241" cy="707886"/>
          </a:xfrm>
          <a:prstGeom prst="rect">
            <a:avLst/>
          </a:prstGeom>
          <a:noFill/>
        </p:spPr>
        <p:txBody>
          <a:bodyPr wrap="square" rtlCol="0">
            <a:spAutoFit/>
          </a:bodyPr>
          <a:lstStyle/>
          <a:p>
            <a:r>
              <a:rPr lang="et-EE" sz="2400" b="1" dirty="0">
                <a:solidFill>
                  <a:schemeClr val="accent5"/>
                </a:solidFill>
                <a:latin typeface="+mn-lt"/>
              </a:rPr>
              <a:t>3455</a:t>
            </a:r>
          </a:p>
          <a:p>
            <a:r>
              <a:rPr lang="et-EE" sz="1600" dirty="0" err="1">
                <a:solidFill>
                  <a:schemeClr val="accent5"/>
                </a:solidFill>
                <a:latin typeface="+mn-lt"/>
              </a:rPr>
              <a:t>students</a:t>
            </a:r>
            <a:endParaRPr lang="en-US" sz="1600" dirty="0">
              <a:solidFill>
                <a:schemeClr val="accent5"/>
              </a:solidFill>
              <a:latin typeface="+mn-lt"/>
            </a:endParaRPr>
          </a:p>
        </p:txBody>
      </p:sp>
      <p:pic>
        <p:nvPicPr>
          <p:cNvPr id="28" name="Picture 43"/>
          <p:cNvPicPr>
            <a:picLocks noChangeAspect="1"/>
          </p:cNvPicPr>
          <p:nvPr/>
        </p:nvPicPr>
        <p:blipFill>
          <a:blip r:embed="rId6"/>
          <a:stretch>
            <a:fillRect/>
          </a:stretch>
        </p:blipFill>
        <p:spPr>
          <a:xfrm>
            <a:off x="2344145" y="5484297"/>
            <a:ext cx="906019" cy="717600"/>
          </a:xfrm>
          <a:prstGeom prst="rect">
            <a:avLst/>
          </a:prstGeom>
        </p:spPr>
      </p:pic>
      <p:pic>
        <p:nvPicPr>
          <p:cNvPr id="29" name="Picture 44"/>
          <p:cNvPicPr>
            <a:picLocks noChangeAspect="1"/>
          </p:cNvPicPr>
          <p:nvPr/>
        </p:nvPicPr>
        <p:blipFill>
          <a:blip r:embed="rId7"/>
          <a:stretch>
            <a:fillRect/>
          </a:stretch>
        </p:blipFill>
        <p:spPr>
          <a:xfrm>
            <a:off x="4199424" y="4811567"/>
            <a:ext cx="515870" cy="509431"/>
          </a:xfrm>
          <a:prstGeom prst="rect">
            <a:avLst/>
          </a:prstGeom>
        </p:spPr>
      </p:pic>
      <p:sp>
        <p:nvSpPr>
          <p:cNvPr id="30" name="TextBox 29"/>
          <p:cNvSpPr txBox="1"/>
          <p:nvPr/>
        </p:nvSpPr>
        <p:spPr>
          <a:xfrm>
            <a:off x="2446984" y="4804287"/>
            <a:ext cx="550151" cy="523220"/>
          </a:xfrm>
          <a:prstGeom prst="rect">
            <a:avLst/>
          </a:prstGeom>
          <a:noFill/>
        </p:spPr>
        <p:txBody>
          <a:bodyPr wrap="none" rtlCol="0">
            <a:spAutoFit/>
          </a:bodyPr>
          <a:lstStyle/>
          <a:p>
            <a:r>
              <a:rPr lang="et-EE" sz="2800" b="1" dirty="0">
                <a:solidFill>
                  <a:schemeClr val="accent5"/>
                </a:solidFill>
              </a:rPr>
              <a:t>93</a:t>
            </a:r>
          </a:p>
        </p:txBody>
      </p:sp>
      <p:sp>
        <p:nvSpPr>
          <p:cNvPr id="31" name="TextBox 30"/>
          <p:cNvSpPr txBox="1"/>
          <p:nvPr/>
        </p:nvSpPr>
        <p:spPr>
          <a:xfrm>
            <a:off x="4126069" y="5413681"/>
            <a:ext cx="550151" cy="523220"/>
          </a:xfrm>
          <a:prstGeom prst="rect">
            <a:avLst/>
          </a:prstGeom>
          <a:noFill/>
        </p:spPr>
        <p:txBody>
          <a:bodyPr wrap="none" rtlCol="0">
            <a:spAutoFit/>
          </a:bodyPr>
          <a:lstStyle/>
          <a:p>
            <a:r>
              <a:rPr lang="et-EE" sz="2800" b="1" dirty="0">
                <a:solidFill>
                  <a:schemeClr val="accent5"/>
                </a:solidFill>
              </a:rPr>
              <a:t>33</a:t>
            </a:r>
          </a:p>
        </p:txBody>
      </p:sp>
      <p:sp>
        <p:nvSpPr>
          <p:cNvPr id="32" name="TextBox 31"/>
          <p:cNvSpPr txBox="1"/>
          <p:nvPr/>
        </p:nvSpPr>
        <p:spPr>
          <a:xfrm>
            <a:off x="2201390" y="4358661"/>
            <a:ext cx="2021348" cy="307777"/>
          </a:xfrm>
          <a:prstGeom prst="rect">
            <a:avLst/>
          </a:prstGeom>
          <a:noFill/>
        </p:spPr>
        <p:txBody>
          <a:bodyPr wrap="square" rtlCol="0">
            <a:spAutoFit/>
          </a:bodyPr>
          <a:lstStyle/>
          <a:p>
            <a:r>
              <a:rPr lang="et-EE" sz="1400" dirty="0" err="1">
                <a:solidFill>
                  <a:schemeClr val="accent5"/>
                </a:solidFill>
                <a:latin typeface="+mn-lt"/>
              </a:rPr>
              <a:t>Curricula</a:t>
            </a:r>
            <a:r>
              <a:rPr lang="et-EE" sz="1400" dirty="0">
                <a:solidFill>
                  <a:schemeClr val="accent5"/>
                </a:solidFill>
                <a:latin typeface="+mn-lt"/>
              </a:rPr>
              <a:t>:</a:t>
            </a:r>
            <a:endParaRPr lang="en-US" sz="1400" dirty="0">
              <a:solidFill>
                <a:schemeClr val="accent5"/>
              </a:solidFill>
              <a:latin typeface="+mn-lt"/>
            </a:endParaRPr>
          </a:p>
        </p:txBody>
      </p:sp>
      <p:sp>
        <p:nvSpPr>
          <p:cNvPr id="33" name="TextBox 32"/>
          <p:cNvSpPr txBox="1"/>
          <p:nvPr/>
        </p:nvSpPr>
        <p:spPr>
          <a:xfrm>
            <a:off x="2897242" y="5953035"/>
            <a:ext cx="3251100" cy="738664"/>
          </a:xfrm>
          <a:prstGeom prst="rect">
            <a:avLst/>
          </a:prstGeom>
          <a:noFill/>
        </p:spPr>
        <p:txBody>
          <a:bodyPr wrap="square" rtlCol="0">
            <a:spAutoFit/>
          </a:bodyPr>
          <a:lstStyle/>
          <a:p>
            <a:pPr algn="ctr"/>
            <a:r>
              <a:rPr lang="et-EE" sz="1400" dirty="0">
                <a:solidFill>
                  <a:schemeClr val="accent5"/>
                </a:solidFill>
                <a:latin typeface="+mn-lt"/>
              </a:rPr>
              <a:t>International </a:t>
            </a:r>
            <a:r>
              <a:rPr lang="et-EE" sz="1400" dirty="0" err="1" smtClean="0">
                <a:solidFill>
                  <a:schemeClr val="accent5"/>
                </a:solidFill>
                <a:latin typeface="+mn-lt"/>
              </a:rPr>
              <a:t>curricula</a:t>
            </a:r>
            <a:r>
              <a:rPr lang="et-EE" sz="1400" dirty="0" smtClean="0">
                <a:solidFill>
                  <a:schemeClr val="accent5"/>
                </a:solidFill>
                <a:latin typeface="+mn-lt"/>
              </a:rPr>
              <a:t>,</a:t>
            </a:r>
          </a:p>
          <a:p>
            <a:pPr algn="ctr"/>
            <a:r>
              <a:rPr lang="et-EE" sz="1400" dirty="0" err="1">
                <a:solidFill>
                  <a:schemeClr val="accent5"/>
                </a:solidFill>
                <a:latin typeface="+mn-lt"/>
              </a:rPr>
              <a:t>i</a:t>
            </a:r>
            <a:r>
              <a:rPr lang="et-EE" sz="1400" dirty="0" err="1" smtClean="0">
                <a:solidFill>
                  <a:schemeClr val="accent5"/>
                </a:solidFill>
                <a:latin typeface="+mn-lt"/>
              </a:rPr>
              <a:t>ncl</a:t>
            </a:r>
            <a:r>
              <a:rPr lang="et-EE" sz="1400" dirty="0" smtClean="0">
                <a:solidFill>
                  <a:schemeClr val="accent5"/>
                </a:solidFill>
                <a:latin typeface="+mn-lt"/>
              </a:rPr>
              <a:t>. 6 </a:t>
            </a:r>
            <a:r>
              <a:rPr lang="et-EE" sz="1400" dirty="0" err="1" smtClean="0">
                <a:solidFill>
                  <a:schemeClr val="accent5"/>
                </a:solidFill>
                <a:latin typeface="+mn-lt"/>
              </a:rPr>
              <a:t>joint</a:t>
            </a:r>
            <a:r>
              <a:rPr lang="et-EE" sz="1400" dirty="0" smtClean="0">
                <a:solidFill>
                  <a:schemeClr val="accent5"/>
                </a:solidFill>
                <a:latin typeface="+mn-lt"/>
              </a:rPr>
              <a:t> programmes</a:t>
            </a:r>
            <a:br>
              <a:rPr lang="et-EE" sz="1400" dirty="0" smtClean="0">
                <a:solidFill>
                  <a:schemeClr val="accent5"/>
                </a:solidFill>
                <a:latin typeface="+mn-lt"/>
              </a:rPr>
            </a:br>
            <a:r>
              <a:rPr lang="et-EE" sz="1400" dirty="0" smtClean="0">
                <a:solidFill>
                  <a:schemeClr val="accent5"/>
                </a:solidFill>
                <a:latin typeface="+mn-lt"/>
              </a:rPr>
              <a:t>and 1 </a:t>
            </a:r>
            <a:r>
              <a:rPr lang="et-EE" sz="1400" dirty="0" err="1" smtClean="0">
                <a:solidFill>
                  <a:schemeClr val="accent5"/>
                </a:solidFill>
                <a:latin typeface="+mn-lt"/>
              </a:rPr>
              <a:t>double</a:t>
            </a:r>
            <a:r>
              <a:rPr lang="et-EE" sz="1400" dirty="0">
                <a:solidFill>
                  <a:schemeClr val="accent5"/>
                </a:solidFill>
                <a:latin typeface="+mn-lt"/>
              </a:rPr>
              <a:t> </a:t>
            </a:r>
            <a:r>
              <a:rPr lang="et-EE" sz="1400" dirty="0" err="1" smtClean="0">
                <a:solidFill>
                  <a:schemeClr val="accent5"/>
                </a:solidFill>
                <a:latin typeface="+mn-lt"/>
              </a:rPr>
              <a:t>degree</a:t>
            </a:r>
            <a:r>
              <a:rPr lang="et-EE" sz="1400" dirty="0" smtClean="0">
                <a:solidFill>
                  <a:schemeClr val="accent5"/>
                </a:solidFill>
                <a:latin typeface="+mn-lt"/>
              </a:rPr>
              <a:t> programme</a:t>
            </a:r>
            <a:endParaRPr lang="en-US" sz="1400" dirty="0">
              <a:solidFill>
                <a:schemeClr val="accent5"/>
              </a:solidFill>
              <a:latin typeface="+mn-lt"/>
            </a:endParaRPr>
          </a:p>
        </p:txBody>
      </p:sp>
      <p:sp>
        <p:nvSpPr>
          <p:cNvPr id="34"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2">
            <a:extLst>
              <a:ext uri="{28A0092B-C50C-407E-A947-70E740481C1C}">
                <a14:useLocalDpi xmlns:a14="http://schemas.microsoft.com/office/drawing/2010/main" val="0"/>
              </a:ext>
            </a:extLst>
          </a:blip>
          <a:srcRect t="1453" b="22991"/>
          <a:stretch/>
        </p:blipFill>
        <p:spPr>
          <a:xfrm>
            <a:off x="0" y="-29030"/>
            <a:ext cx="12192000" cy="6908801"/>
          </a:xfrm>
          <a:prstGeom prst="rect">
            <a:avLst/>
          </a:prstGeom>
        </p:spPr>
      </p:pic>
      <p:sp>
        <p:nvSpPr>
          <p:cNvPr id="3" name="Slide Number Placeholder 2"/>
          <p:cNvSpPr>
            <a:spLocks noGrp="1"/>
          </p:cNvSpPr>
          <p:nvPr>
            <p:ph type="sldNum" sz="quarter" idx="4294967295"/>
          </p:nvPr>
        </p:nvSpPr>
        <p:spPr>
          <a:xfrm>
            <a:off x="8610600" y="6356358"/>
            <a:ext cx="2743200" cy="365125"/>
          </a:xfrm>
        </p:spPr>
        <p:txBody>
          <a:bodyPr/>
          <a:lstStyle/>
          <a:p>
            <a:fld id="{6B367FD2-2CD7-4F59-A7C0-D87D98C908DA}" type="slidenum">
              <a:rPr lang="en-US" smtClean="0"/>
              <a:t>7</a:t>
            </a:fld>
            <a:endParaRPr lang="en-US"/>
          </a:p>
        </p:txBody>
      </p:sp>
      <p:sp>
        <p:nvSpPr>
          <p:cNvPr id="2" name="Title 1"/>
          <p:cNvSpPr>
            <a:spLocks noGrp="1"/>
          </p:cNvSpPr>
          <p:nvPr>
            <p:ph type="title" idx="4294967295"/>
          </p:nvPr>
        </p:nvSpPr>
        <p:spPr>
          <a:xfrm>
            <a:off x="2214561" y="908050"/>
            <a:ext cx="9295265" cy="1108522"/>
          </a:xfrm>
        </p:spPr>
        <p:txBody>
          <a:bodyPr/>
          <a:lstStyle/>
          <a:p>
            <a:r>
              <a:rPr lang="en-US" sz="3200" dirty="0">
                <a:solidFill>
                  <a:schemeClr val="bg1"/>
                </a:solidFill>
              </a:rPr>
              <a:t>34% of all international students</a:t>
            </a:r>
            <a:br>
              <a:rPr lang="en-US" sz="3200" dirty="0">
                <a:solidFill>
                  <a:schemeClr val="bg1"/>
                </a:solidFill>
              </a:rPr>
            </a:br>
            <a:r>
              <a:rPr lang="en-US" sz="3200" dirty="0">
                <a:solidFill>
                  <a:schemeClr val="bg1"/>
                </a:solidFill>
              </a:rPr>
              <a:t>in Estonia attend TTÜ</a:t>
            </a:r>
          </a:p>
        </p:txBody>
      </p:sp>
      <p:sp>
        <p:nvSpPr>
          <p:cNvPr id="6" name="Rectangle 5"/>
          <p:cNvSpPr/>
          <p:nvPr/>
        </p:nvSpPr>
        <p:spPr>
          <a:xfrm>
            <a:off x="6096000" y="3515366"/>
            <a:ext cx="4104000" cy="707886"/>
          </a:xfrm>
          <a:prstGeom prst="rect">
            <a:avLst/>
          </a:prstGeom>
        </p:spPr>
        <p:txBody>
          <a:bodyPr wrap="square">
            <a:spAutoFit/>
          </a:bodyPr>
          <a:lstStyle/>
          <a:p>
            <a:r>
              <a:rPr lang="en-US" sz="2000" dirty="0">
                <a:solidFill>
                  <a:srgbClr val="FFFFFF"/>
                </a:solidFill>
                <a:latin typeface="Verdana" panose="020B0604030504040204" pitchFamily="34" charset="0"/>
              </a:rPr>
              <a:t>TOP10 home countries of</a:t>
            </a:r>
          </a:p>
          <a:p>
            <a:r>
              <a:rPr lang="en-US" sz="2000" dirty="0">
                <a:solidFill>
                  <a:srgbClr val="FFFFFF"/>
                </a:solidFill>
                <a:latin typeface="Verdana" panose="020B0604030504040204" pitchFamily="34" charset="0"/>
              </a:rPr>
              <a:t>TTÜ international students</a:t>
            </a:r>
            <a:r>
              <a:rPr lang="et-EE" sz="2000" dirty="0" smtClean="0">
                <a:solidFill>
                  <a:srgbClr val="FFFFFF"/>
                </a:solidFill>
                <a:latin typeface="Verdana" panose="020B0604030504040204" pitchFamily="34" charset="0"/>
              </a:rPr>
              <a:t>:</a:t>
            </a:r>
            <a:endParaRPr lang="en-US" sz="2000" dirty="0"/>
          </a:p>
        </p:txBody>
      </p:sp>
      <p:pic>
        <p:nvPicPr>
          <p:cNvPr id="17" name="Picture 16"/>
          <p:cNvPicPr>
            <a:picLocks noChangeAspect="1"/>
          </p:cNvPicPr>
          <p:nvPr/>
        </p:nvPicPr>
        <p:blipFill>
          <a:blip r:embed="rId3"/>
          <a:stretch>
            <a:fillRect/>
          </a:stretch>
        </p:blipFill>
        <p:spPr>
          <a:xfrm>
            <a:off x="2416045" y="3429005"/>
            <a:ext cx="1383919" cy="1385367"/>
          </a:xfrm>
          <a:prstGeom prst="rect">
            <a:avLst/>
          </a:prstGeom>
        </p:spPr>
      </p:pic>
      <p:sp>
        <p:nvSpPr>
          <p:cNvPr id="18" name="Rectangle 17"/>
          <p:cNvSpPr/>
          <p:nvPr/>
        </p:nvSpPr>
        <p:spPr>
          <a:xfrm>
            <a:off x="2244080" y="4939948"/>
            <a:ext cx="1901635" cy="923330"/>
          </a:xfrm>
          <a:prstGeom prst="rect">
            <a:avLst/>
          </a:prstGeom>
        </p:spPr>
        <p:txBody>
          <a:bodyPr wrap="square">
            <a:spAutoFit/>
          </a:bodyPr>
          <a:lstStyle/>
          <a:p>
            <a:r>
              <a:rPr lang="en-US" dirty="0">
                <a:solidFill>
                  <a:srgbClr val="FFFFFF"/>
                </a:solidFill>
                <a:latin typeface="Verdana" panose="020B0604030504040204" pitchFamily="34" charset="0"/>
              </a:rPr>
              <a:t>International</a:t>
            </a:r>
          </a:p>
          <a:p>
            <a:r>
              <a:rPr lang="en-US" dirty="0">
                <a:solidFill>
                  <a:srgbClr val="FFFFFF"/>
                </a:solidFill>
                <a:latin typeface="Verdana" panose="020B0604030504040204" pitchFamily="34" charset="0"/>
              </a:rPr>
              <a:t>students from</a:t>
            </a:r>
          </a:p>
          <a:p>
            <a:r>
              <a:rPr lang="en-US" dirty="0">
                <a:solidFill>
                  <a:srgbClr val="FFFFFF"/>
                </a:solidFill>
                <a:latin typeface="Verdana" panose="020B0604030504040204" pitchFamily="34" charset="0"/>
              </a:rPr>
              <a:t>9</a:t>
            </a:r>
            <a:r>
              <a:rPr lang="et-EE" dirty="0">
                <a:solidFill>
                  <a:srgbClr val="FFFFFF"/>
                </a:solidFill>
                <a:latin typeface="Verdana" panose="020B0604030504040204" pitchFamily="34" charset="0"/>
              </a:rPr>
              <a:t>4</a:t>
            </a:r>
            <a:r>
              <a:rPr lang="en-US" dirty="0">
                <a:solidFill>
                  <a:srgbClr val="FFFFFF"/>
                </a:solidFill>
                <a:latin typeface="Verdana" panose="020B0604030504040204" pitchFamily="34" charset="0"/>
              </a:rPr>
              <a:t> counties</a:t>
            </a:r>
            <a:endParaRPr lang="en-US" dirty="0"/>
          </a:p>
        </p:txBody>
      </p:sp>
      <p:sp>
        <p:nvSpPr>
          <p:cNvPr id="9" name="Slide Number Placeholder 6"/>
          <p:cNvSpPr txBox="1">
            <a:spLocks/>
          </p:cNvSpPr>
          <p:nvPr/>
        </p:nvSpPr>
        <p:spPr>
          <a:xfrm>
            <a:off x="9715500" y="6225825"/>
            <a:ext cx="2057400" cy="295038"/>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et-EE" dirty="0" smtClean="0">
                <a:solidFill>
                  <a:schemeClr val="bg1"/>
                </a:solidFill>
              </a:rPr>
              <a:t>7</a:t>
            </a:r>
            <a:endParaRPr lang="en-US" dirty="0">
              <a:solidFill>
                <a:schemeClr val="bg1"/>
              </a:solidFill>
            </a:endParaRPr>
          </a:p>
        </p:txBody>
      </p:sp>
      <p:graphicFrame>
        <p:nvGraphicFramePr>
          <p:cNvPr id="11" name="Table 6"/>
          <p:cNvGraphicFramePr>
            <a:graphicFrameLocks noGrp="1"/>
          </p:cNvGraphicFramePr>
          <p:nvPr>
            <p:extLst>
              <p:ext uri="{D42A27DB-BD31-4B8C-83A1-F6EECF244321}">
                <p14:modId xmlns:p14="http://schemas.microsoft.com/office/powerpoint/2010/main" val="1341470293"/>
              </p:ext>
            </p:extLst>
          </p:nvPr>
        </p:nvGraphicFramePr>
        <p:xfrm>
          <a:off x="6096000" y="4350750"/>
          <a:ext cx="4104000" cy="1419225"/>
        </p:xfrm>
        <a:graphic>
          <a:graphicData uri="http://schemas.openxmlformats.org/drawingml/2006/table">
            <a:tbl>
              <a:tblPr>
                <a:tableStyleId>{2D5ABB26-0587-4C30-8999-92F81FD0307C}</a:tableStyleId>
              </a:tblPr>
              <a:tblGrid>
                <a:gridCol w="1260000">
                  <a:extLst>
                    <a:ext uri="{9D8B030D-6E8A-4147-A177-3AD203B41FA5}">
                      <a16:colId xmlns:a16="http://schemas.microsoft.com/office/drawing/2014/main" val="83188809"/>
                    </a:ext>
                  </a:extLst>
                </a:gridCol>
                <a:gridCol w="540000">
                  <a:extLst>
                    <a:ext uri="{9D8B030D-6E8A-4147-A177-3AD203B41FA5}">
                      <a16:colId xmlns:a16="http://schemas.microsoft.com/office/drawing/2014/main" val="2301693474"/>
                    </a:ext>
                  </a:extLst>
                </a:gridCol>
                <a:gridCol w="504000">
                  <a:extLst>
                    <a:ext uri="{9D8B030D-6E8A-4147-A177-3AD203B41FA5}">
                      <a16:colId xmlns:a16="http://schemas.microsoft.com/office/drawing/2014/main" val="3566954945"/>
                    </a:ext>
                  </a:extLst>
                </a:gridCol>
                <a:gridCol w="1398867">
                  <a:extLst>
                    <a:ext uri="{9D8B030D-6E8A-4147-A177-3AD203B41FA5}">
                      <a16:colId xmlns:a16="http://schemas.microsoft.com/office/drawing/2014/main" val="682528762"/>
                    </a:ext>
                  </a:extLst>
                </a:gridCol>
                <a:gridCol w="401133">
                  <a:extLst>
                    <a:ext uri="{9D8B030D-6E8A-4147-A177-3AD203B41FA5}">
                      <a16:colId xmlns:a16="http://schemas.microsoft.com/office/drawing/2014/main" val="4206801353"/>
                    </a:ext>
                  </a:extLst>
                </a:gridCol>
              </a:tblGrid>
              <a:tr h="190500">
                <a:tc>
                  <a:txBody>
                    <a:bodyPr/>
                    <a:lstStyle/>
                    <a:p>
                      <a:pPr algn="l" fontAlgn="b"/>
                      <a:r>
                        <a:rPr lang="et-EE" sz="1800" u="none" strike="noStrike" dirty="0" err="1" smtClean="0">
                          <a:solidFill>
                            <a:schemeClr val="bg1"/>
                          </a:solidFill>
                          <a:effectLst/>
                          <a:latin typeface="+mn-lt"/>
                        </a:rPr>
                        <a:t>Finland</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smtClean="0">
                          <a:solidFill>
                            <a:schemeClr val="bg1"/>
                          </a:solidFill>
                          <a:effectLst/>
                          <a:latin typeface="+mn-lt"/>
                        </a:rPr>
                        <a:t>4</a:t>
                      </a:r>
                      <a:r>
                        <a:rPr lang="et-EE" sz="1800" u="none" strike="noStrike" dirty="0" smtClean="0">
                          <a:solidFill>
                            <a:schemeClr val="bg1"/>
                          </a:solidFill>
                          <a:effectLst/>
                          <a:latin typeface="+mn-lt"/>
                        </a:rPr>
                        <a:t>09</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t-EE" sz="1800" b="0" i="0" u="none" strike="noStrike" dirty="0" smtClean="0">
                          <a:solidFill>
                            <a:schemeClr val="bg1"/>
                          </a:solidFill>
                          <a:effectLst/>
                          <a:latin typeface="+mn-lt"/>
                        </a:rPr>
                        <a:t>Georgia</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smtClean="0">
                          <a:solidFill>
                            <a:schemeClr val="bg1"/>
                          </a:solidFill>
                          <a:effectLst/>
                          <a:latin typeface="+mn-lt"/>
                        </a:rPr>
                        <a:t>8</a:t>
                      </a:r>
                      <a:r>
                        <a:rPr lang="et-EE" sz="1800" u="none" strike="noStrike" dirty="0" smtClean="0">
                          <a:solidFill>
                            <a:schemeClr val="bg1"/>
                          </a:solidFill>
                          <a:effectLst/>
                          <a:latin typeface="+mn-lt"/>
                        </a:rPr>
                        <a:t>9</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39051232"/>
                  </a:ext>
                </a:extLst>
              </a:tr>
              <a:tr h="190500">
                <a:tc>
                  <a:txBody>
                    <a:bodyPr/>
                    <a:lstStyle/>
                    <a:p>
                      <a:pPr algn="l" fontAlgn="b"/>
                      <a:r>
                        <a:rPr lang="en-US" sz="1800" u="none" strike="noStrike" dirty="0" smtClean="0">
                          <a:solidFill>
                            <a:schemeClr val="bg1"/>
                          </a:solidFill>
                          <a:effectLst/>
                          <a:latin typeface="+mn-lt"/>
                        </a:rPr>
                        <a:t>Nigeria</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t-EE" sz="1800" u="none" strike="noStrike" dirty="0" smtClean="0">
                          <a:solidFill>
                            <a:schemeClr val="bg1"/>
                          </a:solidFill>
                          <a:effectLst/>
                          <a:latin typeface="+mn-lt"/>
                        </a:rPr>
                        <a:t>115</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t-EE" sz="1800" u="none" strike="noStrike" dirty="0" err="1" smtClean="0">
                          <a:solidFill>
                            <a:schemeClr val="bg1"/>
                          </a:solidFill>
                          <a:effectLst/>
                          <a:latin typeface="+mn-lt"/>
                        </a:rPr>
                        <a:t>Russia</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t-EE" sz="1800" u="none" strike="noStrike" dirty="0" smtClean="0">
                          <a:solidFill>
                            <a:schemeClr val="bg1"/>
                          </a:solidFill>
                          <a:effectLst/>
                          <a:latin typeface="+mn-lt"/>
                        </a:rPr>
                        <a:t>72</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03794340"/>
                  </a:ext>
                </a:extLst>
              </a:tr>
              <a:tr h="19050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mn-lt"/>
                        </a:rPr>
                        <a:t>India</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t-EE" sz="1800" u="none" strike="noStrike" dirty="0" smtClean="0">
                          <a:solidFill>
                            <a:schemeClr val="bg1"/>
                          </a:solidFill>
                          <a:effectLst/>
                          <a:latin typeface="+mn-lt"/>
                        </a:rPr>
                        <a:t>98</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mn-lt"/>
                        </a:rPr>
                        <a:t>Pakistan</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smtClean="0">
                          <a:solidFill>
                            <a:schemeClr val="bg1"/>
                          </a:solidFill>
                          <a:effectLst/>
                          <a:latin typeface="+mn-lt"/>
                        </a:rPr>
                        <a:t>4</a:t>
                      </a:r>
                      <a:r>
                        <a:rPr lang="et-EE" sz="1800" u="none" strike="noStrike" dirty="0" smtClean="0">
                          <a:solidFill>
                            <a:schemeClr val="bg1"/>
                          </a:solidFill>
                          <a:effectLst/>
                          <a:latin typeface="+mn-lt"/>
                        </a:rPr>
                        <a:t>9</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1347397"/>
                  </a:ext>
                </a:extLst>
              </a:tr>
              <a:tr h="19050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800" u="none" strike="noStrike" dirty="0" err="1" smtClean="0">
                          <a:solidFill>
                            <a:schemeClr val="bg1"/>
                          </a:solidFill>
                          <a:effectLst/>
                          <a:latin typeface="+mn-lt"/>
                        </a:rPr>
                        <a:t>Ukrain</a:t>
                      </a:r>
                      <a:r>
                        <a:rPr lang="et-EE" sz="1800" u="none" strike="noStrike" dirty="0" smtClean="0">
                          <a:solidFill>
                            <a:schemeClr val="bg1"/>
                          </a:solidFill>
                          <a:effectLst/>
                          <a:latin typeface="+mn-lt"/>
                        </a:rPr>
                        <a:t>e</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t-EE" sz="1800" u="none" strike="noStrike" dirty="0" smtClean="0">
                          <a:solidFill>
                            <a:schemeClr val="bg1"/>
                          </a:solidFill>
                          <a:effectLst/>
                          <a:latin typeface="+mn-lt"/>
                        </a:rPr>
                        <a:t>92</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t-EE" sz="1800" b="0" i="0" u="none" strike="noStrike" dirty="0" smtClean="0">
                          <a:solidFill>
                            <a:schemeClr val="bg1"/>
                          </a:solidFill>
                          <a:effectLst/>
                          <a:latin typeface="+mn-lt"/>
                        </a:rPr>
                        <a:t>Bangladesh</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smtClean="0">
                          <a:solidFill>
                            <a:schemeClr val="bg1"/>
                          </a:solidFill>
                          <a:effectLst/>
                          <a:latin typeface="+mn-lt"/>
                        </a:rPr>
                        <a:t>4</a:t>
                      </a:r>
                      <a:r>
                        <a:rPr lang="et-EE" sz="1800" u="none" strike="noStrike" dirty="0" smtClean="0">
                          <a:solidFill>
                            <a:schemeClr val="bg1"/>
                          </a:solidFill>
                          <a:effectLst/>
                          <a:latin typeface="+mn-lt"/>
                        </a:rPr>
                        <a:t>5</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8696235"/>
                  </a:ext>
                </a:extLst>
              </a:tr>
              <a:tr h="190500">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latin typeface="+mn-lt"/>
                        </a:rPr>
                        <a:t>T</a:t>
                      </a:r>
                      <a:r>
                        <a:rPr lang="et-EE" sz="1800" u="none" strike="noStrike" dirty="0" err="1" smtClean="0">
                          <a:solidFill>
                            <a:schemeClr val="bg1"/>
                          </a:solidFill>
                          <a:effectLst/>
                          <a:latin typeface="+mn-lt"/>
                        </a:rPr>
                        <a:t>urkey</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1800" u="none" strike="noStrike" dirty="0" smtClean="0">
                          <a:solidFill>
                            <a:schemeClr val="bg1"/>
                          </a:solidFill>
                          <a:effectLst/>
                          <a:latin typeface="+mn-lt"/>
                        </a:rPr>
                        <a:t>9</a:t>
                      </a:r>
                      <a:r>
                        <a:rPr lang="et-EE" sz="1800" u="none" strike="noStrike" dirty="0" smtClean="0">
                          <a:solidFill>
                            <a:schemeClr val="bg1"/>
                          </a:solidFill>
                          <a:effectLst/>
                          <a:latin typeface="+mn-lt"/>
                        </a:rPr>
                        <a:t>1</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u="none" strike="noStrike" dirty="0" smtClean="0">
                          <a:solidFill>
                            <a:schemeClr val="bg1"/>
                          </a:solidFill>
                          <a:effectLst/>
                          <a:latin typeface="+mn-lt"/>
                        </a:rPr>
                        <a:t>Iran</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t-EE" sz="1800" u="none" strike="noStrike" dirty="0" smtClean="0">
                          <a:solidFill>
                            <a:schemeClr val="bg1"/>
                          </a:solidFill>
                          <a:effectLst/>
                          <a:latin typeface="+mn-lt"/>
                        </a:rPr>
                        <a:t>42</a:t>
                      </a:r>
                      <a:endParaRPr lang="en-US" sz="1800" b="0" i="0" u="none" strike="noStrike" dirty="0">
                        <a:solidFill>
                          <a:schemeClr val="bg1"/>
                        </a:solidFill>
                        <a:effectLst/>
                        <a:latin typeface="+mn-lt"/>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8252185"/>
                  </a:ext>
                </a:extLst>
              </a:tr>
            </a:tbl>
          </a:graphicData>
        </a:graphic>
      </p:graphicFrame>
    </p:spTree>
    <p:extLst>
      <p:ext uri="{BB962C8B-B14F-4D97-AF65-F5344CB8AC3E}">
        <p14:creationId xmlns:p14="http://schemas.microsoft.com/office/powerpoint/2010/main" val="2602569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p:cNvSpPr>
            <a:spLocks noGrp="1"/>
          </p:cNvSpPr>
          <p:nvPr>
            <p:ph type="body" sz="quarter" idx="13"/>
          </p:nvPr>
        </p:nvSpPr>
        <p:spPr>
          <a:xfrm>
            <a:off x="2281564" y="792603"/>
            <a:ext cx="8820150" cy="516546"/>
          </a:xfrm>
        </p:spPr>
        <p:txBody>
          <a:bodyPr/>
          <a:lstStyle/>
          <a:p>
            <a:r>
              <a:rPr lang="et-EE" dirty="0" err="1" smtClean="0"/>
              <a:t>Staff</a:t>
            </a:r>
            <a:r>
              <a:rPr lang="et-EE" dirty="0" smtClean="0"/>
              <a:t> and </a:t>
            </a:r>
            <a:r>
              <a:rPr lang="et-EE" dirty="0" err="1" smtClean="0"/>
              <a:t>money</a:t>
            </a:r>
            <a:endParaRPr lang="en-US" altLang="en-US" dirty="0" smtClean="0"/>
          </a:p>
        </p:txBody>
      </p:sp>
      <p:sp>
        <p:nvSpPr>
          <p:cNvPr id="8" name="Oval 3"/>
          <p:cNvSpPr/>
          <p:nvPr/>
        </p:nvSpPr>
        <p:spPr>
          <a:xfrm>
            <a:off x="4284292" y="1364061"/>
            <a:ext cx="3700265" cy="37002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4"/>
          <p:cNvSpPr/>
          <p:nvPr/>
        </p:nvSpPr>
        <p:spPr>
          <a:xfrm>
            <a:off x="4776510" y="1747896"/>
            <a:ext cx="2532335" cy="25323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Oval 5"/>
          <p:cNvSpPr/>
          <p:nvPr/>
        </p:nvSpPr>
        <p:spPr>
          <a:xfrm>
            <a:off x="5081128" y="1747896"/>
            <a:ext cx="941669" cy="941669"/>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6"/>
          <p:cNvSpPr/>
          <p:nvPr/>
        </p:nvSpPr>
        <p:spPr>
          <a:xfrm>
            <a:off x="5686518" y="1878740"/>
            <a:ext cx="720000" cy="720000"/>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7"/>
          <p:cNvSpPr/>
          <p:nvPr/>
        </p:nvSpPr>
        <p:spPr>
          <a:xfrm>
            <a:off x="5023821" y="2353396"/>
            <a:ext cx="720000" cy="720000"/>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Callout 2 (No Border) 9"/>
          <p:cNvSpPr/>
          <p:nvPr/>
        </p:nvSpPr>
        <p:spPr>
          <a:xfrm flipH="1">
            <a:off x="2814252" y="2818333"/>
            <a:ext cx="1301090" cy="533139"/>
          </a:xfrm>
          <a:prstGeom prst="callout2">
            <a:avLst>
              <a:gd name="adj1" fmla="val 49110"/>
              <a:gd name="adj2" fmla="val -289"/>
              <a:gd name="adj3" fmla="val 49110"/>
              <a:gd name="adj4" fmla="val -23249"/>
              <a:gd name="adj5" fmla="val 323"/>
              <a:gd name="adj6" fmla="val -100306"/>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sz="1200" dirty="0" err="1" smtClean="0">
                <a:solidFill>
                  <a:schemeClr val="accent5"/>
                </a:solidFill>
              </a:rPr>
              <a:t>Professors</a:t>
            </a:r>
            <a:endParaRPr lang="et-EE" sz="1200" dirty="0">
              <a:solidFill>
                <a:schemeClr val="accent5"/>
              </a:solidFill>
            </a:endParaRPr>
          </a:p>
          <a:p>
            <a:pPr algn="r"/>
            <a:r>
              <a:rPr lang="et-EE" sz="1200" dirty="0">
                <a:solidFill>
                  <a:schemeClr val="accent5"/>
                </a:solidFill>
              </a:rPr>
              <a:t>111</a:t>
            </a:r>
            <a:endParaRPr lang="en-US" sz="1200" dirty="0">
              <a:solidFill>
                <a:schemeClr val="accent5"/>
              </a:solidFill>
            </a:endParaRPr>
          </a:p>
        </p:txBody>
      </p:sp>
      <p:sp>
        <p:nvSpPr>
          <p:cNvPr id="14" name="TextBox 13"/>
          <p:cNvSpPr txBox="1"/>
          <p:nvPr/>
        </p:nvSpPr>
        <p:spPr>
          <a:xfrm>
            <a:off x="5650505" y="4362680"/>
            <a:ext cx="1071062" cy="615553"/>
          </a:xfrm>
          <a:prstGeom prst="rect">
            <a:avLst/>
          </a:prstGeom>
          <a:noFill/>
        </p:spPr>
        <p:txBody>
          <a:bodyPr wrap="none" rtlCol="0">
            <a:spAutoFit/>
          </a:bodyPr>
          <a:lstStyle/>
          <a:p>
            <a:r>
              <a:rPr lang="et-EE" sz="1400" dirty="0" err="1">
                <a:solidFill>
                  <a:schemeClr val="bg1"/>
                </a:solidFill>
                <a:latin typeface="+mn-lt"/>
              </a:rPr>
              <a:t>Total</a:t>
            </a:r>
            <a:r>
              <a:rPr lang="et-EE" sz="1400" dirty="0">
                <a:solidFill>
                  <a:schemeClr val="bg1"/>
                </a:solidFill>
                <a:latin typeface="+mn-lt"/>
              </a:rPr>
              <a:t> </a:t>
            </a:r>
            <a:r>
              <a:rPr lang="et-EE" sz="1400" dirty="0" err="1">
                <a:solidFill>
                  <a:schemeClr val="bg1"/>
                </a:solidFill>
                <a:latin typeface="+mn-lt"/>
              </a:rPr>
              <a:t>staff</a:t>
            </a:r>
            <a:endParaRPr lang="et-EE" sz="1400" dirty="0">
              <a:solidFill>
                <a:schemeClr val="bg1"/>
              </a:solidFill>
              <a:latin typeface="+mn-lt"/>
            </a:endParaRPr>
          </a:p>
          <a:p>
            <a:r>
              <a:rPr lang="et-EE" sz="1400" dirty="0" smtClean="0">
                <a:solidFill>
                  <a:schemeClr val="bg1"/>
                </a:solidFill>
                <a:latin typeface="+mn-lt"/>
              </a:rPr>
              <a:t> </a:t>
            </a:r>
            <a:r>
              <a:rPr lang="et-EE" sz="2000" dirty="0" smtClean="0">
                <a:solidFill>
                  <a:schemeClr val="bg1"/>
                </a:solidFill>
                <a:latin typeface="+mn-lt"/>
              </a:rPr>
              <a:t>1,837</a:t>
            </a:r>
            <a:endParaRPr lang="et-EE" sz="1400" dirty="0">
              <a:solidFill>
                <a:schemeClr val="bg1"/>
              </a:solidFill>
              <a:latin typeface="+mn-lt"/>
            </a:endParaRPr>
          </a:p>
        </p:txBody>
      </p:sp>
      <p:sp>
        <p:nvSpPr>
          <p:cNvPr id="15" name="TextBox 14"/>
          <p:cNvSpPr txBox="1"/>
          <p:nvPr/>
        </p:nvSpPr>
        <p:spPr>
          <a:xfrm>
            <a:off x="5287305" y="3331187"/>
            <a:ext cx="1503938" cy="615553"/>
          </a:xfrm>
          <a:prstGeom prst="rect">
            <a:avLst/>
          </a:prstGeom>
          <a:noFill/>
        </p:spPr>
        <p:txBody>
          <a:bodyPr wrap="none" rtlCol="0">
            <a:spAutoFit/>
          </a:bodyPr>
          <a:lstStyle/>
          <a:p>
            <a:pPr algn="ctr"/>
            <a:r>
              <a:rPr lang="et-EE" sz="1400" dirty="0" err="1">
                <a:solidFill>
                  <a:schemeClr val="bg1"/>
                </a:solidFill>
                <a:latin typeface="+mn-lt"/>
              </a:rPr>
              <a:t>Academic</a:t>
            </a:r>
            <a:r>
              <a:rPr lang="et-EE" sz="1400" dirty="0">
                <a:solidFill>
                  <a:schemeClr val="bg1"/>
                </a:solidFill>
                <a:latin typeface="+mn-lt"/>
              </a:rPr>
              <a:t> </a:t>
            </a:r>
            <a:r>
              <a:rPr lang="et-EE" sz="1400" dirty="0" err="1">
                <a:solidFill>
                  <a:schemeClr val="bg1"/>
                </a:solidFill>
                <a:latin typeface="+mn-lt"/>
              </a:rPr>
              <a:t>staff</a:t>
            </a:r>
            <a:endParaRPr lang="et-EE" sz="1400" dirty="0">
              <a:solidFill>
                <a:schemeClr val="bg1"/>
              </a:solidFill>
              <a:latin typeface="+mn-lt"/>
            </a:endParaRPr>
          </a:p>
          <a:p>
            <a:pPr algn="ctr"/>
            <a:r>
              <a:rPr lang="et-EE" sz="2000" dirty="0" smtClean="0">
                <a:solidFill>
                  <a:schemeClr val="bg1"/>
                </a:solidFill>
                <a:latin typeface="+mn-lt"/>
              </a:rPr>
              <a:t>1,019</a:t>
            </a:r>
            <a:endParaRPr lang="et-EE" sz="2000" dirty="0">
              <a:solidFill>
                <a:schemeClr val="bg1"/>
              </a:solidFill>
              <a:latin typeface="+mn-lt"/>
            </a:endParaRPr>
          </a:p>
        </p:txBody>
      </p:sp>
      <p:sp>
        <p:nvSpPr>
          <p:cNvPr id="16" name="Line Callout 2 (No Border) 14"/>
          <p:cNvSpPr/>
          <p:nvPr/>
        </p:nvSpPr>
        <p:spPr>
          <a:xfrm flipH="1">
            <a:off x="3040317" y="1612174"/>
            <a:ext cx="1350988" cy="533139"/>
          </a:xfrm>
          <a:prstGeom prst="callout2">
            <a:avLst>
              <a:gd name="adj1" fmla="val 49110"/>
              <a:gd name="adj2" fmla="val -289"/>
              <a:gd name="adj3" fmla="val 49110"/>
              <a:gd name="adj4" fmla="val -23249"/>
              <a:gd name="adj5" fmla="val 105869"/>
              <a:gd name="adj6" fmla="val -98437"/>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sz="1200" dirty="0">
                <a:solidFill>
                  <a:schemeClr val="accent5"/>
                </a:solidFill>
              </a:rPr>
              <a:t>International</a:t>
            </a:r>
          </a:p>
          <a:p>
            <a:pPr algn="r"/>
            <a:r>
              <a:rPr lang="et-EE" sz="1200" dirty="0" err="1">
                <a:solidFill>
                  <a:schemeClr val="accent5"/>
                </a:solidFill>
              </a:rPr>
              <a:t>academic</a:t>
            </a:r>
            <a:r>
              <a:rPr lang="et-EE" sz="1200" dirty="0">
                <a:solidFill>
                  <a:schemeClr val="accent5"/>
                </a:solidFill>
              </a:rPr>
              <a:t> </a:t>
            </a:r>
            <a:r>
              <a:rPr lang="et-EE" sz="1200" dirty="0" err="1">
                <a:solidFill>
                  <a:schemeClr val="accent5"/>
                </a:solidFill>
              </a:rPr>
              <a:t>staff</a:t>
            </a:r>
            <a:r>
              <a:rPr lang="et-EE" sz="1200" dirty="0">
                <a:solidFill>
                  <a:schemeClr val="accent5"/>
                </a:solidFill>
              </a:rPr>
              <a:t> </a:t>
            </a:r>
            <a:r>
              <a:rPr lang="et-EE" sz="1200" dirty="0" smtClean="0">
                <a:solidFill>
                  <a:schemeClr val="accent5"/>
                </a:solidFill>
              </a:rPr>
              <a:t>153</a:t>
            </a:r>
            <a:endParaRPr lang="en-US" sz="1200" dirty="0">
              <a:solidFill>
                <a:schemeClr val="accent5"/>
              </a:solidFill>
            </a:endParaRPr>
          </a:p>
        </p:txBody>
      </p:sp>
      <p:sp>
        <p:nvSpPr>
          <p:cNvPr id="17" name="Line Callout 2 (No Border) 16"/>
          <p:cNvSpPr/>
          <p:nvPr/>
        </p:nvSpPr>
        <p:spPr>
          <a:xfrm>
            <a:off x="7382799" y="1214757"/>
            <a:ext cx="1831346" cy="533139"/>
          </a:xfrm>
          <a:prstGeom prst="callout2">
            <a:avLst>
              <a:gd name="adj1" fmla="val 49110"/>
              <a:gd name="adj2" fmla="val -289"/>
              <a:gd name="adj3" fmla="val 49110"/>
              <a:gd name="adj4" fmla="val -23249"/>
              <a:gd name="adj5" fmla="val 145449"/>
              <a:gd name="adj6" fmla="val -81914"/>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200" dirty="0" err="1">
                <a:solidFill>
                  <a:schemeClr val="accent5"/>
                </a:solidFill>
              </a:rPr>
              <a:t>Doctorate</a:t>
            </a:r>
            <a:r>
              <a:rPr lang="et-EE" sz="1200" dirty="0">
                <a:solidFill>
                  <a:schemeClr val="accent5"/>
                </a:solidFill>
              </a:rPr>
              <a:t> / </a:t>
            </a:r>
            <a:r>
              <a:rPr lang="et-EE" sz="1200" dirty="0" err="1">
                <a:solidFill>
                  <a:schemeClr val="accent5"/>
                </a:solidFill>
              </a:rPr>
              <a:t>junior</a:t>
            </a:r>
            <a:endParaRPr lang="et-EE" sz="1200" dirty="0">
              <a:solidFill>
                <a:schemeClr val="accent5"/>
              </a:solidFill>
            </a:endParaRPr>
          </a:p>
          <a:p>
            <a:r>
              <a:rPr lang="et-EE" sz="1200" dirty="0" err="1">
                <a:solidFill>
                  <a:schemeClr val="accent5"/>
                </a:solidFill>
              </a:rPr>
              <a:t>researchers</a:t>
            </a:r>
            <a:r>
              <a:rPr lang="et-EE" sz="1200" dirty="0" smtClean="0">
                <a:solidFill>
                  <a:schemeClr val="accent5"/>
                </a:solidFill>
              </a:rPr>
              <a:t> </a:t>
            </a:r>
            <a:r>
              <a:rPr lang="et-EE" sz="1200" dirty="0">
                <a:solidFill>
                  <a:schemeClr val="accent5"/>
                </a:solidFill>
              </a:rPr>
              <a:t>102</a:t>
            </a:r>
            <a:endParaRPr lang="en-US" sz="1200" dirty="0">
              <a:solidFill>
                <a:schemeClr val="accent5"/>
              </a:solidFill>
            </a:endParaRPr>
          </a:p>
        </p:txBody>
      </p:sp>
      <p:sp>
        <p:nvSpPr>
          <p:cNvPr id="18" name="Freeform 1190"/>
          <p:cNvSpPr>
            <a:spLocks noEditPoints="1"/>
          </p:cNvSpPr>
          <p:nvPr/>
        </p:nvSpPr>
        <p:spPr bwMode="auto">
          <a:xfrm>
            <a:off x="10066480" y="3712878"/>
            <a:ext cx="657225" cy="766763"/>
          </a:xfrm>
          <a:custGeom>
            <a:avLst/>
            <a:gdLst>
              <a:gd name="T0" fmla="*/ 62 w 195"/>
              <a:gd name="T1" fmla="*/ 71 h 228"/>
              <a:gd name="T2" fmla="*/ 109 w 195"/>
              <a:gd name="T3" fmla="*/ 52 h 228"/>
              <a:gd name="T4" fmla="*/ 115 w 195"/>
              <a:gd name="T5" fmla="*/ 52 h 228"/>
              <a:gd name="T6" fmla="*/ 115 w 195"/>
              <a:gd name="T7" fmla="*/ 53 h 228"/>
              <a:gd name="T8" fmla="*/ 135 w 195"/>
              <a:gd name="T9" fmla="*/ 71 h 228"/>
              <a:gd name="T10" fmla="*/ 138 w 195"/>
              <a:gd name="T11" fmla="*/ 76 h 228"/>
              <a:gd name="T12" fmla="*/ 137 w 195"/>
              <a:gd name="T13" fmla="*/ 98 h 228"/>
              <a:gd name="T14" fmla="*/ 120 w 195"/>
              <a:gd name="T15" fmla="*/ 134 h 228"/>
              <a:gd name="T16" fmla="*/ 119 w 195"/>
              <a:gd name="T17" fmla="*/ 136 h 228"/>
              <a:gd name="T18" fmla="*/ 119 w 195"/>
              <a:gd name="T19" fmla="*/ 154 h 228"/>
              <a:gd name="T20" fmla="*/ 124 w 195"/>
              <a:gd name="T21" fmla="*/ 162 h 228"/>
              <a:gd name="T22" fmla="*/ 101 w 195"/>
              <a:gd name="T23" fmla="*/ 193 h 228"/>
              <a:gd name="T24" fmla="*/ 95 w 195"/>
              <a:gd name="T25" fmla="*/ 194 h 228"/>
              <a:gd name="T26" fmla="*/ 94 w 195"/>
              <a:gd name="T27" fmla="*/ 193 h 228"/>
              <a:gd name="T28" fmla="*/ 71 w 195"/>
              <a:gd name="T29" fmla="*/ 162 h 228"/>
              <a:gd name="T30" fmla="*/ 76 w 195"/>
              <a:gd name="T31" fmla="*/ 154 h 228"/>
              <a:gd name="T32" fmla="*/ 76 w 195"/>
              <a:gd name="T33" fmla="*/ 136 h 228"/>
              <a:gd name="T34" fmla="*/ 75 w 195"/>
              <a:gd name="T35" fmla="*/ 134 h 228"/>
              <a:gd name="T36" fmla="*/ 59 w 195"/>
              <a:gd name="T37" fmla="*/ 108 h 228"/>
              <a:gd name="T38" fmla="*/ 58 w 195"/>
              <a:gd name="T39" fmla="*/ 89 h 228"/>
              <a:gd name="T40" fmla="*/ 58 w 195"/>
              <a:gd name="T41" fmla="*/ 89 h 228"/>
              <a:gd name="T42" fmla="*/ 57 w 195"/>
              <a:gd name="T43" fmla="*/ 75 h 228"/>
              <a:gd name="T44" fmla="*/ 61 w 195"/>
              <a:gd name="T45" fmla="*/ 71 h 228"/>
              <a:gd name="T46" fmla="*/ 62 w 195"/>
              <a:gd name="T47" fmla="*/ 71 h 228"/>
              <a:gd name="T48" fmla="*/ 9 w 195"/>
              <a:gd name="T49" fmla="*/ 228 h 228"/>
              <a:gd name="T50" fmla="*/ 186 w 195"/>
              <a:gd name="T51" fmla="*/ 228 h 228"/>
              <a:gd name="T52" fmla="*/ 195 w 195"/>
              <a:gd name="T53" fmla="*/ 219 h 228"/>
              <a:gd name="T54" fmla="*/ 195 w 195"/>
              <a:gd name="T55" fmla="*/ 200 h 228"/>
              <a:gd name="T56" fmla="*/ 164 w 195"/>
              <a:gd name="T57" fmla="*/ 158 h 228"/>
              <a:gd name="T58" fmla="*/ 161 w 195"/>
              <a:gd name="T59" fmla="*/ 157 h 228"/>
              <a:gd name="T60" fmla="*/ 150 w 195"/>
              <a:gd name="T61" fmla="*/ 154 h 228"/>
              <a:gd name="T62" fmla="*/ 168 w 195"/>
              <a:gd name="T63" fmla="*/ 103 h 228"/>
              <a:gd name="T64" fmla="*/ 156 w 195"/>
              <a:gd name="T65" fmla="*/ 53 h 228"/>
              <a:gd name="T66" fmla="*/ 85 w 195"/>
              <a:gd name="T67" fmla="*/ 6 h 228"/>
              <a:gd name="T68" fmla="*/ 39 w 195"/>
              <a:gd name="T69" fmla="*/ 53 h 228"/>
              <a:gd name="T70" fmla="*/ 27 w 195"/>
              <a:gd name="T71" fmla="*/ 103 h 228"/>
              <a:gd name="T72" fmla="*/ 45 w 195"/>
              <a:gd name="T73" fmla="*/ 154 h 228"/>
              <a:gd name="T74" fmla="*/ 34 w 195"/>
              <a:gd name="T75" fmla="*/ 157 h 228"/>
              <a:gd name="T76" fmla="*/ 31 w 195"/>
              <a:gd name="T77" fmla="*/ 158 h 228"/>
              <a:gd name="T78" fmla="*/ 0 w 195"/>
              <a:gd name="T79" fmla="*/ 200 h 228"/>
              <a:gd name="T80" fmla="*/ 0 w 195"/>
              <a:gd name="T81" fmla="*/ 219 h 228"/>
              <a:gd name="T82" fmla="*/ 9 w 195"/>
              <a:gd name="T8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5" h="228">
                <a:moveTo>
                  <a:pt x="62" y="71"/>
                </a:moveTo>
                <a:cubicBezTo>
                  <a:pt x="71" y="72"/>
                  <a:pt x="88" y="70"/>
                  <a:pt x="109" y="52"/>
                </a:cubicBezTo>
                <a:cubicBezTo>
                  <a:pt x="110" y="50"/>
                  <a:pt x="113" y="51"/>
                  <a:pt x="115" y="52"/>
                </a:cubicBezTo>
                <a:cubicBezTo>
                  <a:pt x="115" y="53"/>
                  <a:pt x="115" y="53"/>
                  <a:pt x="115" y="53"/>
                </a:cubicBezTo>
                <a:cubicBezTo>
                  <a:pt x="120" y="61"/>
                  <a:pt x="127" y="67"/>
                  <a:pt x="135" y="71"/>
                </a:cubicBezTo>
                <a:cubicBezTo>
                  <a:pt x="137" y="72"/>
                  <a:pt x="138" y="74"/>
                  <a:pt x="138" y="76"/>
                </a:cubicBezTo>
                <a:cubicBezTo>
                  <a:pt x="137" y="98"/>
                  <a:pt x="137" y="98"/>
                  <a:pt x="137" y="98"/>
                </a:cubicBezTo>
                <a:cubicBezTo>
                  <a:pt x="137" y="112"/>
                  <a:pt x="131" y="125"/>
                  <a:pt x="120" y="134"/>
                </a:cubicBezTo>
                <a:cubicBezTo>
                  <a:pt x="120" y="134"/>
                  <a:pt x="119" y="135"/>
                  <a:pt x="119" y="136"/>
                </a:cubicBezTo>
                <a:cubicBezTo>
                  <a:pt x="119" y="154"/>
                  <a:pt x="119" y="154"/>
                  <a:pt x="119" y="154"/>
                </a:cubicBezTo>
                <a:cubicBezTo>
                  <a:pt x="119" y="157"/>
                  <a:pt x="121" y="161"/>
                  <a:pt x="124" y="162"/>
                </a:cubicBezTo>
                <a:cubicBezTo>
                  <a:pt x="101" y="193"/>
                  <a:pt x="101" y="193"/>
                  <a:pt x="101" y="193"/>
                </a:cubicBezTo>
                <a:cubicBezTo>
                  <a:pt x="99" y="195"/>
                  <a:pt x="97" y="196"/>
                  <a:pt x="95" y="194"/>
                </a:cubicBezTo>
                <a:cubicBezTo>
                  <a:pt x="95" y="194"/>
                  <a:pt x="95" y="194"/>
                  <a:pt x="94" y="193"/>
                </a:cubicBezTo>
                <a:cubicBezTo>
                  <a:pt x="71" y="162"/>
                  <a:pt x="71" y="162"/>
                  <a:pt x="71" y="162"/>
                </a:cubicBezTo>
                <a:cubicBezTo>
                  <a:pt x="74" y="161"/>
                  <a:pt x="76" y="157"/>
                  <a:pt x="76" y="154"/>
                </a:cubicBezTo>
                <a:cubicBezTo>
                  <a:pt x="76" y="136"/>
                  <a:pt x="76" y="136"/>
                  <a:pt x="76" y="136"/>
                </a:cubicBezTo>
                <a:cubicBezTo>
                  <a:pt x="76" y="135"/>
                  <a:pt x="75" y="134"/>
                  <a:pt x="75" y="134"/>
                </a:cubicBezTo>
                <a:cubicBezTo>
                  <a:pt x="67" y="127"/>
                  <a:pt x="61" y="118"/>
                  <a:pt x="59" y="108"/>
                </a:cubicBezTo>
                <a:cubicBezTo>
                  <a:pt x="58" y="89"/>
                  <a:pt x="58" y="89"/>
                  <a:pt x="58" y="89"/>
                </a:cubicBezTo>
                <a:cubicBezTo>
                  <a:pt x="58" y="89"/>
                  <a:pt x="58" y="89"/>
                  <a:pt x="58" y="89"/>
                </a:cubicBezTo>
                <a:cubicBezTo>
                  <a:pt x="57" y="75"/>
                  <a:pt x="57" y="75"/>
                  <a:pt x="57" y="75"/>
                </a:cubicBezTo>
                <a:cubicBezTo>
                  <a:pt x="57" y="73"/>
                  <a:pt x="59" y="71"/>
                  <a:pt x="61" y="71"/>
                </a:cubicBezTo>
                <a:cubicBezTo>
                  <a:pt x="61" y="71"/>
                  <a:pt x="62" y="71"/>
                  <a:pt x="62" y="71"/>
                </a:cubicBezTo>
                <a:moveTo>
                  <a:pt x="9" y="228"/>
                </a:moveTo>
                <a:cubicBezTo>
                  <a:pt x="186" y="228"/>
                  <a:pt x="186" y="228"/>
                  <a:pt x="186" y="228"/>
                </a:cubicBezTo>
                <a:cubicBezTo>
                  <a:pt x="191" y="228"/>
                  <a:pt x="195" y="224"/>
                  <a:pt x="195" y="219"/>
                </a:cubicBezTo>
                <a:cubicBezTo>
                  <a:pt x="195" y="200"/>
                  <a:pt x="195" y="200"/>
                  <a:pt x="195" y="200"/>
                </a:cubicBezTo>
                <a:cubicBezTo>
                  <a:pt x="195" y="181"/>
                  <a:pt x="183" y="164"/>
                  <a:pt x="164" y="158"/>
                </a:cubicBezTo>
                <a:cubicBezTo>
                  <a:pt x="162" y="157"/>
                  <a:pt x="161" y="157"/>
                  <a:pt x="161" y="157"/>
                </a:cubicBezTo>
                <a:cubicBezTo>
                  <a:pt x="150" y="154"/>
                  <a:pt x="150" y="154"/>
                  <a:pt x="150" y="154"/>
                </a:cubicBezTo>
                <a:cubicBezTo>
                  <a:pt x="165" y="142"/>
                  <a:pt x="172" y="122"/>
                  <a:pt x="168" y="103"/>
                </a:cubicBezTo>
                <a:cubicBezTo>
                  <a:pt x="156" y="53"/>
                  <a:pt x="156" y="53"/>
                  <a:pt x="156" y="53"/>
                </a:cubicBezTo>
                <a:cubicBezTo>
                  <a:pt x="150" y="21"/>
                  <a:pt x="118" y="0"/>
                  <a:pt x="85" y="6"/>
                </a:cubicBezTo>
                <a:cubicBezTo>
                  <a:pt x="62" y="11"/>
                  <a:pt x="44" y="30"/>
                  <a:pt x="39" y="53"/>
                </a:cubicBezTo>
                <a:cubicBezTo>
                  <a:pt x="27" y="103"/>
                  <a:pt x="27" y="103"/>
                  <a:pt x="27" y="103"/>
                </a:cubicBezTo>
                <a:cubicBezTo>
                  <a:pt x="23" y="122"/>
                  <a:pt x="30" y="142"/>
                  <a:pt x="45" y="154"/>
                </a:cubicBezTo>
                <a:cubicBezTo>
                  <a:pt x="34" y="157"/>
                  <a:pt x="34" y="157"/>
                  <a:pt x="34" y="157"/>
                </a:cubicBezTo>
                <a:cubicBezTo>
                  <a:pt x="34" y="157"/>
                  <a:pt x="33" y="157"/>
                  <a:pt x="31" y="158"/>
                </a:cubicBezTo>
                <a:cubicBezTo>
                  <a:pt x="12" y="164"/>
                  <a:pt x="0" y="181"/>
                  <a:pt x="0" y="200"/>
                </a:cubicBezTo>
                <a:cubicBezTo>
                  <a:pt x="0" y="219"/>
                  <a:pt x="0" y="219"/>
                  <a:pt x="0" y="219"/>
                </a:cubicBezTo>
                <a:cubicBezTo>
                  <a:pt x="0" y="224"/>
                  <a:pt x="4" y="228"/>
                  <a:pt x="9" y="2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9831197" y="4455830"/>
            <a:ext cx="1152880" cy="584775"/>
          </a:xfrm>
          <a:prstGeom prst="rect">
            <a:avLst/>
          </a:prstGeom>
          <a:noFill/>
        </p:spPr>
        <p:txBody>
          <a:bodyPr wrap="none" rtlCol="0">
            <a:spAutoFit/>
          </a:bodyPr>
          <a:lstStyle/>
          <a:p>
            <a:pPr algn="ctr"/>
            <a:r>
              <a:rPr lang="et-EE" sz="2000" b="1" dirty="0" smtClean="0">
                <a:solidFill>
                  <a:schemeClr val="accent5"/>
                </a:solidFill>
                <a:latin typeface="+mn-lt"/>
              </a:rPr>
              <a:t>48.9</a:t>
            </a:r>
            <a:r>
              <a:rPr lang="et-EE" sz="2000" b="1" dirty="0">
                <a:solidFill>
                  <a:schemeClr val="accent5"/>
                </a:solidFill>
                <a:latin typeface="+mn-lt"/>
              </a:rPr>
              <a:t>%</a:t>
            </a:r>
          </a:p>
          <a:p>
            <a:pPr algn="ctr"/>
            <a:r>
              <a:rPr lang="et-EE" sz="1200" dirty="0" err="1">
                <a:solidFill>
                  <a:schemeClr val="accent5"/>
                </a:solidFill>
                <a:latin typeface="+mn-lt"/>
              </a:rPr>
              <a:t>Female</a:t>
            </a:r>
            <a:r>
              <a:rPr lang="et-EE" sz="1200" dirty="0">
                <a:solidFill>
                  <a:schemeClr val="accent5"/>
                </a:solidFill>
                <a:latin typeface="+mn-lt"/>
              </a:rPr>
              <a:t> </a:t>
            </a:r>
            <a:r>
              <a:rPr lang="et-EE" sz="1200" dirty="0" err="1">
                <a:solidFill>
                  <a:schemeClr val="accent5"/>
                </a:solidFill>
                <a:latin typeface="+mn-lt"/>
              </a:rPr>
              <a:t>staff</a:t>
            </a:r>
            <a:endParaRPr lang="en-US" sz="1200" dirty="0">
              <a:solidFill>
                <a:schemeClr val="accent5"/>
              </a:solidFill>
              <a:latin typeface="+mn-lt"/>
            </a:endParaRPr>
          </a:p>
        </p:txBody>
      </p:sp>
      <p:sp>
        <p:nvSpPr>
          <p:cNvPr id="20" name="Rectangle 19"/>
          <p:cNvSpPr/>
          <p:nvPr/>
        </p:nvSpPr>
        <p:spPr>
          <a:xfrm>
            <a:off x="9455078" y="3213500"/>
            <a:ext cx="1850186" cy="276999"/>
          </a:xfrm>
          <a:prstGeom prst="rect">
            <a:avLst/>
          </a:prstGeom>
        </p:spPr>
        <p:txBody>
          <a:bodyPr wrap="none">
            <a:spAutoFit/>
          </a:bodyPr>
          <a:lstStyle/>
          <a:p>
            <a:pPr algn="ctr"/>
            <a:r>
              <a:rPr lang="et-EE" sz="1200" dirty="0" err="1">
                <a:solidFill>
                  <a:schemeClr val="accent5"/>
                </a:solidFill>
                <a:latin typeface="+mn-lt"/>
              </a:rPr>
              <a:t>Different</a:t>
            </a:r>
            <a:r>
              <a:rPr lang="et-EE" sz="1200" dirty="0">
                <a:solidFill>
                  <a:schemeClr val="accent5"/>
                </a:solidFill>
                <a:latin typeface="+mn-lt"/>
              </a:rPr>
              <a:t> </a:t>
            </a:r>
            <a:r>
              <a:rPr lang="et-EE" sz="1200" dirty="0" err="1">
                <a:solidFill>
                  <a:schemeClr val="accent5"/>
                </a:solidFill>
                <a:latin typeface="+mn-lt"/>
              </a:rPr>
              <a:t>nationalities</a:t>
            </a:r>
            <a:endParaRPr lang="en-US" sz="1200" dirty="0">
              <a:solidFill>
                <a:schemeClr val="accent5"/>
              </a:solidFill>
              <a:latin typeface="+mn-lt"/>
            </a:endParaRPr>
          </a:p>
        </p:txBody>
      </p:sp>
      <p:sp>
        <p:nvSpPr>
          <p:cNvPr id="21" name="Freeform 1194"/>
          <p:cNvSpPr>
            <a:spLocks noEditPoints="1"/>
          </p:cNvSpPr>
          <p:nvPr/>
        </p:nvSpPr>
        <p:spPr bwMode="auto">
          <a:xfrm>
            <a:off x="10073472" y="2245060"/>
            <a:ext cx="668337" cy="944563"/>
          </a:xfrm>
          <a:custGeom>
            <a:avLst/>
            <a:gdLst>
              <a:gd name="T0" fmla="*/ 175 w 254"/>
              <a:gd name="T1" fmla="*/ 294 h 359"/>
              <a:gd name="T2" fmla="*/ 188 w 254"/>
              <a:gd name="T3" fmla="*/ 237 h 359"/>
              <a:gd name="T4" fmla="*/ 216 w 254"/>
              <a:gd name="T5" fmla="*/ 226 h 359"/>
              <a:gd name="T6" fmla="*/ 232 w 254"/>
              <a:gd name="T7" fmla="*/ 245 h 359"/>
              <a:gd name="T8" fmla="*/ 241 w 254"/>
              <a:gd name="T9" fmla="*/ 304 h 359"/>
              <a:gd name="T10" fmla="*/ 229 w 254"/>
              <a:gd name="T11" fmla="*/ 310 h 359"/>
              <a:gd name="T12" fmla="*/ 241 w 254"/>
              <a:gd name="T13" fmla="*/ 324 h 359"/>
              <a:gd name="T14" fmla="*/ 175 w 254"/>
              <a:gd name="T15" fmla="*/ 327 h 359"/>
              <a:gd name="T16" fmla="*/ 29 w 254"/>
              <a:gd name="T17" fmla="*/ 251 h 359"/>
              <a:gd name="T18" fmla="*/ 42 w 254"/>
              <a:gd name="T19" fmla="*/ 281 h 359"/>
              <a:gd name="T20" fmla="*/ 53 w 254"/>
              <a:gd name="T21" fmla="*/ 334 h 359"/>
              <a:gd name="T22" fmla="*/ 80 w 254"/>
              <a:gd name="T23" fmla="*/ 279 h 359"/>
              <a:gd name="T24" fmla="*/ 14 w 254"/>
              <a:gd name="T25" fmla="*/ 327 h 359"/>
              <a:gd name="T26" fmla="*/ 93 w 254"/>
              <a:gd name="T27" fmla="*/ 156 h 359"/>
              <a:gd name="T28" fmla="*/ 141 w 254"/>
              <a:gd name="T29" fmla="*/ 150 h 359"/>
              <a:gd name="T30" fmla="*/ 129 w 254"/>
              <a:gd name="T31" fmla="*/ 174 h 359"/>
              <a:gd name="T32" fmla="*/ 110 w 254"/>
              <a:gd name="T33" fmla="*/ 189 h 359"/>
              <a:gd name="T34" fmla="*/ 112 w 254"/>
              <a:gd name="T35" fmla="*/ 205 h 359"/>
              <a:gd name="T36" fmla="*/ 146 w 254"/>
              <a:gd name="T37" fmla="*/ 203 h 359"/>
              <a:gd name="T38" fmla="*/ 162 w 254"/>
              <a:gd name="T39" fmla="*/ 193 h 359"/>
              <a:gd name="T40" fmla="*/ 150 w 254"/>
              <a:gd name="T41" fmla="*/ 231 h 359"/>
              <a:gd name="T42" fmla="*/ 134 w 254"/>
              <a:gd name="T43" fmla="*/ 220 h 359"/>
              <a:gd name="T44" fmla="*/ 115 w 254"/>
              <a:gd name="T45" fmla="*/ 225 h 359"/>
              <a:gd name="T46" fmla="*/ 103 w 254"/>
              <a:gd name="T47" fmla="*/ 243 h 359"/>
              <a:gd name="T48" fmla="*/ 115 w 254"/>
              <a:gd name="T49" fmla="*/ 266 h 359"/>
              <a:gd name="T50" fmla="*/ 131 w 254"/>
              <a:gd name="T51" fmla="*/ 263 h 359"/>
              <a:gd name="T52" fmla="*/ 143 w 254"/>
              <a:gd name="T53" fmla="*/ 286 h 359"/>
              <a:gd name="T54" fmla="*/ 148 w 254"/>
              <a:gd name="T55" fmla="*/ 319 h 359"/>
              <a:gd name="T56" fmla="*/ 162 w 254"/>
              <a:gd name="T57" fmla="*/ 315 h 359"/>
              <a:gd name="T58" fmla="*/ 93 w 254"/>
              <a:gd name="T59" fmla="*/ 344 h 359"/>
              <a:gd name="T60" fmla="*/ 22 w 254"/>
              <a:gd name="T61" fmla="*/ 221 h 359"/>
              <a:gd name="T62" fmla="*/ 49 w 254"/>
              <a:gd name="T63" fmla="*/ 198 h 359"/>
              <a:gd name="T64" fmla="*/ 47 w 254"/>
              <a:gd name="T65" fmla="*/ 175 h 359"/>
              <a:gd name="T66" fmla="*/ 26 w 254"/>
              <a:gd name="T67" fmla="*/ 172 h 359"/>
              <a:gd name="T68" fmla="*/ 61 w 254"/>
              <a:gd name="T69" fmla="*/ 164 h 359"/>
              <a:gd name="T70" fmla="*/ 66 w 254"/>
              <a:gd name="T71" fmla="*/ 153 h 359"/>
              <a:gd name="T72" fmla="*/ 80 w 254"/>
              <a:gd name="T73" fmla="*/ 260 h 359"/>
              <a:gd name="T74" fmla="*/ 62 w 254"/>
              <a:gd name="T75" fmla="*/ 246 h 359"/>
              <a:gd name="T76" fmla="*/ 249 w 254"/>
              <a:gd name="T77" fmla="*/ 20 h 359"/>
              <a:gd name="T78" fmla="*/ 167 w 254"/>
              <a:gd name="T79" fmla="*/ 0 h 359"/>
              <a:gd name="T80" fmla="*/ 9 w 254"/>
              <a:gd name="T81" fmla="*/ 0 h 359"/>
              <a:gd name="T82" fmla="*/ 0 w 254"/>
              <a:gd name="T83" fmla="*/ 7 h 359"/>
              <a:gd name="T84" fmla="*/ 5 w 254"/>
              <a:gd name="T85" fmla="*/ 339 h 359"/>
              <a:gd name="T86" fmla="*/ 87 w 254"/>
              <a:gd name="T87" fmla="*/ 359 h 359"/>
              <a:gd name="T88" fmla="*/ 246 w 254"/>
              <a:gd name="T89" fmla="*/ 359 h 359"/>
              <a:gd name="T90" fmla="*/ 252 w 254"/>
              <a:gd name="T91" fmla="*/ 358 h 359"/>
              <a:gd name="T92" fmla="*/ 254 w 254"/>
              <a:gd name="T93" fmla="*/ 2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359">
                <a:moveTo>
                  <a:pt x="175" y="327"/>
                </a:moveTo>
                <a:cubicBezTo>
                  <a:pt x="175" y="294"/>
                  <a:pt x="175" y="294"/>
                  <a:pt x="175" y="294"/>
                </a:cubicBezTo>
                <a:cubicBezTo>
                  <a:pt x="182" y="283"/>
                  <a:pt x="189" y="269"/>
                  <a:pt x="184" y="263"/>
                </a:cubicBezTo>
                <a:cubicBezTo>
                  <a:pt x="179" y="256"/>
                  <a:pt x="174" y="232"/>
                  <a:pt x="188" y="237"/>
                </a:cubicBezTo>
                <a:cubicBezTo>
                  <a:pt x="197" y="240"/>
                  <a:pt x="196" y="240"/>
                  <a:pt x="199" y="238"/>
                </a:cubicBezTo>
                <a:cubicBezTo>
                  <a:pt x="209" y="230"/>
                  <a:pt x="211" y="225"/>
                  <a:pt x="216" y="226"/>
                </a:cubicBezTo>
                <a:cubicBezTo>
                  <a:pt x="221" y="226"/>
                  <a:pt x="222" y="228"/>
                  <a:pt x="224" y="231"/>
                </a:cubicBezTo>
                <a:cubicBezTo>
                  <a:pt x="226" y="235"/>
                  <a:pt x="225" y="245"/>
                  <a:pt x="232" y="245"/>
                </a:cubicBezTo>
                <a:cubicBezTo>
                  <a:pt x="237" y="246"/>
                  <a:pt x="237" y="238"/>
                  <a:pt x="241" y="233"/>
                </a:cubicBezTo>
                <a:cubicBezTo>
                  <a:pt x="241" y="304"/>
                  <a:pt x="241" y="304"/>
                  <a:pt x="241" y="304"/>
                </a:cubicBezTo>
                <a:cubicBezTo>
                  <a:pt x="240" y="305"/>
                  <a:pt x="239" y="305"/>
                  <a:pt x="238" y="306"/>
                </a:cubicBezTo>
                <a:cubicBezTo>
                  <a:pt x="235" y="308"/>
                  <a:pt x="231" y="306"/>
                  <a:pt x="229" y="310"/>
                </a:cubicBezTo>
                <a:cubicBezTo>
                  <a:pt x="227" y="313"/>
                  <a:pt x="224" y="325"/>
                  <a:pt x="229" y="327"/>
                </a:cubicBezTo>
                <a:cubicBezTo>
                  <a:pt x="231" y="329"/>
                  <a:pt x="237" y="326"/>
                  <a:pt x="241" y="324"/>
                </a:cubicBezTo>
                <a:cubicBezTo>
                  <a:pt x="241" y="344"/>
                  <a:pt x="241" y="344"/>
                  <a:pt x="241" y="344"/>
                </a:cubicBezTo>
                <a:lnTo>
                  <a:pt x="175" y="327"/>
                </a:lnTo>
                <a:close/>
                <a:moveTo>
                  <a:pt x="14" y="242"/>
                </a:moveTo>
                <a:cubicBezTo>
                  <a:pt x="21" y="245"/>
                  <a:pt x="27" y="247"/>
                  <a:pt x="29" y="251"/>
                </a:cubicBezTo>
                <a:cubicBezTo>
                  <a:pt x="32" y="256"/>
                  <a:pt x="28" y="260"/>
                  <a:pt x="30" y="266"/>
                </a:cubicBezTo>
                <a:cubicBezTo>
                  <a:pt x="32" y="271"/>
                  <a:pt x="40" y="271"/>
                  <a:pt x="42" y="281"/>
                </a:cubicBezTo>
                <a:cubicBezTo>
                  <a:pt x="44" y="290"/>
                  <a:pt x="40" y="310"/>
                  <a:pt x="41" y="319"/>
                </a:cubicBezTo>
                <a:cubicBezTo>
                  <a:pt x="42" y="326"/>
                  <a:pt x="51" y="338"/>
                  <a:pt x="53" y="334"/>
                </a:cubicBezTo>
                <a:cubicBezTo>
                  <a:pt x="54" y="332"/>
                  <a:pt x="54" y="313"/>
                  <a:pt x="61" y="302"/>
                </a:cubicBezTo>
                <a:cubicBezTo>
                  <a:pt x="64" y="297"/>
                  <a:pt x="73" y="288"/>
                  <a:pt x="80" y="279"/>
                </a:cubicBezTo>
                <a:cubicBezTo>
                  <a:pt x="80" y="344"/>
                  <a:pt x="80" y="344"/>
                  <a:pt x="80" y="344"/>
                </a:cubicBezTo>
                <a:cubicBezTo>
                  <a:pt x="14" y="327"/>
                  <a:pt x="14" y="327"/>
                  <a:pt x="14" y="327"/>
                </a:cubicBezTo>
                <a:lnTo>
                  <a:pt x="14" y="242"/>
                </a:lnTo>
                <a:close/>
                <a:moveTo>
                  <a:pt x="93" y="156"/>
                </a:moveTo>
                <a:cubicBezTo>
                  <a:pt x="118" y="150"/>
                  <a:pt x="118" y="150"/>
                  <a:pt x="118" y="150"/>
                </a:cubicBezTo>
                <a:cubicBezTo>
                  <a:pt x="112" y="171"/>
                  <a:pt x="137" y="151"/>
                  <a:pt x="141" y="150"/>
                </a:cubicBezTo>
                <a:cubicBezTo>
                  <a:pt x="144" y="149"/>
                  <a:pt x="155" y="150"/>
                  <a:pt x="150" y="159"/>
                </a:cubicBezTo>
                <a:cubicBezTo>
                  <a:pt x="147" y="164"/>
                  <a:pt x="142" y="170"/>
                  <a:pt x="129" y="174"/>
                </a:cubicBezTo>
                <a:cubicBezTo>
                  <a:pt x="123" y="175"/>
                  <a:pt x="111" y="174"/>
                  <a:pt x="110" y="177"/>
                </a:cubicBezTo>
                <a:cubicBezTo>
                  <a:pt x="108" y="181"/>
                  <a:pt x="114" y="187"/>
                  <a:pt x="110" y="189"/>
                </a:cubicBezTo>
                <a:cubicBezTo>
                  <a:pt x="104" y="193"/>
                  <a:pt x="105" y="195"/>
                  <a:pt x="105" y="198"/>
                </a:cubicBezTo>
                <a:cubicBezTo>
                  <a:pt x="105" y="200"/>
                  <a:pt x="107" y="205"/>
                  <a:pt x="112" y="205"/>
                </a:cubicBezTo>
                <a:cubicBezTo>
                  <a:pt x="117" y="205"/>
                  <a:pt x="122" y="193"/>
                  <a:pt x="127" y="193"/>
                </a:cubicBezTo>
                <a:cubicBezTo>
                  <a:pt x="129" y="193"/>
                  <a:pt x="142" y="209"/>
                  <a:pt x="146" y="203"/>
                </a:cubicBezTo>
                <a:cubicBezTo>
                  <a:pt x="151" y="197"/>
                  <a:pt x="137" y="189"/>
                  <a:pt x="140" y="185"/>
                </a:cubicBezTo>
                <a:cubicBezTo>
                  <a:pt x="145" y="181"/>
                  <a:pt x="155" y="185"/>
                  <a:pt x="162" y="193"/>
                </a:cubicBezTo>
                <a:cubicBezTo>
                  <a:pt x="162" y="222"/>
                  <a:pt x="162" y="222"/>
                  <a:pt x="162" y="222"/>
                </a:cubicBezTo>
                <a:cubicBezTo>
                  <a:pt x="159" y="225"/>
                  <a:pt x="155" y="228"/>
                  <a:pt x="150" y="231"/>
                </a:cubicBezTo>
                <a:cubicBezTo>
                  <a:pt x="145" y="233"/>
                  <a:pt x="139" y="229"/>
                  <a:pt x="138" y="225"/>
                </a:cubicBezTo>
                <a:cubicBezTo>
                  <a:pt x="137" y="221"/>
                  <a:pt x="138" y="221"/>
                  <a:pt x="134" y="220"/>
                </a:cubicBezTo>
                <a:cubicBezTo>
                  <a:pt x="131" y="219"/>
                  <a:pt x="126" y="223"/>
                  <a:pt x="123" y="224"/>
                </a:cubicBezTo>
                <a:cubicBezTo>
                  <a:pt x="119" y="224"/>
                  <a:pt x="118" y="223"/>
                  <a:pt x="115" y="225"/>
                </a:cubicBezTo>
                <a:cubicBezTo>
                  <a:pt x="113" y="227"/>
                  <a:pt x="113" y="230"/>
                  <a:pt x="111" y="233"/>
                </a:cubicBezTo>
                <a:cubicBezTo>
                  <a:pt x="109" y="236"/>
                  <a:pt x="104" y="239"/>
                  <a:pt x="103" y="243"/>
                </a:cubicBezTo>
                <a:cubicBezTo>
                  <a:pt x="102" y="247"/>
                  <a:pt x="102" y="251"/>
                  <a:pt x="103" y="255"/>
                </a:cubicBezTo>
                <a:cubicBezTo>
                  <a:pt x="104" y="257"/>
                  <a:pt x="112" y="265"/>
                  <a:pt x="115" y="266"/>
                </a:cubicBezTo>
                <a:cubicBezTo>
                  <a:pt x="117" y="266"/>
                  <a:pt x="120" y="265"/>
                  <a:pt x="123" y="265"/>
                </a:cubicBezTo>
                <a:cubicBezTo>
                  <a:pt x="125" y="264"/>
                  <a:pt x="130" y="263"/>
                  <a:pt x="131" y="263"/>
                </a:cubicBezTo>
                <a:cubicBezTo>
                  <a:pt x="140" y="262"/>
                  <a:pt x="137" y="272"/>
                  <a:pt x="137" y="274"/>
                </a:cubicBezTo>
                <a:cubicBezTo>
                  <a:pt x="135" y="278"/>
                  <a:pt x="140" y="284"/>
                  <a:pt x="143" y="286"/>
                </a:cubicBezTo>
                <a:cubicBezTo>
                  <a:pt x="146" y="288"/>
                  <a:pt x="139" y="290"/>
                  <a:pt x="140" y="296"/>
                </a:cubicBezTo>
                <a:cubicBezTo>
                  <a:pt x="140" y="301"/>
                  <a:pt x="143" y="314"/>
                  <a:pt x="148" y="319"/>
                </a:cubicBezTo>
                <a:cubicBezTo>
                  <a:pt x="153" y="323"/>
                  <a:pt x="156" y="320"/>
                  <a:pt x="160" y="318"/>
                </a:cubicBezTo>
                <a:cubicBezTo>
                  <a:pt x="160" y="317"/>
                  <a:pt x="161" y="316"/>
                  <a:pt x="162" y="315"/>
                </a:cubicBezTo>
                <a:cubicBezTo>
                  <a:pt x="162" y="327"/>
                  <a:pt x="162" y="327"/>
                  <a:pt x="162" y="327"/>
                </a:cubicBezTo>
                <a:cubicBezTo>
                  <a:pt x="93" y="344"/>
                  <a:pt x="93" y="344"/>
                  <a:pt x="93" y="344"/>
                </a:cubicBezTo>
                <a:lnTo>
                  <a:pt x="93" y="156"/>
                </a:lnTo>
                <a:close/>
                <a:moveTo>
                  <a:pt x="22" y="221"/>
                </a:moveTo>
                <a:cubicBezTo>
                  <a:pt x="26" y="215"/>
                  <a:pt x="30" y="219"/>
                  <a:pt x="40" y="211"/>
                </a:cubicBezTo>
                <a:cubicBezTo>
                  <a:pt x="44" y="208"/>
                  <a:pt x="44" y="202"/>
                  <a:pt x="49" y="198"/>
                </a:cubicBezTo>
                <a:cubicBezTo>
                  <a:pt x="54" y="195"/>
                  <a:pt x="62" y="199"/>
                  <a:pt x="64" y="194"/>
                </a:cubicBezTo>
                <a:cubicBezTo>
                  <a:pt x="67" y="187"/>
                  <a:pt x="55" y="172"/>
                  <a:pt x="47" y="175"/>
                </a:cubicBezTo>
                <a:cubicBezTo>
                  <a:pt x="42" y="176"/>
                  <a:pt x="34" y="183"/>
                  <a:pt x="30" y="181"/>
                </a:cubicBezTo>
                <a:cubicBezTo>
                  <a:pt x="27" y="180"/>
                  <a:pt x="25" y="176"/>
                  <a:pt x="26" y="172"/>
                </a:cubicBezTo>
                <a:cubicBezTo>
                  <a:pt x="27" y="169"/>
                  <a:pt x="33" y="153"/>
                  <a:pt x="44" y="155"/>
                </a:cubicBezTo>
                <a:cubicBezTo>
                  <a:pt x="49" y="156"/>
                  <a:pt x="55" y="164"/>
                  <a:pt x="61" y="164"/>
                </a:cubicBezTo>
                <a:cubicBezTo>
                  <a:pt x="67" y="164"/>
                  <a:pt x="68" y="161"/>
                  <a:pt x="66" y="154"/>
                </a:cubicBezTo>
                <a:cubicBezTo>
                  <a:pt x="66" y="154"/>
                  <a:pt x="66" y="153"/>
                  <a:pt x="66" y="153"/>
                </a:cubicBezTo>
                <a:cubicBezTo>
                  <a:pt x="80" y="156"/>
                  <a:pt x="80" y="156"/>
                  <a:pt x="80" y="156"/>
                </a:cubicBezTo>
                <a:cubicBezTo>
                  <a:pt x="80" y="260"/>
                  <a:pt x="80" y="260"/>
                  <a:pt x="80" y="260"/>
                </a:cubicBezTo>
                <a:cubicBezTo>
                  <a:pt x="75" y="258"/>
                  <a:pt x="67" y="258"/>
                  <a:pt x="65" y="256"/>
                </a:cubicBezTo>
                <a:cubicBezTo>
                  <a:pt x="62" y="255"/>
                  <a:pt x="64" y="247"/>
                  <a:pt x="62" y="246"/>
                </a:cubicBezTo>
                <a:cubicBezTo>
                  <a:pt x="50" y="242"/>
                  <a:pt x="11" y="234"/>
                  <a:pt x="22" y="221"/>
                </a:cubicBezTo>
                <a:moveTo>
                  <a:pt x="249" y="20"/>
                </a:moveTo>
                <a:cubicBezTo>
                  <a:pt x="170" y="0"/>
                  <a:pt x="170" y="0"/>
                  <a:pt x="170" y="0"/>
                </a:cubicBezTo>
                <a:cubicBezTo>
                  <a:pt x="169" y="0"/>
                  <a:pt x="168" y="0"/>
                  <a:pt x="167" y="0"/>
                </a:cubicBezTo>
                <a:cubicBezTo>
                  <a:pt x="86" y="20"/>
                  <a:pt x="86" y="20"/>
                  <a:pt x="86" y="20"/>
                </a:cubicBezTo>
                <a:cubicBezTo>
                  <a:pt x="9" y="0"/>
                  <a:pt x="9" y="0"/>
                  <a:pt x="9" y="0"/>
                </a:cubicBezTo>
                <a:cubicBezTo>
                  <a:pt x="7" y="0"/>
                  <a:pt x="5" y="0"/>
                  <a:pt x="3" y="2"/>
                </a:cubicBezTo>
                <a:cubicBezTo>
                  <a:pt x="1" y="3"/>
                  <a:pt x="0" y="5"/>
                  <a:pt x="0" y="7"/>
                </a:cubicBezTo>
                <a:cubicBezTo>
                  <a:pt x="0" y="333"/>
                  <a:pt x="0" y="333"/>
                  <a:pt x="0" y="333"/>
                </a:cubicBezTo>
                <a:cubicBezTo>
                  <a:pt x="0" y="336"/>
                  <a:pt x="2" y="338"/>
                  <a:pt x="5" y="339"/>
                </a:cubicBezTo>
                <a:cubicBezTo>
                  <a:pt x="84" y="359"/>
                  <a:pt x="84" y="359"/>
                  <a:pt x="84" y="359"/>
                </a:cubicBezTo>
                <a:cubicBezTo>
                  <a:pt x="85" y="359"/>
                  <a:pt x="86" y="359"/>
                  <a:pt x="87" y="359"/>
                </a:cubicBezTo>
                <a:cubicBezTo>
                  <a:pt x="169" y="339"/>
                  <a:pt x="169" y="339"/>
                  <a:pt x="169" y="339"/>
                </a:cubicBezTo>
                <a:cubicBezTo>
                  <a:pt x="246" y="359"/>
                  <a:pt x="246" y="359"/>
                  <a:pt x="246" y="359"/>
                </a:cubicBezTo>
                <a:cubicBezTo>
                  <a:pt x="247" y="359"/>
                  <a:pt x="247" y="359"/>
                  <a:pt x="248" y="359"/>
                </a:cubicBezTo>
                <a:cubicBezTo>
                  <a:pt x="249" y="359"/>
                  <a:pt x="251" y="358"/>
                  <a:pt x="252" y="358"/>
                </a:cubicBezTo>
                <a:cubicBezTo>
                  <a:pt x="253" y="356"/>
                  <a:pt x="254" y="354"/>
                  <a:pt x="254" y="352"/>
                </a:cubicBezTo>
                <a:cubicBezTo>
                  <a:pt x="254" y="27"/>
                  <a:pt x="254" y="27"/>
                  <a:pt x="254" y="27"/>
                </a:cubicBezTo>
                <a:cubicBezTo>
                  <a:pt x="254" y="23"/>
                  <a:pt x="252" y="21"/>
                  <a:pt x="249" y="2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10233380" y="2288026"/>
            <a:ext cx="550151" cy="400110"/>
          </a:xfrm>
          <a:prstGeom prst="rect">
            <a:avLst/>
          </a:prstGeom>
        </p:spPr>
        <p:txBody>
          <a:bodyPr wrap="none">
            <a:spAutoFit/>
          </a:bodyPr>
          <a:lstStyle/>
          <a:p>
            <a:r>
              <a:rPr lang="et-EE" sz="2000" b="1" dirty="0">
                <a:solidFill>
                  <a:schemeClr val="bg1"/>
                </a:solidFill>
                <a:latin typeface="+mn-lt"/>
              </a:rPr>
              <a:t>51</a:t>
            </a:r>
          </a:p>
        </p:txBody>
      </p:sp>
      <p:grpSp>
        <p:nvGrpSpPr>
          <p:cNvPr id="23" name="Group 22"/>
          <p:cNvGrpSpPr/>
          <p:nvPr/>
        </p:nvGrpSpPr>
        <p:grpSpPr>
          <a:xfrm>
            <a:off x="10047451" y="754723"/>
            <a:ext cx="722697" cy="999665"/>
            <a:chOff x="1849438" y="4446586"/>
            <a:chExt cx="890588" cy="1231900"/>
          </a:xfrm>
        </p:grpSpPr>
        <p:sp>
          <p:nvSpPr>
            <p:cNvPr id="24" name="Freeform 1198"/>
            <p:cNvSpPr>
              <a:spLocks noEditPoints="1"/>
            </p:cNvSpPr>
            <p:nvPr/>
          </p:nvSpPr>
          <p:spPr bwMode="auto">
            <a:xfrm>
              <a:off x="2217738" y="4446586"/>
              <a:ext cx="174625" cy="239713"/>
            </a:xfrm>
            <a:custGeom>
              <a:avLst/>
              <a:gdLst>
                <a:gd name="T0" fmla="*/ 18 w 52"/>
                <a:gd name="T1" fmla="*/ 31 h 72"/>
                <a:gd name="T2" fmla="*/ 27 w 52"/>
                <a:gd name="T3" fmla="*/ 17 h 72"/>
                <a:gd name="T4" fmla="*/ 37 w 52"/>
                <a:gd name="T5" fmla="*/ 52 h 72"/>
                <a:gd name="T6" fmla="*/ 23 w 52"/>
                <a:gd name="T7" fmla="*/ 62 h 72"/>
                <a:gd name="T8" fmla="*/ 10 w 52"/>
                <a:gd name="T9" fmla="*/ 49 h 72"/>
                <a:gd name="T10" fmla="*/ 18 w 52"/>
                <a:gd name="T11" fmla="*/ 31 h 72"/>
                <a:gd name="T12" fmla="*/ 23 w 52"/>
                <a:gd name="T13" fmla="*/ 72 h 72"/>
                <a:gd name="T14" fmla="*/ 24 w 52"/>
                <a:gd name="T15" fmla="*/ 72 h 72"/>
                <a:gd name="T16" fmla="*/ 46 w 52"/>
                <a:gd name="T17" fmla="*/ 55 h 72"/>
                <a:gd name="T18" fmla="*/ 27 w 52"/>
                <a:gd name="T19" fmla="*/ 2 h 72"/>
                <a:gd name="T20" fmla="*/ 21 w 52"/>
                <a:gd name="T21" fmla="*/ 1 h 72"/>
                <a:gd name="T22" fmla="*/ 19 w 52"/>
                <a:gd name="T23" fmla="*/ 6 h 72"/>
                <a:gd name="T24" fmla="*/ 11 w 52"/>
                <a:gd name="T25" fmla="*/ 26 h 72"/>
                <a:gd name="T26" fmla="*/ 0 w 52"/>
                <a:gd name="T27" fmla="*/ 49 h 72"/>
                <a:gd name="T28" fmla="*/ 23 w 52"/>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2">
                  <a:moveTo>
                    <a:pt x="18" y="31"/>
                  </a:moveTo>
                  <a:cubicBezTo>
                    <a:pt x="21" y="27"/>
                    <a:pt x="25" y="22"/>
                    <a:pt x="27" y="17"/>
                  </a:cubicBezTo>
                  <a:cubicBezTo>
                    <a:pt x="34" y="28"/>
                    <a:pt x="40" y="42"/>
                    <a:pt x="37" y="52"/>
                  </a:cubicBezTo>
                  <a:cubicBezTo>
                    <a:pt x="35" y="57"/>
                    <a:pt x="31" y="61"/>
                    <a:pt x="23" y="62"/>
                  </a:cubicBezTo>
                  <a:cubicBezTo>
                    <a:pt x="20" y="62"/>
                    <a:pt x="10" y="61"/>
                    <a:pt x="10" y="49"/>
                  </a:cubicBezTo>
                  <a:cubicBezTo>
                    <a:pt x="10" y="43"/>
                    <a:pt x="14" y="37"/>
                    <a:pt x="18" y="31"/>
                  </a:cubicBezTo>
                  <a:moveTo>
                    <a:pt x="23" y="72"/>
                  </a:moveTo>
                  <a:cubicBezTo>
                    <a:pt x="23" y="72"/>
                    <a:pt x="24" y="72"/>
                    <a:pt x="24" y="72"/>
                  </a:cubicBezTo>
                  <a:cubicBezTo>
                    <a:pt x="39" y="69"/>
                    <a:pt x="44" y="61"/>
                    <a:pt x="46" y="55"/>
                  </a:cubicBezTo>
                  <a:cubicBezTo>
                    <a:pt x="52" y="37"/>
                    <a:pt x="36" y="12"/>
                    <a:pt x="27" y="2"/>
                  </a:cubicBezTo>
                  <a:cubicBezTo>
                    <a:pt x="25" y="1"/>
                    <a:pt x="23" y="0"/>
                    <a:pt x="21" y="1"/>
                  </a:cubicBezTo>
                  <a:cubicBezTo>
                    <a:pt x="19" y="2"/>
                    <a:pt x="18" y="4"/>
                    <a:pt x="19" y="6"/>
                  </a:cubicBezTo>
                  <a:cubicBezTo>
                    <a:pt x="20" y="13"/>
                    <a:pt x="15" y="19"/>
                    <a:pt x="11" y="26"/>
                  </a:cubicBezTo>
                  <a:cubicBezTo>
                    <a:pt x="5" y="33"/>
                    <a:pt x="0" y="40"/>
                    <a:pt x="0" y="49"/>
                  </a:cubicBezTo>
                  <a:cubicBezTo>
                    <a:pt x="0" y="67"/>
                    <a:pt x="15" y="72"/>
                    <a:pt x="23" y="72"/>
                  </a:cubicBezTo>
                </a:path>
              </a:pathLst>
            </a:custGeom>
            <a:solidFill>
              <a:srgbClr val="9A0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00"/>
            <p:cNvSpPr>
              <a:spLocks noEditPoints="1"/>
            </p:cNvSpPr>
            <p:nvPr/>
          </p:nvSpPr>
          <p:spPr bwMode="auto">
            <a:xfrm>
              <a:off x="1849438" y="4700586"/>
              <a:ext cx="890588" cy="977900"/>
            </a:xfrm>
            <a:custGeom>
              <a:avLst/>
              <a:gdLst>
                <a:gd name="T0" fmla="*/ 36 w 266"/>
                <a:gd name="T1" fmla="*/ 118 h 292"/>
                <a:gd name="T2" fmla="*/ 68 w 266"/>
                <a:gd name="T3" fmla="*/ 98 h 292"/>
                <a:gd name="T4" fmla="*/ 101 w 266"/>
                <a:gd name="T5" fmla="*/ 118 h 292"/>
                <a:gd name="T6" fmla="*/ 133 w 266"/>
                <a:gd name="T7" fmla="*/ 98 h 292"/>
                <a:gd name="T8" fmla="*/ 165 w 266"/>
                <a:gd name="T9" fmla="*/ 118 h 292"/>
                <a:gd name="T10" fmla="*/ 197 w 266"/>
                <a:gd name="T11" fmla="*/ 98 h 292"/>
                <a:gd name="T12" fmla="*/ 230 w 266"/>
                <a:gd name="T13" fmla="*/ 118 h 292"/>
                <a:gd name="T14" fmla="*/ 236 w 266"/>
                <a:gd name="T15" fmla="*/ 275 h 292"/>
                <a:gd name="T16" fmla="*/ 31 w 266"/>
                <a:gd name="T17" fmla="*/ 117 h 292"/>
                <a:gd name="T18" fmla="*/ 219 w 266"/>
                <a:gd name="T19" fmla="*/ 52 h 292"/>
                <a:gd name="T20" fmla="*/ 237 w 266"/>
                <a:gd name="T21" fmla="*/ 103 h 292"/>
                <a:gd name="T22" fmla="*/ 234 w 266"/>
                <a:gd name="T23" fmla="*/ 107 h 292"/>
                <a:gd name="T24" fmla="*/ 214 w 266"/>
                <a:gd name="T25" fmla="*/ 99 h 292"/>
                <a:gd name="T26" fmla="*/ 181 w 266"/>
                <a:gd name="T27" fmla="*/ 99 h 292"/>
                <a:gd name="T28" fmla="*/ 150 w 266"/>
                <a:gd name="T29" fmla="*/ 99 h 292"/>
                <a:gd name="T30" fmla="*/ 116 w 266"/>
                <a:gd name="T31" fmla="*/ 99 h 292"/>
                <a:gd name="T32" fmla="*/ 85 w 266"/>
                <a:gd name="T33" fmla="*/ 99 h 292"/>
                <a:gd name="T34" fmla="*/ 52 w 266"/>
                <a:gd name="T35" fmla="*/ 99 h 292"/>
                <a:gd name="T36" fmla="*/ 31 w 266"/>
                <a:gd name="T37" fmla="*/ 107 h 292"/>
                <a:gd name="T38" fmla="*/ 29 w 266"/>
                <a:gd name="T39" fmla="*/ 103 h 292"/>
                <a:gd name="T40" fmla="*/ 47 w 266"/>
                <a:gd name="T41" fmla="*/ 52 h 292"/>
                <a:gd name="T42" fmla="*/ 133 w 266"/>
                <a:gd name="T43" fmla="*/ 9 h 292"/>
                <a:gd name="T44" fmla="*/ 142 w 266"/>
                <a:gd name="T45" fmla="*/ 47 h 292"/>
                <a:gd name="T46" fmla="*/ 138 w 266"/>
                <a:gd name="T47" fmla="*/ 51 h 292"/>
                <a:gd name="T48" fmla="*/ 124 w 266"/>
                <a:gd name="T49" fmla="*/ 51 h 292"/>
                <a:gd name="T50" fmla="*/ 124 w 266"/>
                <a:gd name="T51" fmla="*/ 18 h 292"/>
                <a:gd name="T52" fmla="*/ 247 w 266"/>
                <a:gd name="T53" fmla="*/ 274 h 292"/>
                <a:gd name="T54" fmla="*/ 219 w 266"/>
                <a:gd name="T55" fmla="*/ 43 h 292"/>
                <a:gd name="T56" fmla="*/ 151 w 266"/>
                <a:gd name="T57" fmla="*/ 18 h 292"/>
                <a:gd name="T58" fmla="*/ 115 w 266"/>
                <a:gd name="T59" fmla="*/ 18 h 292"/>
                <a:gd name="T60" fmla="*/ 47 w 266"/>
                <a:gd name="T61" fmla="*/ 43 h 292"/>
                <a:gd name="T62" fmla="*/ 19 w 266"/>
                <a:gd name="T63" fmla="*/ 274 h 292"/>
                <a:gd name="T64" fmla="*/ 0 w 266"/>
                <a:gd name="T65" fmla="*/ 283 h 292"/>
                <a:gd name="T66" fmla="*/ 257 w 266"/>
                <a:gd name="T67" fmla="*/ 292 h 292"/>
                <a:gd name="T68" fmla="*/ 257 w 266"/>
                <a:gd name="T69" fmla="*/ 27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292">
                  <a:moveTo>
                    <a:pt x="31" y="117"/>
                  </a:moveTo>
                  <a:cubicBezTo>
                    <a:pt x="33" y="118"/>
                    <a:pt x="36" y="118"/>
                    <a:pt x="36" y="118"/>
                  </a:cubicBezTo>
                  <a:cubicBezTo>
                    <a:pt x="48" y="118"/>
                    <a:pt x="54" y="110"/>
                    <a:pt x="59" y="105"/>
                  </a:cubicBezTo>
                  <a:cubicBezTo>
                    <a:pt x="63" y="100"/>
                    <a:pt x="65" y="98"/>
                    <a:pt x="68" y="98"/>
                  </a:cubicBezTo>
                  <a:cubicBezTo>
                    <a:pt x="72" y="98"/>
                    <a:pt x="73" y="100"/>
                    <a:pt x="78" y="105"/>
                  </a:cubicBezTo>
                  <a:cubicBezTo>
                    <a:pt x="82" y="110"/>
                    <a:pt x="88" y="118"/>
                    <a:pt x="101" y="118"/>
                  </a:cubicBezTo>
                  <a:cubicBezTo>
                    <a:pt x="113" y="118"/>
                    <a:pt x="119" y="110"/>
                    <a:pt x="123" y="105"/>
                  </a:cubicBezTo>
                  <a:cubicBezTo>
                    <a:pt x="128" y="100"/>
                    <a:pt x="129" y="98"/>
                    <a:pt x="133" y="98"/>
                  </a:cubicBezTo>
                  <a:cubicBezTo>
                    <a:pt x="136" y="98"/>
                    <a:pt x="138" y="100"/>
                    <a:pt x="142" y="105"/>
                  </a:cubicBezTo>
                  <a:cubicBezTo>
                    <a:pt x="147" y="110"/>
                    <a:pt x="153" y="118"/>
                    <a:pt x="165" y="118"/>
                  </a:cubicBezTo>
                  <a:cubicBezTo>
                    <a:pt x="177" y="118"/>
                    <a:pt x="183" y="110"/>
                    <a:pt x="188" y="105"/>
                  </a:cubicBezTo>
                  <a:cubicBezTo>
                    <a:pt x="192" y="100"/>
                    <a:pt x="194" y="98"/>
                    <a:pt x="197" y="98"/>
                  </a:cubicBezTo>
                  <a:cubicBezTo>
                    <a:pt x="201" y="98"/>
                    <a:pt x="202" y="100"/>
                    <a:pt x="207" y="105"/>
                  </a:cubicBezTo>
                  <a:cubicBezTo>
                    <a:pt x="211" y="110"/>
                    <a:pt x="217" y="118"/>
                    <a:pt x="230" y="118"/>
                  </a:cubicBezTo>
                  <a:cubicBezTo>
                    <a:pt x="230" y="118"/>
                    <a:pt x="233" y="118"/>
                    <a:pt x="236" y="117"/>
                  </a:cubicBezTo>
                  <a:cubicBezTo>
                    <a:pt x="236" y="275"/>
                    <a:pt x="236" y="275"/>
                    <a:pt x="236" y="275"/>
                  </a:cubicBezTo>
                  <a:cubicBezTo>
                    <a:pt x="167" y="275"/>
                    <a:pt x="99" y="275"/>
                    <a:pt x="31" y="275"/>
                  </a:cubicBezTo>
                  <a:lnTo>
                    <a:pt x="31" y="117"/>
                  </a:lnTo>
                  <a:close/>
                  <a:moveTo>
                    <a:pt x="47" y="52"/>
                  </a:moveTo>
                  <a:cubicBezTo>
                    <a:pt x="219" y="52"/>
                    <a:pt x="219" y="52"/>
                    <a:pt x="219" y="52"/>
                  </a:cubicBezTo>
                  <a:cubicBezTo>
                    <a:pt x="229" y="52"/>
                    <a:pt x="237" y="61"/>
                    <a:pt x="237" y="71"/>
                  </a:cubicBezTo>
                  <a:cubicBezTo>
                    <a:pt x="237" y="103"/>
                    <a:pt x="237" y="103"/>
                    <a:pt x="237" y="103"/>
                  </a:cubicBezTo>
                  <a:cubicBezTo>
                    <a:pt x="237" y="106"/>
                    <a:pt x="237" y="106"/>
                    <a:pt x="237" y="106"/>
                  </a:cubicBezTo>
                  <a:cubicBezTo>
                    <a:pt x="234" y="107"/>
                    <a:pt x="234" y="107"/>
                    <a:pt x="234" y="107"/>
                  </a:cubicBezTo>
                  <a:cubicBezTo>
                    <a:pt x="233" y="108"/>
                    <a:pt x="231" y="108"/>
                    <a:pt x="230" y="108"/>
                  </a:cubicBezTo>
                  <a:cubicBezTo>
                    <a:pt x="222" y="108"/>
                    <a:pt x="218" y="104"/>
                    <a:pt x="214" y="99"/>
                  </a:cubicBezTo>
                  <a:cubicBezTo>
                    <a:pt x="210" y="94"/>
                    <a:pt x="206" y="89"/>
                    <a:pt x="197" y="89"/>
                  </a:cubicBezTo>
                  <a:cubicBezTo>
                    <a:pt x="189" y="89"/>
                    <a:pt x="185" y="94"/>
                    <a:pt x="181" y="99"/>
                  </a:cubicBezTo>
                  <a:cubicBezTo>
                    <a:pt x="177" y="104"/>
                    <a:pt x="173" y="108"/>
                    <a:pt x="165" y="108"/>
                  </a:cubicBezTo>
                  <a:cubicBezTo>
                    <a:pt x="157" y="108"/>
                    <a:pt x="154" y="104"/>
                    <a:pt x="150" y="99"/>
                  </a:cubicBezTo>
                  <a:cubicBezTo>
                    <a:pt x="145" y="94"/>
                    <a:pt x="141" y="89"/>
                    <a:pt x="133" y="89"/>
                  </a:cubicBezTo>
                  <a:cubicBezTo>
                    <a:pt x="124" y="89"/>
                    <a:pt x="120" y="94"/>
                    <a:pt x="116" y="99"/>
                  </a:cubicBezTo>
                  <a:cubicBezTo>
                    <a:pt x="112" y="104"/>
                    <a:pt x="108" y="108"/>
                    <a:pt x="101" y="108"/>
                  </a:cubicBezTo>
                  <a:cubicBezTo>
                    <a:pt x="93" y="108"/>
                    <a:pt x="89" y="104"/>
                    <a:pt x="85" y="99"/>
                  </a:cubicBezTo>
                  <a:cubicBezTo>
                    <a:pt x="81" y="94"/>
                    <a:pt x="77" y="89"/>
                    <a:pt x="68" y="89"/>
                  </a:cubicBezTo>
                  <a:cubicBezTo>
                    <a:pt x="60" y="89"/>
                    <a:pt x="56" y="94"/>
                    <a:pt x="52" y="99"/>
                  </a:cubicBezTo>
                  <a:cubicBezTo>
                    <a:pt x="48" y="104"/>
                    <a:pt x="44" y="108"/>
                    <a:pt x="36" y="108"/>
                  </a:cubicBezTo>
                  <a:cubicBezTo>
                    <a:pt x="35" y="108"/>
                    <a:pt x="33" y="108"/>
                    <a:pt x="31" y="107"/>
                  </a:cubicBezTo>
                  <a:cubicBezTo>
                    <a:pt x="29" y="106"/>
                    <a:pt x="29" y="106"/>
                    <a:pt x="29" y="106"/>
                  </a:cubicBezTo>
                  <a:cubicBezTo>
                    <a:pt x="29" y="103"/>
                    <a:pt x="29" y="103"/>
                    <a:pt x="29" y="103"/>
                  </a:cubicBezTo>
                  <a:cubicBezTo>
                    <a:pt x="29" y="71"/>
                    <a:pt x="29" y="71"/>
                    <a:pt x="29" y="71"/>
                  </a:cubicBezTo>
                  <a:cubicBezTo>
                    <a:pt x="29" y="61"/>
                    <a:pt x="37" y="52"/>
                    <a:pt x="47" y="52"/>
                  </a:cubicBezTo>
                  <a:moveTo>
                    <a:pt x="124" y="18"/>
                  </a:moveTo>
                  <a:cubicBezTo>
                    <a:pt x="124" y="13"/>
                    <a:pt x="128" y="9"/>
                    <a:pt x="133" y="9"/>
                  </a:cubicBezTo>
                  <a:cubicBezTo>
                    <a:pt x="138" y="9"/>
                    <a:pt x="142" y="13"/>
                    <a:pt x="142" y="18"/>
                  </a:cubicBezTo>
                  <a:cubicBezTo>
                    <a:pt x="142" y="47"/>
                    <a:pt x="142" y="47"/>
                    <a:pt x="142" y="47"/>
                  </a:cubicBezTo>
                  <a:cubicBezTo>
                    <a:pt x="142" y="51"/>
                    <a:pt x="142" y="51"/>
                    <a:pt x="142" y="51"/>
                  </a:cubicBezTo>
                  <a:cubicBezTo>
                    <a:pt x="138" y="51"/>
                    <a:pt x="138" y="51"/>
                    <a:pt x="138" y="51"/>
                  </a:cubicBezTo>
                  <a:cubicBezTo>
                    <a:pt x="128" y="51"/>
                    <a:pt x="128" y="51"/>
                    <a:pt x="128" y="51"/>
                  </a:cubicBezTo>
                  <a:cubicBezTo>
                    <a:pt x="124" y="51"/>
                    <a:pt x="124" y="51"/>
                    <a:pt x="124" y="51"/>
                  </a:cubicBezTo>
                  <a:cubicBezTo>
                    <a:pt x="124" y="47"/>
                    <a:pt x="124" y="47"/>
                    <a:pt x="124" y="47"/>
                  </a:cubicBezTo>
                  <a:cubicBezTo>
                    <a:pt x="124" y="18"/>
                    <a:pt x="124" y="18"/>
                    <a:pt x="124" y="18"/>
                  </a:cubicBezTo>
                  <a:close/>
                  <a:moveTo>
                    <a:pt x="257" y="274"/>
                  </a:moveTo>
                  <a:cubicBezTo>
                    <a:pt x="247" y="274"/>
                    <a:pt x="247" y="274"/>
                    <a:pt x="247" y="274"/>
                  </a:cubicBezTo>
                  <a:cubicBezTo>
                    <a:pt x="247" y="71"/>
                    <a:pt x="247" y="71"/>
                    <a:pt x="247" y="71"/>
                  </a:cubicBezTo>
                  <a:cubicBezTo>
                    <a:pt x="247" y="55"/>
                    <a:pt x="234" y="43"/>
                    <a:pt x="219" y="43"/>
                  </a:cubicBezTo>
                  <a:cubicBezTo>
                    <a:pt x="151" y="43"/>
                    <a:pt x="151" y="43"/>
                    <a:pt x="151" y="43"/>
                  </a:cubicBezTo>
                  <a:cubicBezTo>
                    <a:pt x="151" y="18"/>
                    <a:pt x="151" y="18"/>
                    <a:pt x="151" y="18"/>
                  </a:cubicBezTo>
                  <a:cubicBezTo>
                    <a:pt x="151" y="8"/>
                    <a:pt x="143" y="0"/>
                    <a:pt x="133" y="0"/>
                  </a:cubicBezTo>
                  <a:cubicBezTo>
                    <a:pt x="123" y="0"/>
                    <a:pt x="115" y="8"/>
                    <a:pt x="115" y="18"/>
                  </a:cubicBezTo>
                  <a:cubicBezTo>
                    <a:pt x="115" y="43"/>
                    <a:pt x="115" y="43"/>
                    <a:pt x="115" y="43"/>
                  </a:cubicBezTo>
                  <a:cubicBezTo>
                    <a:pt x="47" y="43"/>
                    <a:pt x="47" y="43"/>
                    <a:pt x="47" y="43"/>
                  </a:cubicBezTo>
                  <a:cubicBezTo>
                    <a:pt x="32" y="43"/>
                    <a:pt x="19" y="55"/>
                    <a:pt x="19" y="71"/>
                  </a:cubicBezTo>
                  <a:cubicBezTo>
                    <a:pt x="19" y="274"/>
                    <a:pt x="19" y="274"/>
                    <a:pt x="19" y="274"/>
                  </a:cubicBezTo>
                  <a:cubicBezTo>
                    <a:pt x="9" y="274"/>
                    <a:pt x="9" y="274"/>
                    <a:pt x="9" y="274"/>
                  </a:cubicBezTo>
                  <a:cubicBezTo>
                    <a:pt x="4" y="274"/>
                    <a:pt x="0" y="278"/>
                    <a:pt x="0" y="283"/>
                  </a:cubicBezTo>
                  <a:cubicBezTo>
                    <a:pt x="0" y="288"/>
                    <a:pt x="4" y="292"/>
                    <a:pt x="9" y="292"/>
                  </a:cubicBezTo>
                  <a:cubicBezTo>
                    <a:pt x="257" y="292"/>
                    <a:pt x="257" y="292"/>
                    <a:pt x="257" y="292"/>
                  </a:cubicBezTo>
                  <a:cubicBezTo>
                    <a:pt x="262" y="292"/>
                    <a:pt x="266" y="288"/>
                    <a:pt x="266" y="283"/>
                  </a:cubicBezTo>
                  <a:cubicBezTo>
                    <a:pt x="266" y="278"/>
                    <a:pt x="262" y="274"/>
                    <a:pt x="257" y="274"/>
                  </a:cubicBezTo>
                </a:path>
              </a:pathLst>
            </a:custGeom>
            <a:solidFill>
              <a:srgbClr val="9A0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1849438" y="4446586"/>
              <a:ext cx="890588" cy="1231900"/>
              <a:chOff x="1849438" y="4446586"/>
              <a:chExt cx="890588" cy="1231900"/>
            </a:xfrm>
          </p:grpSpPr>
          <p:sp>
            <p:nvSpPr>
              <p:cNvPr id="27" name="Freeform 1199"/>
              <p:cNvSpPr>
                <a:spLocks noEditPoints="1"/>
              </p:cNvSpPr>
              <p:nvPr/>
            </p:nvSpPr>
            <p:spPr bwMode="auto">
              <a:xfrm>
                <a:off x="2217738" y="4446586"/>
                <a:ext cx="174625" cy="239713"/>
              </a:xfrm>
              <a:custGeom>
                <a:avLst/>
                <a:gdLst>
                  <a:gd name="T0" fmla="*/ 18 w 52"/>
                  <a:gd name="T1" fmla="*/ 31 h 72"/>
                  <a:gd name="T2" fmla="*/ 27 w 52"/>
                  <a:gd name="T3" fmla="*/ 17 h 72"/>
                  <a:gd name="T4" fmla="*/ 37 w 52"/>
                  <a:gd name="T5" fmla="*/ 52 h 72"/>
                  <a:gd name="T6" fmla="*/ 23 w 52"/>
                  <a:gd name="T7" fmla="*/ 62 h 72"/>
                  <a:gd name="T8" fmla="*/ 10 w 52"/>
                  <a:gd name="T9" fmla="*/ 49 h 72"/>
                  <a:gd name="T10" fmla="*/ 18 w 52"/>
                  <a:gd name="T11" fmla="*/ 31 h 72"/>
                  <a:gd name="T12" fmla="*/ 23 w 52"/>
                  <a:gd name="T13" fmla="*/ 72 h 72"/>
                  <a:gd name="T14" fmla="*/ 24 w 52"/>
                  <a:gd name="T15" fmla="*/ 72 h 72"/>
                  <a:gd name="T16" fmla="*/ 46 w 52"/>
                  <a:gd name="T17" fmla="*/ 55 h 72"/>
                  <a:gd name="T18" fmla="*/ 27 w 52"/>
                  <a:gd name="T19" fmla="*/ 2 h 72"/>
                  <a:gd name="T20" fmla="*/ 21 w 52"/>
                  <a:gd name="T21" fmla="*/ 1 h 72"/>
                  <a:gd name="T22" fmla="*/ 19 w 52"/>
                  <a:gd name="T23" fmla="*/ 6 h 72"/>
                  <a:gd name="T24" fmla="*/ 11 w 52"/>
                  <a:gd name="T25" fmla="*/ 26 h 72"/>
                  <a:gd name="T26" fmla="*/ 0 w 52"/>
                  <a:gd name="T27" fmla="*/ 49 h 72"/>
                  <a:gd name="T28" fmla="*/ 23 w 52"/>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72">
                    <a:moveTo>
                      <a:pt x="18" y="31"/>
                    </a:moveTo>
                    <a:cubicBezTo>
                      <a:pt x="21" y="27"/>
                      <a:pt x="25" y="22"/>
                      <a:pt x="27" y="17"/>
                    </a:cubicBezTo>
                    <a:cubicBezTo>
                      <a:pt x="34" y="28"/>
                      <a:pt x="40" y="42"/>
                      <a:pt x="37" y="52"/>
                    </a:cubicBezTo>
                    <a:cubicBezTo>
                      <a:pt x="35" y="57"/>
                      <a:pt x="31" y="61"/>
                      <a:pt x="23" y="62"/>
                    </a:cubicBezTo>
                    <a:cubicBezTo>
                      <a:pt x="20" y="62"/>
                      <a:pt x="10" y="61"/>
                      <a:pt x="10" y="49"/>
                    </a:cubicBezTo>
                    <a:cubicBezTo>
                      <a:pt x="10" y="43"/>
                      <a:pt x="14" y="37"/>
                      <a:pt x="18" y="31"/>
                    </a:cubicBezTo>
                    <a:close/>
                    <a:moveTo>
                      <a:pt x="23" y="72"/>
                    </a:moveTo>
                    <a:cubicBezTo>
                      <a:pt x="23" y="72"/>
                      <a:pt x="24" y="72"/>
                      <a:pt x="24" y="72"/>
                    </a:cubicBezTo>
                    <a:cubicBezTo>
                      <a:pt x="39" y="69"/>
                      <a:pt x="44" y="61"/>
                      <a:pt x="46" y="55"/>
                    </a:cubicBezTo>
                    <a:cubicBezTo>
                      <a:pt x="52" y="37"/>
                      <a:pt x="36" y="12"/>
                      <a:pt x="27" y="2"/>
                    </a:cubicBezTo>
                    <a:cubicBezTo>
                      <a:pt x="25" y="1"/>
                      <a:pt x="23" y="0"/>
                      <a:pt x="21" y="1"/>
                    </a:cubicBezTo>
                    <a:cubicBezTo>
                      <a:pt x="19" y="2"/>
                      <a:pt x="18" y="4"/>
                      <a:pt x="19" y="6"/>
                    </a:cubicBezTo>
                    <a:cubicBezTo>
                      <a:pt x="20" y="13"/>
                      <a:pt x="15" y="19"/>
                      <a:pt x="11" y="26"/>
                    </a:cubicBezTo>
                    <a:cubicBezTo>
                      <a:pt x="5" y="33"/>
                      <a:pt x="0" y="40"/>
                      <a:pt x="0" y="49"/>
                    </a:cubicBezTo>
                    <a:cubicBezTo>
                      <a:pt x="0" y="67"/>
                      <a:pt x="15" y="72"/>
                      <a:pt x="23" y="72"/>
                    </a:cubicBezTo>
                    <a:close/>
                  </a:path>
                </a:pathLst>
              </a:custGeom>
              <a:noFill/>
              <a:ln w="26988" cap="flat">
                <a:solidFill>
                  <a:srgbClr val="9A004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201"/>
              <p:cNvSpPr>
                <a:spLocks noEditPoints="1"/>
              </p:cNvSpPr>
              <p:nvPr/>
            </p:nvSpPr>
            <p:spPr bwMode="auto">
              <a:xfrm>
                <a:off x="1849438" y="4700586"/>
                <a:ext cx="890588" cy="977900"/>
              </a:xfrm>
              <a:custGeom>
                <a:avLst/>
                <a:gdLst>
                  <a:gd name="T0" fmla="*/ 36 w 266"/>
                  <a:gd name="T1" fmla="*/ 118 h 292"/>
                  <a:gd name="T2" fmla="*/ 68 w 266"/>
                  <a:gd name="T3" fmla="*/ 98 h 292"/>
                  <a:gd name="T4" fmla="*/ 101 w 266"/>
                  <a:gd name="T5" fmla="*/ 118 h 292"/>
                  <a:gd name="T6" fmla="*/ 133 w 266"/>
                  <a:gd name="T7" fmla="*/ 98 h 292"/>
                  <a:gd name="T8" fmla="*/ 165 w 266"/>
                  <a:gd name="T9" fmla="*/ 118 h 292"/>
                  <a:gd name="T10" fmla="*/ 197 w 266"/>
                  <a:gd name="T11" fmla="*/ 98 h 292"/>
                  <a:gd name="T12" fmla="*/ 230 w 266"/>
                  <a:gd name="T13" fmla="*/ 118 h 292"/>
                  <a:gd name="T14" fmla="*/ 236 w 266"/>
                  <a:gd name="T15" fmla="*/ 275 h 292"/>
                  <a:gd name="T16" fmla="*/ 31 w 266"/>
                  <a:gd name="T17" fmla="*/ 117 h 292"/>
                  <a:gd name="T18" fmla="*/ 219 w 266"/>
                  <a:gd name="T19" fmla="*/ 52 h 292"/>
                  <a:gd name="T20" fmla="*/ 237 w 266"/>
                  <a:gd name="T21" fmla="*/ 103 h 292"/>
                  <a:gd name="T22" fmla="*/ 234 w 266"/>
                  <a:gd name="T23" fmla="*/ 107 h 292"/>
                  <a:gd name="T24" fmla="*/ 214 w 266"/>
                  <a:gd name="T25" fmla="*/ 99 h 292"/>
                  <a:gd name="T26" fmla="*/ 181 w 266"/>
                  <a:gd name="T27" fmla="*/ 99 h 292"/>
                  <a:gd name="T28" fmla="*/ 150 w 266"/>
                  <a:gd name="T29" fmla="*/ 99 h 292"/>
                  <a:gd name="T30" fmla="*/ 116 w 266"/>
                  <a:gd name="T31" fmla="*/ 99 h 292"/>
                  <a:gd name="T32" fmla="*/ 85 w 266"/>
                  <a:gd name="T33" fmla="*/ 99 h 292"/>
                  <a:gd name="T34" fmla="*/ 52 w 266"/>
                  <a:gd name="T35" fmla="*/ 99 h 292"/>
                  <a:gd name="T36" fmla="*/ 31 w 266"/>
                  <a:gd name="T37" fmla="*/ 107 h 292"/>
                  <a:gd name="T38" fmla="*/ 29 w 266"/>
                  <a:gd name="T39" fmla="*/ 103 h 292"/>
                  <a:gd name="T40" fmla="*/ 47 w 266"/>
                  <a:gd name="T41" fmla="*/ 52 h 292"/>
                  <a:gd name="T42" fmla="*/ 133 w 266"/>
                  <a:gd name="T43" fmla="*/ 9 h 292"/>
                  <a:gd name="T44" fmla="*/ 142 w 266"/>
                  <a:gd name="T45" fmla="*/ 47 h 292"/>
                  <a:gd name="T46" fmla="*/ 138 w 266"/>
                  <a:gd name="T47" fmla="*/ 51 h 292"/>
                  <a:gd name="T48" fmla="*/ 124 w 266"/>
                  <a:gd name="T49" fmla="*/ 51 h 292"/>
                  <a:gd name="T50" fmla="*/ 124 w 266"/>
                  <a:gd name="T51" fmla="*/ 18 h 292"/>
                  <a:gd name="T52" fmla="*/ 247 w 266"/>
                  <a:gd name="T53" fmla="*/ 274 h 292"/>
                  <a:gd name="T54" fmla="*/ 219 w 266"/>
                  <a:gd name="T55" fmla="*/ 43 h 292"/>
                  <a:gd name="T56" fmla="*/ 151 w 266"/>
                  <a:gd name="T57" fmla="*/ 18 h 292"/>
                  <a:gd name="T58" fmla="*/ 115 w 266"/>
                  <a:gd name="T59" fmla="*/ 18 h 292"/>
                  <a:gd name="T60" fmla="*/ 47 w 266"/>
                  <a:gd name="T61" fmla="*/ 43 h 292"/>
                  <a:gd name="T62" fmla="*/ 19 w 266"/>
                  <a:gd name="T63" fmla="*/ 274 h 292"/>
                  <a:gd name="T64" fmla="*/ 0 w 266"/>
                  <a:gd name="T65" fmla="*/ 283 h 292"/>
                  <a:gd name="T66" fmla="*/ 257 w 266"/>
                  <a:gd name="T67" fmla="*/ 292 h 292"/>
                  <a:gd name="T68" fmla="*/ 257 w 266"/>
                  <a:gd name="T69" fmla="*/ 27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 h="292">
                    <a:moveTo>
                      <a:pt x="31" y="117"/>
                    </a:moveTo>
                    <a:cubicBezTo>
                      <a:pt x="33" y="118"/>
                      <a:pt x="36" y="118"/>
                      <a:pt x="36" y="118"/>
                    </a:cubicBezTo>
                    <a:cubicBezTo>
                      <a:pt x="48" y="118"/>
                      <a:pt x="54" y="110"/>
                      <a:pt x="59" y="105"/>
                    </a:cubicBezTo>
                    <a:cubicBezTo>
                      <a:pt x="63" y="100"/>
                      <a:pt x="65" y="98"/>
                      <a:pt x="68" y="98"/>
                    </a:cubicBezTo>
                    <a:cubicBezTo>
                      <a:pt x="72" y="98"/>
                      <a:pt x="73" y="100"/>
                      <a:pt x="78" y="105"/>
                    </a:cubicBezTo>
                    <a:cubicBezTo>
                      <a:pt x="82" y="110"/>
                      <a:pt x="88" y="118"/>
                      <a:pt x="101" y="118"/>
                    </a:cubicBezTo>
                    <a:cubicBezTo>
                      <a:pt x="113" y="118"/>
                      <a:pt x="119" y="110"/>
                      <a:pt x="123" y="105"/>
                    </a:cubicBezTo>
                    <a:cubicBezTo>
                      <a:pt x="128" y="100"/>
                      <a:pt x="129" y="98"/>
                      <a:pt x="133" y="98"/>
                    </a:cubicBezTo>
                    <a:cubicBezTo>
                      <a:pt x="136" y="98"/>
                      <a:pt x="138" y="100"/>
                      <a:pt x="142" y="105"/>
                    </a:cubicBezTo>
                    <a:cubicBezTo>
                      <a:pt x="147" y="110"/>
                      <a:pt x="153" y="118"/>
                      <a:pt x="165" y="118"/>
                    </a:cubicBezTo>
                    <a:cubicBezTo>
                      <a:pt x="177" y="118"/>
                      <a:pt x="183" y="110"/>
                      <a:pt x="188" y="105"/>
                    </a:cubicBezTo>
                    <a:cubicBezTo>
                      <a:pt x="192" y="100"/>
                      <a:pt x="194" y="98"/>
                      <a:pt x="197" y="98"/>
                    </a:cubicBezTo>
                    <a:cubicBezTo>
                      <a:pt x="201" y="98"/>
                      <a:pt x="202" y="100"/>
                      <a:pt x="207" y="105"/>
                    </a:cubicBezTo>
                    <a:cubicBezTo>
                      <a:pt x="211" y="110"/>
                      <a:pt x="217" y="118"/>
                      <a:pt x="230" y="118"/>
                    </a:cubicBezTo>
                    <a:cubicBezTo>
                      <a:pt x="230" y="118"/>
                      <a:pt x="233" y="118"/>
                      <a:pt x="236" y="117"/>
                    </a:cubicBezTo>
                    <a:cubicBezTo>
                      <a:pt x="236" y="275"/>
                      <a:pt x="236" y="275"/>
                      <a:pt x="236" y="275"/>
                    </a:cubicBezTo>
                    <a:cubicBezTo>
                      <a:pt x="167" y="275"/>
                      <a:pt x="99" y="275"/>
                      <a:pt x="31" y="275"/>
                    </a:cubicBezTo>
                    <a:lnTo>
                      <a:pt x="31" y="117"/>
                    </a:lnTo>
                    <a:close/>
                    <a:moveTo>
                      <a:pt x="47" y="52"/>
                    </a:moveTo>
                    <a:cubicBezTo>
                      <a:pt x="219" y="52"/>
                      <a:pt x="219" y="52"/>
                      <a:pt x="219" y="52"/>
                    </a:cubicBezTo>
                    <a:cubicBezTo>
                      <a:pt x="229" y="52"/>
                      <a:pt x="237" y="61"/>
                      <a:pt x="237" y="71"/>
                    </a:cubicBezTo>
                    <a:cubicBezTo>
                      <a:pt x="237" y="103"/>
                      <a:pt x="237" y="103"/>
                      <a:pt x="237" y="103"/>
                    </a:cubicBezTo>
                    <a:cubicBezTo>
                      <a:pt x="237" y="106"/>
                      <a:pt x="237" y="106"/>
                      <a:pt x="237" y="106"/>
                    </a:cubicBezTo>
                    <a:cubicBezTo>
                      <a:pt x="234" y="107"/>
                      <a:pt x="234" y="107"/>
                      <a:pt x="234" y="107"/>
                    </a:cubicBezTo>
                    <a:cubicBezTo>
                      <a:pt x="233" y="108"/>
                      <a:pt x="231" y="108"/>
                      <a:pt x="230" y="108"/>
                    </a:cubicBezTo>
                    <a:cubicBezTo>
                      <a:pt x="222" y="108"/>
                      <a:pt x="218" y="104"/>
                      <a:pt x="214" y="99"/>
                    </a:cubicBezTo>
                    <a:cubicBezTo>
                      <a:pt x="210" y="94"/>
                      <a:pt x="206" y="89"/>
                      <a:pt x="197" y="89"/>
                    </a:cubicBezTo>
                    <a:cubicBezTo>
                      <a:pt x="189" y="89"/>
                      <a:pt x="185" y="94"/>
                      <a:pt x="181" y="99"/>
                    </a:cubicBezTo>
                    <a:cubicBezTo>
                      <a:pt x="177" y="104"/>
                      <a:pt x="173" y="108"/>
                      <a:pt x="165" y="108"/>
                    </a:cubicBezTo>
                    <a:cubicBezTo>
                      <a:pt x="157" y="108"/>
                      <a:pt x="154" y="104"/>
                      <a:pt x="150" y="99"/>
                    </a:cubicBezTo>
                    <a:cubicBezTo>
                      <a:pt x="145" y="94"/>
                      <a:pt x="141" y="89"/>
                      <a:pt x="133" y="89"/>
                    </a:cubicBezTo>
                    <a:cubicBezTo>
                      <a:pt x="124" y="89"/>
                      <a:pt x="120" y="94"/>
                      <a:pt x="116" y="99"/>
                    </a:cubicBezTo>
                    <a:cubicBezTo>
                      <a:pt x="112" y="104"/>
                      <a:pt x="108" y="108"/>
                      <a:pt x="101" y="108"/>
                    </a:cubicBezTo>
                    <a:cubicBezTo>
                      <a:pt x="93" y="108"/>
                      <a:pt x="89" y="104"/>
                      <a:pt x="85" y="99"/>
                    </a:cubicBezTo>
                    <a:cubicBezTo>
                      <a:pt x="81" y="94"/>
                      <a:pt x="77" y="89"/>
                      <a:pt x="68" y="89"/>
                    </a:cubicBezTo>
                    <a:cubicBezTo>
                      <a:pt x="60" y="89"/>
                      <a:pt x="56" y="94"/>
                      <a:pt x="52" y="99"/>
                    </a:cubicBezTo>
                    <a:cubicBezTo>
                      <a:pt x="48" y="104"/>
                      <a:pt x="44" y="108"/>
                      <a:pt x="36" y="108"/>
                    </a:cubicBezTo>
                    <a:cubicBezTo>
                      <a:pt x="35" y="108"/>
                      <a:pt x="33" y="108"/>
                      <a:pt x="31" y="107"/>
                    </a:cubicBezTo>
                    <a:cubicBezTo>
                      <a:pt x="29" y="106"/>
                      <a:pt x="29" y="106"/>
                      <a:pt x="29" y="106"/>
                    </a:cubicBezTo>
                    <a:cubicBezTo>
                      <a:pt x="29" y="103"/>
                      <a:pt x="29" y="103"/>
                      <a:pt x="29" y="103"/>
                    </a:cubicBezTo>
                    <a:cubicBezTo>
                      <a:pt x="29" y="71"/>
                      <a:pt x="29" y="71"/>
                      <a:pt x="29" y="71"/>
                    </a:cubicBezTo>
                    <a:cubicBezTo>
                      <a:pt x="29" y="61"/>
                      <a:pt x="37" y="52"/>
                      <a:pt x="47" y="52"/>
                    </a:cubicBezTo>
                    <a:close/>
                    <a:moveTo>
                      <a:pt x="124" y="18"/>
                    </a:moveTo>
                    <a:cubicBezTo>
                      <a:pt x="124" y="13"/>
                      <a:pt x="128" y="9"/>
                      <a:pt x="133" y="9"/>
                    </a:cubicBezTo>
                    <a:cubicBezTo>
                      <a:pt x="138" y="9"/>
                      <a:pt x="142" y="13"/>
                      <a:pt x="142" y="18"/>
                    </a:cubicBezTo>
                    <a:cubicBezTo>
                      <a:pt x="142" y="47"/>
                      <a:pt x="142" y="47"/>
                      <a:pt x="142" y="47"/>
                    </a:cubicBezTo>
                    <a:cubicBezTo>
                      <a:pt x="142" y="51"/>
                      <a:pt x="142" y="51"/>
                      <a:pt x="142" y="51"/>
                    </a:cubicBezTo>
                    <a:cubicBezTo>
                      <a:pt x="138" y="51"/>
                      <a:pt x="138" y="51"/>
                      <a:pt x="138" y="51"/>
                    </a:cubicBezTo>
                    <a:cubicBezTo>
                      <a:pt x="128" y="51"/>
                      <a:pt x="128" y="51"/>
                      <a:pt x="128" y="51"/>
                    </a:cubicBezTo>
                    <a:cubicBezTo>
                      <a:pt x="124" y="51"/>
                      <a:pt x="124" y="51"/>
                      <a:pt x="124" y="51"/>
                    </a:cubicBezTo>
                    <a:cubicBezTo>
                      <a:pt x="124" y="47"/>
                      <a:pt x="124" y="47"/>
                      <a:pt x="124" y="47"/>
                    </a:cubicBezTo>
                    <a:cubicBezTo>
                      <a:pt x="124" y="18"/>
                      <a:pt x="124" y="18"/>
                      <a:pt x="124" y="18"/>
                    </a:cubicBezTo>
                    <a:close/>
                    <a:moveTo>
                      <a:pt x="257" y="274"/>
                    </a:moveTo>
                    <a:cubicBezTo>
                      <a:pt x="247" y="274"/>
                      <a:pt x="247" y="274"/>
                      <a:pt x="247" y="274"/>
                    </a:cubicBezTo>
                    <a:cubicBezTo>
                      <a:pt x="247" y="71"/>
                      <a:pt x="247" y="71"/>
                      <a:pt x="247" y="71"/>
                    </a:cubicBezTo>
                    <a:cubicBezTo>
                      <a:pt x="247" y="55"/>
                      <a:pt x="234" y="43"/>
                      <a:pt x="219" y="43"/>
                    </a:cubicBezTo>
                    <a:cubicBezTo>
                      <a:pt x="151" y="43"/>
                      <a:pt x="151" y="43"/>
                      <a:pt x="151" y="43"/>
                    </a:cubicBezTo>
                    <a:cubicBezTo>
                      <a:pt x="151" y="18"/>
                      <a:pt x="151" y="18"/>
                      <a:pt x="151" y="18"/>
                    </a:cubicBezTo>
                    <a:cubicBezTo>
                      <a:pt x="151" y="8"/>
                      <a:pt x="143" y="0"/>
                      <a:pt x="133" y="0"/>
                    </a:cubicBezTo>
                    <a:cubicBezTo>
                      <a:pt x="123" y="0"/>
                      <a:pt x="115" y="8"/>
                      <a:pt x="115" y="18"/>
                    </a:cubicBezTo>
                    <a:cubicBezTo>
                      <a:pt x="115" y="43"/>
                      <a:pt x="115" y="43"/>
                      <a:pt x="115" y="43"/>
                    </a:cubicBezTo>
                    <a:cubicBezTo>
                      <a:pt x="47" y="43"/>
                      <a:pt x="47" y="43"/>
                      <a:pt x="47" y="43"/>
                    </a:cubicBezTo>
                    <a:cubicBezTo>
                      <a:pt x="32" y="43"/>
                      <a:pt x="19" y="55"/>
                      <a:pt x="19" y="71"/>
                    </a:cubicBezTo>
                    <a:cubicBezTo>
                      <a:pt x="19" y="274"/>
                      <a:pt x="19" y="274"/>
                      <a:pt x="19" y="274"/>
                    </a:cubicBezTo>
                    <a:cubicBezTo>
                      <a:pt x="9" y="274"/>
                      <a:pt x="9" y="274"/>
                      <a:pt x="9" y="274"/>
                    </a:cubicBezTo>
                    <a:cubicBezTo>
                      <a:pt x="4" y="274"/>
                      <a:pt x="0" y="278"/>
                      <a:pt x="0" y="283"/>
                    </a:cubicBezTo>
                    <a:cubicBezTo>
                      <a:pt x="0" y="288"/>
                      <a:pt x="4" y="292"/>
                      <a:pt x="9" y="292"/>
                    </a:cubicBezTo>
                    <a:cubicBezTo>
                      <a:pt x="257" y="292"/>
                      <a:pt x="257" y="292"/>
                      <a:pt x="257" y="292"/>
                    </a:cubicBezTo>
                    <a:cubicBezTo>
                      <a:pt x="262" y="292"/>
                      <a:pt x="266" y="288"/>
                      <a:pt x="266" y="283"/>
                    </a:cubicBezTo>
                    <a:cubicBezTo>
                      <a:pt x="266" y="278"/>
                      <a:pt x="262" y="274"/>
                      <a:pt x="257" y="274"/>
                    </a:cubicBezTo>
                    <a:close/>
                  </a:path>
                </a:pathLst>
              </a:custGeom>
              <a:noFill/>
              <a:ln w="26988" cap="flat">
                <a:solidFill>
                  <a:srgbClr val="9A004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9" name="Rectangle 28"/>
          <p:cNvSpPr/>
          <p:nvPr/>
        </p:nvSpPr>
        <p:spPr>
          <a:xfrm>
            <a:off x="10151800" y="1300834"/>
            <a:ext cx="550151" cy="400110"/>
          </a:xfrm>
          <a:prstGeom prst="rect">
            <a:avLst/>
          </a:prstGeom>
        </p:spPr>
        <p:txBody>
          <a:bodyPr wrap="none">
            <a:spAutoFit/>
          </a:bodyPr>
          <a:lstStyle/>
          <a:p>
            <a:r>
              <a:rPr lang="et-EE" sz="2000" b="1" dirty="0">
                <a:solidFill>
                  <a:schemeClr val="accent5"/>
                </a:solidFill>
                <a:latin typeface="+mn-lt"/>
              </a:rPr>
              <a:t>46</a:t>
            </a:r>
          </a:p>
        </p:txBody>
      </p:sp>
      <p:sp>
        <p:nvSpPr>
          <p:cNvPr id="30" name="Rectangle 29"/>
          <p:cNvSpPr/>
          <p:nvPr/>
        </p:nvSpPr>
        <p:spPr>
          <a:xfrm>
            <a:off x="9840646" y="1797318"/>
            <a:ext cx="1146661" cy="276999"/>
          </a:xfrm>
          <a:prstGeom prst="rect">
            <a:avLst/>
          </a:prstGeom>
        </p:spPr>
        <p:txBody>
          <a:bodyPr wrap="none">
            <a:spAutoFit/>
          </a:bodyPr>
          <a:lstStyle/>
          <a:p>
            <a:pPr algn="ctr"/>
            <a:r>
              <a:rPr lang="et-EE" sz="1200" dirty="0" err="1">
                <a:solidFill>
                  <a:schemeClr val="accent5"/>
                </a:solidFill>
                <a:latin typeface="+mn-lt"/>
              </a:rPr>
              <a:t>Average</a:t>
            </a:r>
            <a:r>
              <a:rPr lang="et-EE" sz="1200" dirty="0">
                <a:solidFill>
                  <a:schemeClr val="accent5"/>
                </a:solidFill>
                <a:latin typeface="+mn-lt"/>
              </a:rPr>
              <a:t> </a:t>
            </a:r>
            <a:r>
              <a:rPr lang="et-EE" sz="1200" dirty="0" err="1">
                <a:solidFill>
                  <a:schemeClr val="accent5"/>
                </a:solidFill>
                <a:latin typeface="+mn-lt"/>
              </a:rPr>
              <a:t>age</a:t>
            </a:r>
            <a:endParaRPr lang="en-US" sz="1200" dirty="0">
              <a:solidFill>
                <a:schemeClr val="accent5"/>
              </a:solidFill>
              <a:latin typeface="+mn-lt"/>
            </a:endParaRPr>
          </a:p>
        </p:txBody>
      </p:sp>
      <p:sp>
        <p:nvSpPr>
          <p:cNvPr id="31"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8</a:t>
            </a:r>
            <a:endParaRPr lang="en-US" dirty="0"/>
          </a:p>
        </p:txBody>
      </p:sp>
      <p:sp>
        <p:nvSpPr>
          <p:cNvPr id="32" name="Rectangle 14"/>
          <p:cNvSpPr>
            <a:spLocks noChangeArrowheads="1"/>
          </p:cNvSpPr>
          <p:nvPr/>
        </p:nvSpPr>
        <p:spPr bwMode="auto">
          <a:xfrm>
            <a:off x="2013148" y="4167572"/>
            <a:ext cx="20594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t-EE" altLang="en-US" sz="1400" dirty="0" err="1">
                <a:solidFill>
                  <a:schemeClr val="accent5"/>
                </a:solidFill>
                <a:latin typeface="+mn-lt"/>
              </a:rPr>
              <a:t>Revenue</a:t>
            </a:r>
            <a:r>
              <a:rPr lang="et-EE" altLang="en-US" sz="1400" dirty="0">
                <a:solidFill>
                  <a:schemeClr val="accent5"/>
                </a:solidFill>
                <a:latin typeface="+mn-lt"/>
              </a:rPr>
              <a:t> </a:t>
            </a:r>
            <a:r>
              <a:rPr lang="et-EE" altLang="en-US" sz="1400" dirty="0" err="1">
                <a:solidFill>
                  <a:schemeClr val="accent5"/>
                </a:solidFill>
                <a:latin typeface="+mn-lt"/>
              </a:rPr>
              <a:t>from</a:t>
            </a:r>
            <a:r>
              <a:rPr lang="et-EE" altLang="en-US" sz="1400" dirty="0">
                <a:solidFill>
                  <a:schemeClr val="accent5"/>
                </a:solidFill>
                <a:latin typeface="+mn-lt"/>
              </a:rPr>
              <a:t> </a:t>
            </a:r>
            <a:r>
              <a:rPr lang="et-EE" altLang="en-US" sz="1400" dirty="0" err="1">
                <a:solidFill>
                  <a:schemeClr val="accent5"/>
                </a:solidFill>
                <a:latin typeface="+mn-lt"/>
              </a:rPr>
              <a:t>studies</a:t>
            </a:r>
            <a:endParaRPr lang="en-US" altLang="en-US" sz="1600" dirty="0">
              <a:solidFill>
                <a:schemeClr val="accent5"/>
              </a:solidFill>
              <a:latin typeface="+mn-lt"/>
            </a:endParaRPr>
          </a:p>
        </p:txBody>
      </p:sp>
      <p:grpSp>
        <p:nvGrpSpPr>
          <p:cNvPr id="33" name="Group 1"/>
          <p:cNvGrpSpPr/>
          <p:nvPr/>
        </p:nvGrpSpPr>
        <p:grpSpPr>
          <a:xfrm>
            <a:off x="2835267" y="4991805"/>
            <a:ext cx="1615563" cy="1291161"/>
            <a:chOff x="7342549" y="3671049"/>
            <a:chExt cx="2387602" cy="1908175"/>
          </a:xfrm>
        </p:grpSpPr>
        <p:sp>
          <p:nvSpPr>
            <p:cNvPr id="34" name="Freeform 9"/>
            <p:cNvSpPr>
              <a:spLocks/>
            </p:cNvSpPr>
            <p:nvPr/>
          </p:nvSpPr>
          <p:spPr bwMode="auto">
            <a:xfrm>
              <a:off x="7342549" y="3671049"/>
              <a:ext cx="2387602" cy="1908175"/>
            </a:xfrm>
            <a:custGeom>
              <a:avLst/>
              <a:gdLst>
                <a:gd name="T0" fmla="*/ 716 w 717"/>
                <a:gd name="T1" fmla="*/ 248 h 571"/>
                <a:gd name="T2" fmla="*/ 696 w 717"/>
                <a:gd name="T3" fmla="*/ 231 h 571"/>
                <a:gd name="T4" fmla="*/ 685 w 717"/>
                <a:gd name="T5" fmla="*/ 231 h 571"/>
                <a:gd name="T6" fmla="*/ 663 w 717"/>
                <a:gd name="T7" fmla="*/ 213 h 571"/>
                <a:gd name="T8" fmla="*/ 377 w 717"/>
                <a:gd name="T9" fmla="*/ 0 h 571"/>
                <a:gd name="T10" fmla="*/ 213 w 717"/>
                <a:gd name="T11" fmla="*/ 44 h 571"/>
                <a:gd name="T12" fmla="*/ 182 w 717"/>
                <a:gd name="T13" fmla="*/ 44 h 571"/>
                <a:gd name="T14" fmla="*/ 98 w 717"/>
                <a:gd name="T15" fmla="*/ 25 h 571"/>
                <a:gd name="T16" fmla="*/ 93 w 717"/>
                <a:gd name="T17" fmla="*/ 29 h 571"/>
                <a:gd name="T18" fmla="*/ 94 w 717"/>
                <a:gd name="T19" fmla="*/ 33 h 571"/>
                <a:gd name="T20" fmla="*/ 132 w 717"/>
                <a:gd name="T21" fmla="*/ 106 h 571"/>
                <a:gd name="T22" fmla="*/ 128 w 717"/>
                <a:gd name="T23" fmla="*/ 122 h 571"/>
                <a:gd name="T24" fmla="*/ 122 w 717"/>
                <a:gd name="T25" fmla="*/ 132 h 571"/>
                <a:gd name="T26" fmla="*/ 66 w 717"/>
                <a:gd name="T27" fmla="*/ 198 h 571"/>
                <a:gd name="T28" fmla="*/ 51 w 717"/>
                <a:gd name="T29" fmla="*/ 204 h 571"/>
                <a:gd name="T30" fmla="*/ 23 w 717"/>
                <a:gd name="T31" fmla="*/ 204 h 571"/>
                <a:gd name="T32" fmla="*/ 0 w 717"/>
                <a:gd name="T33" fmla="*/ 227 h 571"/>
                <a:gd name="T34" fmla="*/ 0 w 717"/>
                <a:gd name="T35" fmla="*/ 315 h 571"/>
                <a:gd name="T36" fmla="*/ 14 w 717"/>
                <a:gd name="T37" fmla="*/ 345 h 571"/>
                <a:gd name="T38" fmla="*/ 150 w 717"/>
                <a:gd name="T39" fmla="*/ 432 h 571"/>
                <a:gd name="T40" fmla="*/ 171 w 717"/>
                <a:gd name="T41" fmla="*/ 456 h 571"/>
                <a:gd name="T42" fmla="*/ 204 w 717"/>
                <a:gd name="T43" fmla="*/ 565 h 571"/>
                <a:gd name="T44" fmla="*/ 212 w 717"/>
                <a:gd name="T45" fmla="*/ 571 h 571"/>
                <a:gd name="T46" fmla="*/ 257 w 717"/>
                <a:gd name="T47" fmla="*/ 571 h 571"/>
                <a:gd name="T48" fmla="*/ 265 w 717"/>
                <a:gd name="T49" fmla="*/ 565 h 571"/>
                <a:gd name="T50" fmla="*/ 281 w 717"/>
                <a:gd name="T51" fmla="*/ 511 h 571"/>
                <a:gd name="T52" fmla="*/ 312 w 717"/>
                <a:gd name="T53" fmla="*/ 491 h 571"/>
                <a:gd name="T54" fmla="*/ 441 w 717"/>
                <a:gd name="T55" fmla="*/ 491 h 571"/>
                <a:gd name="T56" fmla="*/ 447 w 717"/>
                <a:gd name="T57" fmla="*/ 491 h 571"/>
                <a:gd name="T58" fmla="*/ 473 w 717"/>
                <a:gd name="T59" fmla="*/ 511 h 571"/>
                <a:gd name="T60" fmla="*/ 489 w 717"/>
                <a:gd name="T61" fmla="*/ 565 h 571"/>
                <a:gd name="T62" fmla="*/ 497 w 717"/>
                <a:gd name="T63" fmla="*/ 571 h 571"/>
                <a:gd name="T64" fmla="*/ 541 w 717"/>
                <a:gd name="T65" fmla="*/ 571 h 571"/>
                <a:gd name="T66" fmla="*/ 550 w 717"/>
                <a:gd name="T67" fmla="*/ 565 h 571"/>
                <a:gd name="T68" fmla="*/ 593 w 717"/>
                <a:gd name="T69" fmla="*/ 419 h 571"/>
                <a:gd name="T70" fmla="*/ 602 w 717"/>
                <a:gd name="T71" fmla="*/ 404 h 571"/>
                <a:gd name="T72" fmla="*/ 663 w 717"/>
                <a:gd name="T73" fmla="*/ 287 h 571"/>
                <a:gd name="T74" fmla="*/ 685 w 717"/>
                <a:gd name="T75" fmla="*/ 268 h 571"/>
                <a:gd name="T76" fmla="*/ 698 w 717"/>
                <a:gd name="T77" fmla="*/ 268 h 571"/>
                <a:gd name="T78" fmla="*/ 711 w 717"/>
                <a:gd name="T79" fmla="*/ 262 h 571"/>
                <a:gd name="T80" fmla="*/ 716 w 717"/>
                <a:gd name="T81" fmla="*/ 24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7" h="571">
                  <a:moveTo>
                    <a:pt x="716" y="248"/>
                  </a:moveTo>
                  <a:cubicBezTo>
                    <a:pt x="715" y="238"/>
                    <a:pt x="706" y="231"/>
                    <a:pt x="696" y="231"/>
                  </a:cubicBezTo>
                  <a:cubicBezTo>
                    <a:pt x="685" y="231"/>
                    <a:pt x="685" y="231"/>
                    <a:pt x="685" y="231"/>
                  </a:cubicBezTo>
                  <a:cubicBezTo>
                    <a:pt x="674" y="231"/>
                    <a:pt x="665" y="223"/>
                    <a:pt x="663" y="213"/>
                  </a:cubicBezTo>
                  <a:cubicBezTo>
                    <a:pt x="643" y="91"/>
                    <a:pt x="519" y="0"/>
                    <a:pt x="377" y="0"/>
                  </a:cubicBezTo>
                  <a:cubicBezTo>
                    <a:pt x="319" y="0"/>
                    <a:pt x="263" y="15"/>
                    <a:pt x="213" y="44"/>
                  </a:cubicBezTo>
                  <a:cubicBezTo>
                    <a:pt x="204" y="49"/>
                    <a:pt x="192" y="49"/>
                    <a:pt x="182" y="44"/>
                  </a:cubicBezTo>
                  <a:cubicBezTo>
                    <a:pt x="157" y="29"/>
                    <a:pt x="127" y="22"/>
                    <a:pt x="98" y="25"/>
                  </a:cubicBezTo>
                  <a:cubicBezTo>
                    <a:pt x="96" y="26"/>
                    <a:pt x="94" y="27"/>
                    <a:pt x="93" y="29"/>
                  </a:cubicBezTo>
                  <a:cubicBezTo>
                    <a:pt x="93" y="30"/>
                    <a:pt x="93" y="32"/>
                    <a:pt x="94" y="33"/>
                  </a:cubicBezTo>
                  <a:cubicBezTo>
                    <a:pt x="115" y="52"/>
                    <a:pt x="128" y="78"/>
                    <a:pt x="132" y="106"/>
                  </a:cubicBezTo>
                  <a:cubicBezTo>
                    <a:pt x="133" y="112"/>
                    <a:pt x="131" y="117"/>
                    <a:pt x="128" y="122"/>
                  </a:cubicBezTo>
                  <a:cubicBezTo>
                    <a:pt x="126" y="125"/>
                    <a:pt x="124" y="128"/>
                    <a:pt x="122" y="132"/>
                  </a:cubicBezTo>
                  <a:cubicBezTo>
                    <a:pt x="106" y="156"/>
                    <a:pt x="88" y="179"/>
                    <a:pt x="66" y="198"/>
                  </a:cubicBezTo>
                  <a:cubicBezTo>
                    <a:pt x="62" y="202"/>
                    <a:pt x="57" y="204"/>
                    <a:pt x="51" y="204"/>
                  </a:cubicBezTo>
                  <a:cubicBezTo>
                    <a:pt x="23" y="204"/>
                    <a:pt x="23" y="204"/>
                    <a:pt x="23" y="204"/>
                  </a:cubicBezTo>
                  <a:cubicBezTo>
                    <a:pt x="10" y="204"/>
                    <a:pt x="0" y="214"/>
                    <a:pt x="0" y="227"/>
                  </a:cubicBezTo>
                  <a:cubicBezTo>
                    <a:pt x="0" y="315"/>
                    <a:pt x="0" y="315"/>
                    <a:pt x="0" y="315"/>
                  </a:cubicBezTo>
                  <a:cubicBezTo>
                    <a:pt x="0" y="326"/>
                    <a:pt x="5" y="338"/>
                    <a:pt x="14" y="345"/>
                  </a:cubicBezTo>
                  <a:cubicBezTo>
                    <a:pt x="55" y="381"/>
                    <a:pt x="100" y="410"/>
                    <a:pt x="150" y="432"/>
                  </a:cubicBezTo>
                  <a:cubicBezTo>
                    <a:pt x="160" y="436"/>
                    <a:pt x="168" y="445"/>
                    <a:pt x="171" y="456"/>
                  </a:cubicBezTo>
                  <a:cubicBezTo>
                    <a:pt x="204" y="565"/>
                    <a:pt x="204" y="565"/>
                    <a:pt x="204" y="565"/>
                  </a:cubicBezTo>
                  <a:cubicBezTo>
                    <a:pt x="205" y="569"/>
                    <a:pt x="209" y="571"/>
                    <a:pt x="212" y="571"/>
                  </a:cubicBezTo>
                  <a:cubicBezTo>
                    <a:pt x="257" y="571"/>
                    <a:pt x="257" y="571"/>
                    <a:pt x="257" y="571"/>
                  </a:cubicBezTo>
                  <a:cubicBezTo>
                    <a:pt x="261" y="571"/>
                    <a:pt x="264" y="568"/>
                    <a:pt x="265" y="565"/>
                  </a:cubicBezTo>
                  <a:cubicBezTo>
                    <a:pt x="281" y="511"/>
                    <a:pt x="281" y="511"/>
                    <a:pt x="281" y="511"/>
                  </a:cubicBezTo>
                  <a:cubicBezTo>
                    <a:pt x="285" y="497"/>
                    <a:pt x="299" y="489"/>
                    <a:pt x="312" y="491"/>
                  </a:cubicBezTo>
                  <a:cubicBezTo>
                    <a:pt x="355" y="500"/>
                    <a:pt x="399" y="500"/>
                    <a:pt x="441" y="491"/>
                  </a:cubicBezTo>
                  <a:cubicBezTo>
                    <a:pt x="443" y="491"/>
                    <a:pt x="445" y="491"/>
                    <a:pt x="447" y="491"/>
                  </a:cubicBezTo>
                  <a:cubicBezTo>
                    <a:pt x="459" y="491"/>
                    <a:pt x="469" y="499"/>
                    <a:pt x="473" y="511"/>
                  </a:cubicBezTo>
                  <a:cubicBezTo>
                    <a:pt x="489" y="565"/>
                    <a:pt x="489" y="565"/>
                    <a:pt x="489" y="565"/>
                  </a:cubicBezTo>
                  <a:cubicBezTo>
                    <a:pt x="490" y="568"/>
                    <a:pt x="493" y="571"/>
                    <a:pt x="497" y="571"/>
                  </a:cubicBezTo>
                  <a:cubicBezTo>
                    <a:pt x="541" y="571"/>
                    <a:pt x="541" y="571"/>
                    <a:pt x="541" y="571"/>
                  </a:cubicBezTo>
                  <a:cubicBezTo>
                    <a:pt x="545" y="571"/>
                    <a:pt x="549" y="569"/>
                    <a:pt x="550" y="565"/>
                  </a:cubicBezTo>
                  <a:cubicBezTo>
                    <a:pt x="593" y="419"/>
                    <a:pt x="593" y="419"/>
                    <a:pt x="593" y="419"/>
                  </a:cubicBezTo>
                  <a:cubicBezTo>
                    <a:pt x="595" y="414"/>
                    <a:pt x="598" y="408"/>
                    <a:pt x="602" y="404"/>
                  </a:cubicBezTo>
                  <a:cubicBezTo>
                    <a:pt x="633" y="372"/>
                    <a:pt x="654" y="331"/>
                    <a:pt x="663" y="287"/>
                  </a:cubicBezTo>
                  <a:cubicBezTo>
                    <a:pt x="665" y="276"/>
                    <a:pt x="674" y="268"/>
                    <a:pt x="685" y="268"/>
                  </a:cubicBezTo>
                  <a:cubicBezTo>
                    <a:pt x="698" y="268"/>
                    <a:pt x="698" y="268"/>
                    <a:pt x="698" y="268"/>
                  </a:cubicBezTo>
                  <a:cubicBezTo>
                    <a:pt x="703" y="268"/>
                    <a:pt x="708" y="266"/>
                    <a:pt x="711" y="262"/>
                  </a:cubicBezTo>
                  <a:cubicBezTo>
                    <a:pt x="715" y="258"/>
                    <a:pt x="717" y="253"/>
                    <a:pt x="716" y="2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a:off x="7560037" y="3869532"/>
              <a:ext cx="1952625" cy="1527175"/>
            </a:xfrm>
            <a:custGeom>
              <a:avLst/>
              <a:gdLst>
                <a:gd name="T0" fmla="*/ 584 w 585"/>
                <a:gd name="T1" fmla="*/ 199 h 457"/>
                <a:gd name="T2" fmla="*/ 568 w 585"/>
                <a:gd name="T3" fmla="*/ 185 h 457"/>
                <a:gd name="T4" fmla="*/ 559 w 585"/>
                <a:gd name="T5" fmla="*/ 185 h 457"/>
                <a:gd name="T6" fmla="*/ 541 w 585"/>
                <a:gd name="T7" fmla="*/ 170 h 457"/>
                <a:gd name="T8" fmla="*/ 307 w 585"/>
                <a:gd name="T9" fmla="*/ 0 h 457"/>
                <a:gd name="T10" fmla="*/ 174 w 585"/>
                <a:gd name="T11" fmla="*/ 35 h 457"/>
                <a:gd name="T12" fmla="*/ 149 w 585"/>
                <a:gd name="T13" fmla="*/ 35 h 457"/>
                <a:gd name="T14" fmla="*/ 80 w 585"/>
                <a:gd name="T15" fmla="*/ 20 h 457"/>
                <a:gd name="T16" fmla="*/ 76 w 585"/>
                <a:gd name="T17" fmla="*/ 23 h 457"/>
                <a:gd name="T18" fmla="*/ 77 w 585"/>
                <a:gd name="T19" fmla="*/ 26 h 457"/>
                <a:gd name="T20" fmla="*/ 108 w 585"/>
                <a:gd name="T21" fmla="*/ 85 h 457"/>
                <a:gd name="T22" fmla="*/ 105 w 585"/>
                <a:gd name="T23" fmla="*/ 97 h 457"/>
                <a:gd name="T24" fmla="*/ 99 w 585"/>
                <a:gd name="T25" fmla="*/ 105 h 457"/>
                <a:gd name="T26" fmla="*/ 54 w 585"/>
                <a:gd name="T27" fmla="*/ 159 h 457"/>
                <a:gd name="T28" fmla="*/ 42 w 585"/>
                <a:gd name="T29" fmla="*/ 163 h 457"/>
                <a:gd name="T30" fmla="*/ 19 w 585"/>
                <a:gd name="T31" fmla="*/ 163 h 457"/>
                <a:gd name="T32" fmla="*/ 0 w 585"/>
                <a:gd name="T33" fmla="*/ 182 h 457"/>
                <a:gd name="T34" fmla="*/ 0 w 585"/>
                <a:gd name="T35" fmla="*/ 252 h 457"/>
                <a:gd name="T36" fmla="*/ 11 w 585"/>
                <a:gd name="T37" fmla="*/ 276 h 457"/>
                <a:gd name="T38" fmla="*/ 123 w 585"/>
                <a:gd name="T39" fmla="*/ 346 h 457"/>
                <a:gd name="T40" fmla="*/ 140 w 585"/>
                <a:gd name="T41" fmla="*/ 365 h 457"/>
                <a:gd name="T42" fmla="*/ 167 w 585"/>
                <a:gd name="T43" fmla="*/ 452 h 457"/>
                <a:gd name="T44" fmla="*/ 173 w 585"/>
                <a:gd name="T45" fmla="*/ 457 h 457"/>
                <a:gd name="T46" fmla="*/ 210 w 585"/>
                <a:gd name="T47" fmla="*/ 457 h 457"/>
                <a:gd name="T48" fmla="*/ 216 w 585"/>
                <a:gd name="T49" fmla="*/ 452 h 457"/>
                <a:gd name="T50" fmla="*/ 229 w 585"/>
                <a:gd name="T51" fmla="*/ 409 h 457"/>
                <a:gd name="T52" fmla="*/ 255 w 585"/>
                <a:gd name="T53" fmla="*/ 393 h 457"/>
                <a:gd name="T54" fmla="*/ 360 w 585"/>
                <a:gd name="T55" fmla="*/ 393 h 457"/>
                <a:gd name="T56" fmla="*/ 364 w 585"/>
                <a:gd name="T57" fmla="*/ 393 h 457"/>
                <a:gd name="T58" fmla="*/ 386 w 585"/>
                <a:gd name="T59" fmla="*/ 409 h 457"/>
                <a:gd name="T60" fmla="*/ 399 w 585"/>
                <a:gd name="T61" fmla="*/ 452 h 457"/>
                <a:gd name="T62" fmla="*/ 406 w 585"/>
                <a:gd name="T63" fmla="*/ 457 h 457"/>
                <a:gd name="T64" fmla="*/ 442 w 585"/>
                <a:gd name="T65" fmla="*/ 457 h 457"/>
                <a:gd name="T66" fmla="*/ 448 w 585"/>
                <a:gd name="T67" fmla="*/ 452 h 457"/>
                <a:gd name="T68" fmla="*/ 484 w 585"/>
                <a:gd name="T69" fmla="*/ 336 h 457"/>
                <a:gd name="T70" fmla="*/ 492 w 585"/>
                <a:gd name="T71" fmla="*/ 323 h 457"/>
                <a:gd name="T72" fmla="*/ 541 w 585"/>
                <a:gd name="T73" fmla="*/ 229 h 457"/>
                <a:gd name="T74" fmla="*/ 559 w 585"/>
                <a:gd name="T75" fmla="*/ 214 h 457"/>
                <a:gd name="T76" fmla="*/ 569 w 585"/>
                <a:gd name="T77" fmla="*/ 214 h 457"/>
                <a:gd name="T78" fmla="*/ 581 w 585"/>
                <a:gd name="T79" fmla="*/ 210 h 457"/>
                <a:gd name="T80" fmla="*/ 585 w 585"/>
                <a:gd name="T81" fmla="*/ 198 h 457"/>
                <a:gd name="T82" fmla="*/ 584 w 585"/>
                <a:gd name="T83" fmla="*/ 19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5" h="457">
                  <a:moveTo>
                    <a:pt x="584" y="199"/>
                  </a:moveTo>
                  <a:cubicBezTo>
                    <a:pt x="583" y="191"/>
                    <a:pt x="576" y="185"/>
                    <a:pt x="568" y="185"/>
                  </a:cubicBezTo>
                  <a:cubicBezTo>
                    <a:pt x="559" y="185"/>
                    <a:pt x="559" y="185"/>
                    <a:pt x="559" y="185"/>
                  </a:cubicBezTo>
                  <a:cubicBezTo>
                    <a:pt x="550" y="185"/>
                    <a:pt x="543" y="179"/>
                    <a:pt x="541" y="170"/>
                  </a:cubicBezTo>
                  <a:cubicBezTo>
                    <a:pt x="524" y="73"/>
                    <a:pt x="424" y="0"/>
                    <a:pt x="307" y="0"/>
                  </a:cubicBezTo>
                  <a:cubicBezTo>
                    <a:pt x="261" y="0"/>
                    <a:pt x="215" y="12"/>
                    <a:pt x="174" y="35"/>
                  </a:cubicBezTo>
                  <a:cubicBezTo>
                    <a:pt x="166" y="39"/>
                    <a:pt x="157" y="39"/>
                    <a:pt x="149" y="35"/>
                  </a:cubicBezTo>
                  <a:cubicBezTo>
                    <a:pt x="128" y="23"/>
                    <a:pt x="104" y="18"/>
                    <a:pt x="80" y="20"/>
                  </a:cubicBezTo>
                  <a:cubicBezTo>
                    <a:pt x="78" y="21"/>
                    <a:pt x="77" y="22"/>
                    <a:pt x="76" y="23"/>
                  </a:cubicBezTo>
                  <a:cubicBezTo>
                    <a:pt x="76" y="24"/>
                    <a:pt x="76" y="25"/>
                    <a:pt x="77" y="26"/>
                  </a:cubicBezTo>
                  <a:cubicBezTo>
                    <a:pt x="94" y="42"/>
                    <a:pt x="104" y="63"/>
                    <a:pt x="108" y="85"/>
                  </a:cubicBezTo>
                  <a:cubicBezTo>
                    <a:pt x="108" y="89"/>
                    <a:pt x="107" y="94"/>
                    <a:pt x="105" y="97"/>
                  </a:cubicBezTo>
                  <a:cubicBezTo>
                    <a:pt x="103" y="100"/>
                    <a:pt x="101" y="103"/>
                    <a:pt x="99" y="105"/>
                  </a:cubicBezTo>
                  <a:cubicBezTo>
                    <a:pt x="87" y="125"/>
                    <a:pt x="72" y="143"/>
                    <a:pt x="54" y="159"/>
                  </a:cubicBezTo>
                  <a:cubicBezTo>
                    <a:pt x="51" y="162"/>
                    <a:pt x="46" y="163"/>
                    <a:pt x="42" y="163"/>
                  </a:cubicBezTo>
                  <a:cubicBezTo>
                    <a:pt x="19" y="163"/>
                    <a:pt x="19" y="163"/>
                    <a:pt x="19" y="163"/>
                  </a:cubicBezTo>
                  <a:cubicBezTo>
                    <a:pt x="9" y="163"/>
                    <a:pt x="0" y="171"/>
                    <a:pt x="0" y="182"/>
                  </a:cubicBezTo>
                  <a:cubicBezTo>
                    <a:pt x="0" y="252"/>
                    <a:pt x="0" y="252"/>
                    <a:pt x="0" y="252"/>
                  </a:cubicBezTo>
                  <a:cubicBezTo>
                    <a:pt x="0" y="261"/>
                    <a:pt x="4" y="270"/>
                    <a:pt x="11" y="276"/>
                  </a:cubicBezTo>
                  <a:cubicBezTo>
                    <a:pt x="45" y="305"/>
                    <a:pt x="82" y="328"/>
                    <a:pt x="123" y="346"/>
                  </a:cubicBezTo>
                  <a:cubicBezTo>
                    <a:pt x="131" y="349"/>
                    <a:pt x="137" y="356"/>
                    <a:pt x="140" y="365"/>
                  </a:cubicBezTo>
                  <a:cubicBezTo>
                    <a:pt x="167" y="452"/>
                    <a:pt x="167" y="452"/>
                    <a:pt x="167" y="452"/>
                  </a:cubicBezTo>
                  <a:cubicBezTo>
                    <a:pt x="168" y="455"/>
                    <a:pt x="170" y="457"/>
                    <a:pt x="173" y="457"/>
                  </a:cubicBezTo>
                  <a:cubicBezTo>
                    <a:pt x="210" y="457"/>
                    <a:pt x="210" y="457"/>
                    <a:pt x="210" y="457"/>
                  </a:cubicBezTo>
                  <a:cubicBezTo>
                    <a:pt x="213" y="457"/>
                    <a:pt x="215" y="455"/>
                    <a:pt x="216" y="452"/>
                  </a:cubicBezTo>
                  <a:cubicBezTo>
                    <a:pt x="229" y="409"/>
                    <a:pt x="229" y="409"/>
                    <a:pt x="229" y="409"/>
                  </a:cubicBezTo>
                  <a:cubicBezTo>
                    <a:pt x="233" y="398"/>
                    <a:pt x="244" y="391"/>
                    <a:pt x="255" y="393"/>
                  </a:cubicBezTo>
                  <a:cubicBezTo>
                    <a:pt x="290" y="400"/>
                    <a:pt x="325" y="400"/>
                    <a:pt x="360" y="393"/>
                  </a:cubicBezTo>
                  <a:cubicBezTo>
                    <a:pt x="362" y="393"/>
                    <a:pt x="363" y="393"/>
                    <a:pt x="364" y="393"/>
                  </a:cubicBezTo>
                  <a:cubicBezTo>
                    <a:pt x="374" y="393"/>
                    <a:pt x="383" y="399"/>
                    <a:pt x="386" y="409"/>
                  </a:cubicBezTo>
                  <a:cubicBezTo>
                    <a:pt x="399" y="452"/>
                    <a:pt x="399" y="452"/>
                    <a:pt x="399" y="452"/>
                  </a:cubicBezTo>
                  <a:cubicBezTo>
                    <a:pt x="400" y="455"/>
                    <a:pt x="403" y="457"/>
                    <a:pt x="406" y="457"/>
                  </a:cubicBezTo>
                  <a:cubicBezTo>
                    <a:pt x="442" y="457"/>
                    <a:pt x="442" y="457"/>
                    <a:pt x="442" y="457"/>
                  </a:cubicBezTo>
                  <a:cubicBezTo>
                    <a:pt x="445" y="457"/>
                    <a:pt x="448" y="455"/>
                    <a:pt x="448" y="452"/>
                  </a:cubicBezTo>
                  <a:cubicBezTo>
                    <a:pt x="484" y="336"/>
                    <a:pt x="484" y="336"/>
                    <a:pt x="484" y="336"/>
                  </a:cubicBezTo>
                  <a:cubicBezTo>
                    <a:pt x="486" y="331"/>
                    <a:pt x="488" y="327"/>
                    <a:pt x="492" y="323"/>
                  </a:cubicBezTo>
                  <a:cubicBezTo>
                    <a:pt x="517" y="297"/>
                    <a:pt x="534" y="265"/>
                    <a:pt x="541" y="229"/>
                  </a:cubicBezTo>
                  <a:cubicBezTo>
                    <a:pt x="542" y="221"/>
                    <a:pt x="550" y="214"/>
                    <a:pt x="559" y="214"/>
                  </a:cubicBezTo>
                  <a:cubicBezTo>
                    <a:pt x="569" y="214"/>
                    <a:pt x="569" y="214"/>
                    <a:pt x="569" y="214"/>
                  </a:cubicBezTo>
                  <a:cubicBezTo>
                    <a:pt x="574" y="214"/>
                    <a:pt x="578" y="213"/>
                    <a:pt x="581" y="210"/>
                  </a:cubicBezTo>
                  <a:cubicBezTo>
                    <a:pt x="583" y="207"/>
                    <a:pt x="585" y="203"/>
                    <a:pt x="585" y="198"/>
                  </a:cubicBezTo>
                  <a:lnTo>
                    <a:pt x="584" y="199"/>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Oval 30"/>
            <p:cNvSpPr>
              <a:spLocks noChangeArrowheads="1"/>
            </p:cNvSpPr>
            <p:nvPr/>
          </p:nvSpPr>
          <p:spPr bwMode="auto">
            <a:xfrm>
              <a:off x="9024164" y="4998505"/>
              <a:ext cx="36513" cy="36513"/>
            </a:xfrm>
            <a:prstGeom prst="ellipse">
              <a:avLst/>
            </a:prstGeom>
            <a:solidFill>
              <a:srgbClr val="5B0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Line Callout 2 (No Border) 13"/>
          <p:cNvSpPr/>
          <p:nvPr/>
        </p:nvSpPr>
        <p:spPr>
          <a:xfrm flipH="1">
            <a:off x="1927352" y="4558217"/>
            <a:ext cx="1660259" cy="433588"/>
          </a:xfrm>
          <a:prstGeom prst="callout2">
            <a:avLst>
              <a:gd name="adj1" fmla="val 62291"/>
              <a:gd name="adj2" fmla="val 20938"/>
              <a:gd name="adj3" fmla="val 62629"/>
              <a:gd name="adj4" fmla="val -694"/>
              <a:gd name="adj5" fmla="val 115713"/>
              <a:gd name="adj6" fmla="val -13055"/>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000" dirty="0" err="1">
                <a:solidFill>
                  <a:schemeClr val="accent5"/>
                </a:solidFill>
              </a:rPr>
              <a:t>Revenue</a:t>
            </a:r>
            <a:r>
              <a:rPr lang="et-EE" sz="1000" dirty="0">
                <a:solidFill>
                  <a:schemeClr val="accent5"/>
                </a:solidFill>
              </a:rPr>
              <a:t> </a:t>
            </a:r>
            <a:r>
              <a:rPr lang="et-EE" sz="1000" dirty="0" err="1">
                <a:solidFill>
                  <a:schemeClr val="accent5"/>
                </a:solidFill>
              </a:rPr>
              <a:t>from</a:t>
            </a:r>
            <a:r>
              <a:rPr lang="et-EE" sz="1000" dirty="0">
                <a:solidFill>
                  <a:schemeClr val="accent5"/>
                </a:solidFill>
              </a:rPr>
              <a:t> </a:t>
            </a:r>
            <a:r>
              <a:rPr lang="et-EE" sz="1000" dirty="0" err="1">
                <a:solidFill>
                  <a:schemeClr val="accent5"/>
                </a:solidFill>
              </a:rPr>
              <a:t>studies</a:t>
            </a:r>
            <a:endParaRPr lang="et-EE" sz="1000" dirty="0">
              <a:solidFill>
                <a:schemeClr val="accent5"/>
              </a:solidFill>
            </a:endParaRPr>
          </a:p>
          <a:p>
            <a:r>
              <a:rPr lang="et-EE" sz="1000" dirty="0">
                <a:solidFill>
                  <a:schemeClr val="accent5"/>
                </a:solidFill>
              </a:rPr>
              <a:t>€ 49.720 mln</a:t>
            </a:r>
            <a:endParaRPr lang="en-US" sz="1000" dirty="0">
              <a:solidFill>
                <a:schemeClr val="accent5"/>
              </a:solidFill>
            </a:endParaRPr>
          </a:p>
        </p:txBody>
      </p:sp>
      <p:sp>
        <p:nvSpPr>
          <p:cNvPr id="38" name="Line Callout 2 (No Border) 14"/>
          <p:cNvSpPr/>
          <p:nvPr/>
        </p:nvSpPr>
        <p:spPr>
          <a:xfrm flipH="1">
            <a:off x="2013148" y="5742655"/>
            <a:ext cx="1145984" cy="768307"/>
          </a:xfrm>
          <a:prstGeom prst="callout2">
            <a:avLst>
              <a:gd name="adj1" fmla="val 60268"/>
              <a:gd name="adj2" fmla="val 9685"/>
              <a:gd name="adj3" fmla="val 61507"/>
              <a:gd name="adj4" fmla="val -39872"/>
              <a:gd name="adj5" fmla="val 22951"/>
              <a:gd name="adj6" fmla="val -57003"/>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accent5"/>
                </a:solidFill>
              </a:rPr>
              <a:t>Operating grants from state budget for formal</a:t>
            </a:r>
            <a:r>
              <a:rPr lang="et-EE" sz="1000" dirty="0">
                <a:solidFill>
                  <a:schemeClr val="accent5"/>
                </a:solidFill>
              </a:rPr>
              <a:t> </a:t>
            </a:r>
            <a:r>
              <a:rPr lang="en-US" sz="1000" dirty="0">
                <a:solidFill>
                  <a:schemeClr val="accent5"/>
                </a:solidFill>
              </a:rPr>
              <a:t>education</a:t>
            </a:r>
          </a:p>
          <a:p>
            <a:r>
              <a:rPr lang="en-US" sz="1000" dirty="0">
                <a:solidFill>
                  <a:schemeClr val="accent5"/>
                </a:solidFill>
              </a:rPr>
              <a:t>€ 3</a:t>
            </a:r>
            <a:r>
              <a:rPr lang="et-EE" sz="1000" dirty="0">
                <a:solidFill>
                  <a:schemeClr val="accent5"/>
                </a:solidFill>
              </a:rPr>
              <a:t>8.865</a:t>
            </a:r>
            <a:r>
              <a:rPr lang="en-US" sz="1000" dirty="0">
                <a:solidFill>
                  <a:schemeClr val="accent5"/>
                </a:solidFill>
              </a:rPr>
              <a:t> M</a:t>
            </a:r>
          </a:p>
        </p:txBody>
      </p:sp>
      <p:sp>
        <p:nvSpPr>
          <p:cNvPr id="39" name="Rectangle 14"/>
          <p:cNvSpPr>
            <a:spLocks noChangeArrowheads="1"/>
          </p:cNvSpPr>
          <p:nvPr/>
        </p:nvSpPr>
        <p:spPr bwMode="auto">
          <a:xfrm>
            <a:off x="7486325" y="4514606"/>
            <a:ext cx="21637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chemeClr val="accent5"/>
                </a:solidFill>
                <a:latin typeface="+mn-lt"/>
              </a:rPr>
              <a:t>Revenue from research </a:t>
            </a:r>
            <a:r>
              <a:rPr lang="et-EE" altLang="en-US" sz="1400" dirty="0">
                <a:solidFill>
                  <a:schemeClr val="accent5"/>
                </a:solidFill>
                <a:latin typeface="+mn-lt"/>
              </a:rPr>
              <a:t/>
            </a:r>
            <a:br>
              <a:rPr lang="et-EE" altLang="en-US" sz="1400" dirty="0">
                <a:solidFill>
                  <a:schemeClr val="accent5"/>
                </a:solidFill>
                <a:latin typeface="+mn-lt"/>
              </a:rPr>
            </a:br>
            <a:r>
              <a:rPr lang="en-US" altLang="en-US" sz="1400" dirty="0">
                <a:solidFill>
                  <a:schemeClr val="accent5"/>
                </a:solidFill>
                <a:latin typeface="+mn-lt"/>
              </a:rPr>
              <a:t>and development</a:t>
            </a:r>
            <a:endParaRPr lang="en-US" altLang="en-US" sz="1600" dirty="0">
              <a:solidFill>
                <a:schemeClr val="accent5"/>
              </a:solidFill>
              <a:latin typeface="+mn-lt"/>
            </a:endParaRPr>
          </a:p>
        </p:txBody>
      </p:sp>
      <p:grpSp>
        <p:nvGrpSpPr>
          <p:cNvPr id="40" name="Group 2"/>
          <p:cNvGrpSpPr/>
          <p:nvPr/>
        </p:nvGrpSpPr>
        <p:grpSpPr>
          <a:xfrm>
            <a:off x="8585888" y="5430584"/>
            <a:ext cx="1050534" cy="839588"/>
            <a:chOff x="5726112" y="2950857"/>
            <a:chExt cx="2387602" cy="1908175"/>
          </a:xfrm>
        </p:grpSpPr>
        <p:sp>
          <p:nvSpPr>
            <p:cNvPr id="41" name="Freeform 9"/>
            <p:cNvSpPr>
              <a:spLocks/>
            </p:cNvSpPr>
            <p:nvPr/>
          </p:nvSpPr>
          <p:spPr bwMode="auto">
            <a:xfrm>
              <a:off x="5726112" y="2950857"/>
              <a:ext cx="2387602" cy="1908175"/>
            </a:xfrm>
            <a:custGeom>
              <a:avLst/>
              <a:gdLst>
                <a:gd name="T0" fmla="*/ 716 w 717"/>
                <a:gd name="T1" fmla="*/ 248 h 571"/>
                <a:gd name="T2" fmla="*/ 696 w 717"/>
                <a:gd name="T3" fmla="*/ 231 h 571"/>
                <a:gd name="T4" fmla="*/ 685 w 717"/>
                <a:gd name="T5" fmla="*/ 231 h 571"/>
                <a:gd name="T6" fmla="*/ 663 w 717"/>
                <a:gd name="T7" fmla="*/ 213 h 571"/>
                <a:gd name="T8" fmla="*/ 377 w 717"/>
                <a:gd name="T9" fmla="*/ 0 h 571"/>
                <a:gd name="T10" fmla="*/ 213 w 717"/>
                <a:gd name="T11" fmla="*/ 44 h 571"/>
                <a:gd name="T12" fmla="*/ 182 w 717"/>
                <a:gd name="T13" fmla="*/ 44 h 571"/>
                <a:gd name="T14" fmla="*/ 98 w 717"/>
                <a:gd name="T15" fmla="*/ 25 h 571"/>
                <a:gd name="T16" fmla="*/ 93 w 717"/>
                <a:gd name="T17" fmla="*/ 29 h 571"/>
                <a:gd name="T18" fmla="*/ 94 w 717"/>
                <a:gd name="T19" fmla="*/ 33 h 571"/>
                <a:gd name="T20" fmla="*/ 132 w 717"/>
                <a:gd name="T21" fmla="*/ 106 h 571"/>
                <a:gd name="T22" fmla="*/ 128 w 717"/>
                <a:gd name="T23" fmla="*/ 122 h 571"/>
                <a:gd name="T24" fmla="*/ 122 w 717"/>
                <a:gd name="T25" fmla="*/ 132 h 571"/>
                <a:gd name="T26" fmla="*/ 66 w 717"/>
                <a:gd name="T27" fmla="*/ 198 h 571"/>
                <a:gd name="T28" fmla="*/ 51 w 717"/>
                <a:gd name="T29" fmla="*/ 204 h 571"/>
                <a:gd name="T30" fmla="*/ 23 w 717"/>
                <a:gd name="T31" fmla="*/ 204 h 571"/>
                <a:gd name="T32" fmla="*/ 0 w 717"/>
                <a:gd name="T33" fmla="*/ 227 h 571"/>
                <a:gd name="T34" fmla="*/ 0 w 717"/>
                <a:gd name="T35" fmla="*/ 315 h 571"/>
                <a:gd name="T36" fmla="*/ 14 w 717"/>
                <a:gd name="T37" fmla="*/ 345 h 571"/>
                <a:gd name="T38" fmla="*/ 150 w 717"/>
                <a:gd name="T39" fmla="*/ 432 h 571"/>
                <a:gd name="T40" fmla="*/ 171 w 717"/>
                <a:gd name="T41" fmla="*/ 456 h 571"/>
                <a:gd name="T42" fmla="*/ 204 w 717"/>
                <a:gd name="T43" fmla="*/ 565 h 571"/>
                <a:gd name="T44" fmla="*/ 212 w 717"/>
                <a:gd name="T45" fmla="*/ 571 h 571"/>
                <a:gd name="T46" fmla="*/ 257 w 717"/>
                <a:gd name="T47" fmla="*/ 571 h 571"/>
                <a:gd name="T48" fmla="*/ 265 w 717"/>
                <a:gd name="T49" fmla="*/ 565 h 571"/>
                <a:gd name="T50" fmla="*/ 281 w 717"/>
                <a:gd name="T51" fmla="*/ 511 h 571"/>
                <a:gd name="T52" fmla="*/ 312 w 717"/>
                <a:gd name="T53" fmla="*/ 491 h 571"/>
                <a:gd name="T54" fmla="*/ 441 w 717"/>
                <a:gd name="T55" fmla="*/ 491 h 571"/>
                <a:gd name="T56" fmla="*/ 447 w 717"/>
                <a:gd name="T57" fmla="*/ 491 h 571"/>
                <a:gd name="T58" fmla="*/ 473 w 717"/>
                <a:gd name="T59" fmla="*/ 511 h 571"/>
                <a:gd name="T60" fmla="*/ 489 w 717"/>
                <a:gd name="T61" fmla="*/ 565 h 571"/>
                <a:gd name="T62" fmla="*/ 497 w 717"/>
                <a:gd name="T63" fmla="*/ 571 h 571"/>
                <a:gd name="T64" fmla="*/ 541 w 717"/>
                <a:gd name="T65" fmla="*/ 571 h 571"/>
                <a:gd name="T66" fmla="*/ 550 w 717"/>
                <a:gd name="T67" fmla="*/ 565 h 571"/>
                <a:gd name="T68" fmla="*/ 593 w 717"/>
                <a:gd name="T69" fmla="*/ 419 h 571"/>
                <a:gd name="T70" fmla="*/ 602 w 717"/>
                <a:gd name="T71" fmla="*/ 404 h 571"/>
                <a:gd name="T72" fmla="*/ 663 w 717"/>
                <a:gd name="T73" fmla="*/ 287 h 571"/>
                <a:gd name="T74" fmla="*/ 685 w 717"/>
                <a:gd name="T75" fmla="*/ 268 h 571"/>
                <a:gd name="T76" fmla="*/ 698 w 717"/>
                <a:gd name="T77" fmla="*/ 268 h 571"/>
                <a:gd name="T78" fmla="*/ 711 w 717"/>
                <a:gd name="T79" fmla="*/ 262 h 571"/>
                <a:gd name="T80" fmla="*/ 716 w 717"/>
                <a:gd name="T81" fmla="*/ 24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7" h="571">
                  <a:moveTo>
                    <a:pt x="716" y="248"/>
                  </a:moveTo>
                  <a:cubicBezTo>
                    <a:pt x="715" y="238"/>
                    <a:pt x="706" y="231"/>
                    <a:pt x="696" y="231"/>
                  </a:cubicBezTo>
                  <a:cubicBezTo>
                    <a:pt x="685" y="231"/>
                    <a:pt x="685" y="231"/>
                    <a:pt x="685" y="231"/>
                  </a:cubicBezTo>
                  <a:cubicBezTo>
                    <a:pt x="674" y="231"/>
                    <a:pt x="665" y="223"/>
                    <a:pt x="663" y="213"/>
                  </a:cubicBezTo>
                  <a:cubicBezTo>
                    <a:pt x="643" y="91"/>
                    <a:pt x="519" y="0"/>
                    <a:pt x="377" y="0"/>
                  </a:cubicBezTo>
                  <a:cubicBezTo>
                    <a:pt x="319" y="0"/>
                    <a:pt x="263" y="15"/>
                    <a:pt x="213" y="44"/>
                  </a:cubicBezTo>
                  <a:cubicBezTo>
                    <a:pt x="204" y="49"/>
                    <a:pt x="192" y="49"/>
                    <a:pt x="182" y="44"/>
                  </a:cubicBezTo>
                  <a:cubicBezTo>
                    <a:pt x="157" y="29"/>
                    <a:pt x="127" y="22"/>
                    <a:pt x="98" y="25"/>
                  </a:cubicBezTo>
                  <a:cubicBezTo>
                    <a:pt x="96" y="26"/>
                    <a:pt x="94" y="27"/>
                    <a:pt x="93" y="29"/>
                  </a:cubicBezTo>
                  <a:cubicBezTo>
                    <a:pt x="93" y="30"/>
                    <a:pt x="93" y="32"/>
                    <a:pt x="94" y="33"/>
                  </a:cubicBezTo>
                  <a:cubicBezTo>
                    <a:pt x="115" y="52"/>
                    <a:pt x="128" y="78"/>
                    <a:pt x="132" y="106"/>
                  </a:cubicBezTo>
                  <a:cubicBezTo>
                    <a:pt x="133" y="112"/>
                    <a:pt x="131" y="117"/>
                    <a:pt x="128" y="122"/>
                  </a:cubicBezTo>
                  <a:cubicBezTo>
                    <a:pt x="126" y="125"/>
                    <a:pt x="124" y="128"/>
                    <a:pt x="122" y="132"/>
                  </a:cubicBezTo>
                  <a:cubicBezTo>
                    <a:pt x="106" y="156"/>
                    <a:pt x="88" y="179"/>
                    <a:pt x="66" y="198"/>
                  </a:cubicBezTo>
                  <a:cubicBezTo>
                    <a:pt x="62" y="202"/>
                    <a:pt x="57" y="204"/>
                    <a:pt x="51" y="204"/>
                  </a:cubicBezTo>
                  <a:cubicBezTo>
                    <a:pt x="23" y="204"/>
                    <a:pt x="23" y="204"/>
                    <a:pt x="23" y="204"/>
                  </a:cubicBezTo>
                  <a:cubicBezTo>
                    <a:pt x="10" y="204"/>
                    <a:pt x="0" y="214"/>
                    <a:pt x="0" y="227"/>
                  </a:cubicBezTo>
                  <a:cubicBezTo>
                    <a:pt x="0" y="315"/>
                    <a:pt x="0" y="315"/>
                    <a:pt x="0" y="315"/>
                  </a:cubicBezTo>
                  <a:cubicBezTo>
                    <a:pt x="0" y="326"/>
                    <a:pt x="5" y="338"/>
                    <a:pt x="14" y="345"/>
                  </a:cubicBezTo>
                  <a:cubicBezTo>
                    <a:pt x="55" y="381"/>
                    <a:pt x="100" y="410"/>
                    <a:pt x="150" y="432"/>
                  </a:cubicBezTo>
                  <a:cubicBezTo>
                    <a:pt x="160" y="436"/>
                    <a:pt x="168" y="445"/>
                    <a:pt x="171" y="456"/>
                  </a:cubicBezTo>
                  <a:cubicBezTo>
                    <a:pt x="204" y="565"/>
                    <a:pt x="204" y="565"/>
                    <a:pt x="204" y="565"/>
                  </a:cubicBezTo>
                  <a:cubicBezTo>
                    <a:pt x="205" y="569"/>
                    <a:pt x="209" y="571"/>
                    <a:pt x="212" y="571"/>
                  </a:cubicBezTo>
                  <a:cubicBezTo>
                    <a:pt x="257" y="571"/>
                    <a:pt x="257" y="571"/>
                    <a:pt x="257" y="571"/>
                  </a:cubicBezTo>
                  <a:cubicBezTo>
                    <a:pt x="261" y="571"/>
                    <a:pt x="264" y="568"/>
                    <a:pt x="265" y="565"/>
                  </a:cubicBezTo>
                  <a:cubicBezTo>
                    <a:pt x="281" y="511"/>
                    <a:pt x="281" y="511"/>
                    <a:pt x="281" y="511"/>
                  </a:cubicBezTo>
                  <a:cubicBezTo>
                    <a:pt x="285" y="497"/>
                    <a:pt x="299" y="489"/>
                    <a:pt x="312" y="491"/>
                  </a:cubicBezTo>
                  <a:cubicBezTo>
                    <a:pt x="355" y="500"/>
                    <a:pt x="399" y="500"/>
                    <a:pt x="441" y="491"/>
                  </a:cubicBezTo>
                  <a:cubicBezTo>
                    <a:pt x="443" y="491"/>
                    <a:pt x="445" y="491"/>
                    <a:pt x="447" y="491"/>
                  </a:cubicBezTo>
                  <a:cubicBezTo>
                    <a:pt x="459" y="491"/>
                    <a:pt x="469" y="499"/>
                    <a:pt x="473" y="511"/>
                  </a:cubicBezTo>
                  <a:cubicBezTo>
                    <a:pt x="489" y="565"/>
                    <a:pt x="489" y="565"/>
                    <a:pt x="489" y="565"/>
                  </a:cubicBezTo>
                  <a:cubicBezTo>
                    <a:pt x="490" y="568"/>
                    <a:pt x="493" y="571"/>
                    <a:pt x="497" y="571"/>
                  </a:cubicBezTo>
                  <a:cubicBezTo>
                    <a:pt x="541" y="571"/>
                    <a:pt x="541" y="571"/>
                    <a:pt x="541" y="571"/>
                  </a:cubicBezTo>
                  <a:cubicBezTo>
                    <a:pt x="545" y="571"/>
                    <a:pt x="549" y="569"/>
                    <a:pt x="550" y="565"/>
                  </a:cubicBezTo>
                  <a:cubicBezTo>
                    <a:pt x="593" y="419"/>
                    <a:pt x="593" y="419"/>
                    <a:pt x="593" y="419"/>
                  </a:cubicBezTo>
                  <a:cubicBezTo>
                    <a:pt x="595" y="414"/>
                    <a:pt x="598" y="408"/>
                    <a:pt x="602" y="404"/>
                  </a:cubicBezTo>
                  <a:cubicBezTo>
                    <a:pt x="633" y="372"/>
                    <a:pt x="654" y="331"/>
                    <a:pt x="663" y="287"/>
                  </a:cubicBezTo>
                  <a:cubicBezTo>
                    <a:pt x="665" y="276"/>
                    <a:pt x="674" y="268"/>
                    <a:pt x="685" y="268"/>
                  </a:cubicBezTo>
                  <a:cubicBezTo>
                    <a:pt x="698" y="268"/>
                    <a:pt x="698" y="268"/>
                    <a:pt x="698" y="268"/>
                  </a:cubicBezTo>
                  <a:cubicBezTo>
                    <a:pt x="703" y="268"/>
                    <a:pt x="708" y="266"/>
                    <a:pt x="711" y="262"/>
                  </a:cubicBezTo>
                  <a:cubicBezTo>
                    <a:pt x="715" y="258"/>
                    <a:pt x="717" y="253"/>
                    <a:pt x="716" y="2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a:off x="6354983" y="3416995"/>
              <a:ext cx="1177410" cy="920869"/>
            </a:xfrm>
            <a:custGeom>
              <a:avLst/>
              <a:gdLst>
                <a:gd name="T0" fmla="*/ 584 w 585"/>
                <a:gd name="T1" fmla="*/ 199 h 457"/>
                <a:gd name="T2" fmla="*/ 568 w 585"/>
                <a:gd name="T3" fmla="*/ 185 h 457"/>
                <a:gd name="T4" fmla="*/ 559 w 585"/>
                <a:gd name="T5" fmla="*/ 185 h 457"/>
                <a:gd name="T6" fmla="*/ 541 w 585"/>
                <a:gd name="T7" fmla="*/ 170 h 457"/>
                <a:gd name="T8" fmla="*/ 307 w 585"/>
                <a:gd name="T9" fmla="*/ 0 h 457"/>
                <a:gd name="T10" fmla="*/ 174 w 585"/>
                <a:gd name="T11" fmla="*/ 35 h 457"/>
                <a:gd name="T12" fmla="*/ 149 w 585"/>
                <a:gd name="T13" fmla="*/ 35 h 457"/>
                <a:gd name="T14" fmla="*/ 80 w 585"/>
                <a:gd name="T15" fmla="*/ 20 h 457"/>
                <a:gd name="T16" fmla="*/ 76 w 585"/>
                <a:gd name="T17" fmla="*/ 23 h 457"/>
                <a:gd name="T18" fmla="*/ 77 w 585"/>
                <a:gd name="T19" fmla="*/ 26 h 457"/>
                <a:gd name="T20" fmla="*/ 108 w 585"/>
                <a:gd name="T21" fmla="*/ 85 h 457"/>
                <a:gd name="T22" fmla="*/ 105 w 585"/>
                <a:gd name="T23" fmla="*/ 97 h 457"/>
                <a:gd name="T24" fmla="*/ 99 w 585"/>
                <a:gd name="T25" fmla="*/ 105 h 457"/>
                <a:gd name="T26" fmla="*/ 54 w 585"/>
                <a:gd name="T27" fmla="*/ 159 h 457"/>
                <a:gd name="T28" fmla="*/ 42 w 585"/>
                <a:gd name="T29" fmla="*/ 163 h 457"/>
                <a:gd name="T30" fmla="*/ 19 w 585"/>
                <a:gd name="T31" fmla="*/ 163 h 457"/>
                <a:gd name="T32" fmla="*/ 0 w 585"/>
                <a:gd name="T33" fmla="*/ 182 h 457"/>
                <a:gd name="T34" fmla="*/ 0 w 585"/>
                <a:gd name="T35" fmla="*/ 252 h 457"/>
                <a:gd name="T36" fmla="*/ 11 w 585"/>
                <a:gd name="T37" fmla="*/ 276 h 457"/>
                <a:gd name="T38" fmla="*/ 123 w 585"/>
                <a:gd name="T39" fmla="*/ 346 h 457"/>
                <a:gd name="T40" fmla="*/ 140 w 585"/>
                <a:gd name="T41" fmla="*/ 365 h 457"/>
                <a:gd name="T42" fmla="*/ 167 w 585"/>
                <a:gd name="T43" fmla="*/ 452 h 457"/>
                <a:gd name="T44" fmla="*/ 173 w 585"/>
                <a:gd name="T45" fmla="*/ 457 h 457"/>
                <a:gd name="T46" fmla="*/ 210 w 585"/>
                <a:gd name="T47" fmla="*/ 457 h 457"/>
                <a:gd name="T48" fmla="*/ 216 w 585"/>
                <a:gd name="T49" fmla="*/ 452 h 457"/>
                <a:gd name="T50" fmla="*/ 229 w 585"/>
                <a:gd name="T51" fmla="*/ 409 h 457"/>
                <a:gd name="T52" fmla="*/ 255 w 585"/>
                <a:gd name="T53" fmla="*/ 393 h 457"/>
                <a:gd name="T54" fmla="*/ 360 w 585"/>
                <a:gd name="T55" fmla="*/ 393 h 457"/>
                <a:gd name="T56" fmla="*/ 364 w 585"/>
                <a:gd name="T57" fmla="*/ 393 h 457"/>
                <a:gd name="T58" fmla="*/ 386 w 585"/>
                <a:gd name="T59" fmla="*/ 409 h 457"/>
                <a:gd name="T60" fmla="*/ 399 w 585"/>
                <a:gd name="T61" fmla="*/ 452 h 457"/>
                <a:gd name="T62" fmla="*/ 406 w 585"/>
                <a:gd name="T63" fmla="*/ 457 h 457"/>
                <a:gd name="T64" fmla="*/ 442 w 585"/>
                <a:gd name="T65" fmla="*/ 457 h 457"/>
                <a:gd name="T66" fmla="*/ 448 w 585"/>
                <a:gd name="T67" fmla="*/ 452 h 457"/>
                <a:gd name="T68" fmla="*/ 484 w 585"/>
                <a:gd name="T69" fmla="*/ 336 h 457"/>
                <a:gd name="T70" fmla="*/ 492 w 585"/>
                <a:gd name="T71" fmla="*/ 323 h 457"/>
                <a:gd name="T72" fmla="*/ 541 w 585"/>
                <a:gd name="T73" fmla="*/ 229 h 457"/>
                <a:gd name="T74" fmla="*/ 559 w 585"/>
                <a:gd name="T75" fmla="*/ 214 h 457"/>
                <a:gd name="T76" fmla="*/ 569 w 585"/>
                <a:gd name="T77" fmla="*/ 214 h 457"/>
                <a:gd name="T78" fmla="*/ 581 w 585"/>
                <a:gd name="T79" fmla="*/ 210 h 457"/>
                <a:gd name="T80" fmla="*/ 585 w 585"/>
                <a:gd name="T81" fmla="*/ 198 h 457"/>
                <a:gd name="T82" fmla="*/ 584 w 585"/>
                <a:gd name="T83" fmla="*/ 19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5" h="457">
                  <a:moveTo>
                    <a:pt x="584" y="199"/>
                  </a:moveTo>
                  <a:cubicBezTo>
                    <a:pt x="583" y="191"/>
                    <a:pt x="576" y="185"/>
                    <a:pt x="568" y="185"/>
                  </a:cubicBezTo>
                  <a:cubicBezTo>
                    <a:pt x="559" y="185"/>
                    <a:pt x="559" y="185"/>
                    <a:pt x="559" y="185"/>
                  </a:cubicBezTo>
                  <a:cubicBezTo>
                    <a:pt x="550" y="185"/>
                    <a:pt x="543" y="179"/>
                    <a:pt x="541" y="170"/>
                  </a:cubicBezTo>
                  <a:cubicBezTo>
                    <a:pt x="524" y="73"/>
                    <a:pt x="424" y="0"/>
                    <a:pt x="307" y="0"/>
                  </a:cubicBezTo>
                  <a:cubicBezTo>
                    <a:pt x="261" y="0"/>
                    <a:pt x="215" y="12"/>
                    <a:pt x="174" y="35"/>
                  </a:cubicBezTo>
                  <a:cubicBezTo>
                    <a:pt x="166" y="39"/>
                    <a:pt x="157" y="39"/>
                    <a:pt x="149" y="35"/>
                  </a:cubicBezTo>
                  <a:cubicBezTo>
                    <a:pt x="128" y="23"/>
                    <a:pt x="104" y="18"/>
                    <a:pt x="80" y="20"/>
                  </a:cubicBezTo>
                  <a:cubicBezTo>
                    <a:pt x="78" y="21"/>
                    <a:pt x="77" y="22"/>
                    <a:pt x="76" y="23"/>
                  </a:cubicBezTo>
                  <a:cubicBezTo>
                    <a:pt x="76" y="24"/>
                    <a:pt x="76" y="25"/>
                    <a:pt x="77" y="26"/>
                  </a:cubicBezTo>
                  <a:cubicBezTo>
                    <a:pt x="94" y="42"/>
                    <a:pt x="104" y="63"/>
                    <a:pt x="108" y="85"/>
                  </a:cubicBezTo>
                  <a:cubicBezTo>
                    <a:pt x="108" y="89"/>
                    <a:pt x="107" y="94"/>
                    <a:pt x="105" y="97"/>
                  </a:cubicBezTo>
                  <a:cubicBezTo>
                    <a:pt x="103" y="100"/>
                    <a:pt x="101" y="103"/>
                    <a:pt x="99" y="105"/>
                  </a:cubicBezTo>
                  <a:cubicBezTo>
                    <a:pt x="87" y="125"/>
                    <a:pt x="72" y="143"/>
                    <a:pt x="54" y="159"/>
                  </a:cubicBezTo>
                  <a:cubicBezTo>
                    <a:pt x="51" y="162"/>
                    <a:pt x="46" y="163"/>
                    <a:pt x="42" y="163"/>
                  </a:cubicBezTo>
                  <a:cubicBezTo>
                    <a:pt x="19" y="163"/>
                    <a:pt x="19" y="163"/>
                    <a:pt x="19" y="163"/>
                  </a:cubicBezTo>
                  <a:cubicBezTo>
                    <a:pt x="9" y="163"/>
                    <a:pt x="0" y="171"/>
                    <a:pt x="0" y="182"/>
                  </a:cubicBezTo>
                  <a:cubicBezTo>
                    <a:pt x="0" y="252"/>
                    <a:pt x="0" y="252"/>
                    <a:pt x="0" y="252"/>
                  </a:cubicBezTo>
                  <a:cubicBezTo>
                    <a:pt x="0" y="261"/>
                    <a:pt x="4" y="270"/>
                    <a:pt x="11" y="276"/>
                  </a:cubicBezTo>
                  <a:cubicBezTo>
                    <a:pt x="45" y="305"/>
                    <a:pt x="82" y="328"/>
                    <a:pt x="123" y="346"/>
                  </a:cubicBezTo>
                  <a:cubicBezTo>
                    <a:pt x="131" y="349"/>
                    <a:pt x="137" y="356"/>
                    <a:pt x="140" y="365"/>
                  </a:cubicBezTo>
                  <a:cubicBezTo>
                    <a:pt x="167" y="452"/>
                    <a:pt x="167" y="452"/>
                    <a:pt x="167" y="452"/>
                  </a:cubicBezTo>
                  <a:cubicBezTo>
                    <a:pt x="168" y="455"/>
                    <a:pt x="170" y="457"/>
                    <a:pt x="173" y="457"/>
                  </a:cubicBezTo>
                  <a:cubicBezTo>
                    <a:pt x="210" y="457"/>
                    <a:pt x="210" y="457"/>
                    <a:pt x="210" y="457"/>
                  </a:cubicBezTo>
                  <a:cubicBezTo>
                    <a:pt x="213" y="457"/>
                    <a:pt x="215" y="455"/>
                    <a:pt x="216" y="452"/>
                  </a:cubicBezTo>
                  <a:cubicBezTo>
                    <a:pt x="229" y="409"/>
                    <a:pt x="229" y="409"/>
                    <a:pt x="229" y="409"/>
                  </a:cubicBezTo>
                  <a:cubicBezTo>
                    <a:pt x="233" y="398"/>
                    <a:pt x="244" y="391"/>
                    <a:pt x="255" y="393"/>
                  </a:cubicBezTo>
                  <a:cubicBezTo>
                    <a:pt x="290" y="400"/>
                    <a:pt x="325" y="400"/>
                    <a:pt x="360" y="393"/>
                  </a:cubicBezTo>
                  <a:cubicBezTo>
                    <a:pt x="362" y="393"/>
                    <a:pt x="363" y="393"/>
                    <a:pt x="364" y="393"/>
                  </a:cubicBezTo>
                  <a:cubicBezTo>
                    <a:pt x="374" y="393"/>
                    <a:pt x="383" y="399"/>
                    <a:pt x="386" y="409"/>
                  </a:cubicBezTo>
                  <a:cubicBezTo>
                    <a:pt x="399" y="452"/>
                    <a:pt x="399" y="452"/>
                    <a:pt x="399" y="452"/>
                  </a:cubicBezTo>
                  <a:cubicBezTo>
                    <a:pt x="400" y="455"/>
                    <a:pt x="403" y="457"/>
                    <a:pt x="406" y="457"/>
                  </a:cubicBezTo>
                  <a:cubicBezTo>
                    <a:pt x="442" y="457"/>
                    <a:pt x="442" y="457"/>
                    <a:pt x="442" y="457"/>
                  </a:cubicBezTo>
                  <a:cubicBezTo>
                    <a:pt x="445" y="457"/>
                    <a:pt x="448" y="455"/>
                    <a:pt x="448" y="452"/>
                  </a:cubicBezTo>
                  <a:cubicBezTo>
                    <a:pt x="484" y="336"/>
                    <a:pt x="484" y="336"/>
                    <a:pt x="484" y="336"/>
                  </a:cubicBezTo>
                  <a:cubicBezTo>
                    <a:pt x="486" y="331"/>
                    <a:pt x="488" y="327"/>
                    <a:pt x="492" y="323"/>
                  </a:cubicBezTo>
                  <a:cubicBezTo>
                    <a:pt x="517" y="297"/>
                    <a:pt x="534" y="265"/>
                    <a:pt x="541" y="229"/>
                  </a:cubicBezTo>
                  <a:cubicBezTo>
                    <a:pt x="542" y="221"/>
                    <a:pt x="550" y="214"/>
                    <a:pt x="559" y="214"/>
                  </a:cubicBezTo>
                  <a:cubicBezTo>
                    <a:pt x="569" y="214"/>
                    <a:pt x="569" y="214"/>
                    <a:pt x="569" y="214"/>
                  </a:cubicBezTo>
                  <a:cubicBezTo>
                    <a:pt x="574" y="214"/>
                    <a:pt x="578" y="213"/>
                    <a:pt x="581" y="210"/>
                  </a:cubicBezTo>
                  <a:cubicBezTo>
                    <a:pt x="583" y="207"/>
                    <a:pt x="585" y="203"/>
                    <a:pt x="585" y="198"/>
                  </a:cubicBezTo>
                  <a:lnTo>
                    <a:pt x="584" y="199"/>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43" name="Line Callout 2 (No Border) 20"/>
          <p:cNvSpPr/>
          <p:nvPr/>
        </p:nvSpPr>
        <p:spPr>
          <a:xfrm flipH="1">
            <a:off x="7426906" y="5093020"/>
            <a:ext cx="1538632" cy="624166"/>
          </a:xfrm>
          <a:prstGeom prst="callout2">
            <a:avLst>
              <a:gd name="adj1" fmla="val 41537"/>
              <a:gd name="adj2" fmla="val 30599"/>
              <a:gd name="adj3" fmla="val 40108"/>
              <a:gd name="adj4" fmla="val -6279"/>
              <a:gd name="adj5" fmla="val 100962"/>
              <a:gd name="adj6" fmla="val -17451"/>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accent5"/>
                </a:solidFill>
              </a:rPr>
              <a:t>Revenue from research and development</a:t>
            </a:r>
          </a:p>
          <a:p>
            <a:r>
              <a:rPr lang="en-US" sz="1000" dirty="0">
                <a:solidFill>
                  <a:schemeClr val="accent5"/>
                </a:solidFill>
              </a:rPr>
              <a:t>€ </a:t>
            </a:r>
            <a:r>
              <a:rPr lang="et-EE" sz="1000" dirty="0">
                <a:solidFill>
                  <a:schemeClr val="accent5"/>
                </a:solidFill>
              </a:rPr>
              <a:t>34.146</a:t>
            </a:r>
            <a:r>
              <a:rPr lang="en-US" sz="1000" dirty="0">
                <a:solidFill>
                  <a:schemeClr val="accent5"/>
                </a:solidFill>
              </a:rPr>
              <a:t> M</a:t>
            </a:r>
          </a:p>
        </p:txBody>
      </p:sp>
      <p:sp>
        <p:nvSpPr>
          <p:cNvPr id="44" name="Line Callout 2 (No Border) 21"/>
          <p:cNvSpPr/>
          <p:nvPr/>
        </p:nvSpPr>
        <p:spPr>
          <a:xfrm flipH="1">
            <a:off x="7548669" y="6171187"/>
            <a:ext cx="1623373" cy="352473"/>
          </a:xfrm>
          <a:prstGeom prst="callout2">
            <a:avLst>
              <a:gd name="adj1" fmla="val 53745"/>
              <a:gd name="adj2" fmla="val 21776"/>
              <a:gd name="adj3" fmla="val 53842"/>
              <a:gd name="adj4" fmla="val 6699"/>
              <a:gd name="adj5" fmla="val -20823"/>
              <a:gd name="adj6" fmla="val -4494"/>
            </a:avLst>
          </a:prstGeom>
          <a:noFill/>
          <a:ln cap="rnd">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sz="1000" dirty="0" err="1">
                <a:solidFill>
                  <a:schemeClr val="accent5"/>
                </a:solidFill>
              </a:rPr>
              <a:t>External</a:t>
            </a:r>
            <a:r>
              <a:rPr lang="et-EE" sz="1000" dirty="0">
                <a:solidFill>
                  <a:schemeClr val="accent5"/>
                </a:solidFill>
              </a:rPr>
              <a:t> </a:t>
            </a:r>
            <a:r>
              <a:rPr lang="et-EE" sz="1000" dirty="0" err="1">
                <a:solidFill>
                  <a:schemeClr val="accent5"/>
                </a:solidFill>
              </a:rPr>
              <a:t>funding</a:t>
            </a:r>
            <a:r>
              <a:rPr lang="et-EE" sz="1000" dirty="0">
                <a:solidFill>
                  <a:schemeClr val="accent5"/>
                </a:solidFill>
              </a:rPr>
              <a:t> </a:t>
            </a:r>
            <a:r>
              <a:rPr lang="et-EE" sz="1000" dirty="0" smtClean="0">
                <a:solidFill>
                  <a:schemeClr val="accent5"/>
                </a:solidFill>
              </a:rPr>
              <a:t/>
            </a:r>
            <a:br>
              <a:rPr lang="et-EE" sz="1000" dirty="0" smtClean="0">
                <a:solidFill>
                  <a:schemeClr val="accent5"/>
                </a:solidFill>
              </a:rPr>
            </a:br>
            <a:r>
              <a:rPr lang="et-EE" sz="1000" dirty="0" smtClean="0">
                <a:solidFill>
                  <a:schemeClr val="accent5"/>
                </a:solidFill>
              </a:rPr>
              <a:t>€ </a:t>
            </a:r>
            <a:r>
              <a:rPr lang="et-EE" sz="1000" dirty="0">
                <a:solidFill>
                  <a:schemeClr val="accent5"/>
                </a:solidFill>
              </a:rPr>
              <a:t>5.364 M</a:t>
            </a:r>
            <a:endParaRPr lang="en-US" sz="1000" dirty="0">
              <a:solidFill>
                <a:schemeClr val="accent5"/>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 kohatäide 4"/>
          <p:cNvSpPr>
            <a:spLocks noGrp="1"/>
          </p:cNvSpPr>
          <p:nvPr>
            <p:ph type="body" sz="quarter" idx="13"/>
          </p:nvPr>
        </p:nvSpPr>
        <p:spPr>
          <a:xfrm>
            <a:off x="2316164" y="871670"/>
            <a:ext cx="8820150" cy="490405"/>
          </a:xfrm>
        </p:spPr>
        <p:txBody>
          <a:bodyPr/>
          <a:lstStyle/>
          <a:p>
            <a:r>
              <a:rPr lang="en-GB" dirty="0" smtClean="0"/>
              <a:t>Double degree study programme</a:t>
            </a:r>
            <a:endParaRPr lang="en-GB" dirty="0"/>
          </a:p>
        </p:txBody>
      </p:sp>
      <p:sp>
        <p:nvSpPr>
          <p:cNvPr id="26" name="Text Placeholder 2"/>
          <p:cNvSpPr>
            <a:spLocks noGrp="1"/>
          </p:cNvSpPr>
          <p:nvPr>
            <p:ph type="body" sz="quarter" idx="14"/>
          </p:nvPr>
        </p:nvSpPr>
        <p:spPr>
          <a:xfrm>
            <a:off x="2316162" y="1811897"/>
            <a:ext cx="8820150" cy="3890372"/>
          </a:xfrm>
        </p:spPr>
        <p:txBody>
          <a:bodyPr/>
          <a:lstStyle/>
          <a:p>
            <a:pPr marL="0" indent="0">
              <a:buNone/>
            </a:pPr>
            <a:r>
              <a:rPr lang="en-US" b="1" dirty="0"/>
              <a:t>MSc MECHATRONICS DOUBLE DEGREE PROGRAM</a:t>
            </a:r>
            <a:r>
              <a:rPr lang="en-US" dirty="0"/>
              <a:t>  </a:t>
            </a:r>
            <a:br>
              <a:rPr lang="en-US" dirty="0"/>
            </a:br>
            <a:r>
              <a:rPr lang="et-EE" dirty="0" smtClean="0"/>
              <a:t>TTÜ</a:t>
            </a:r>
            <a:r>
              <a:rPr lang="en-US" dirty="0" smtClean="0"/>
              <a:t> </a:t>
            </a:r>
            <a:r>
              <a:rPr lang="en-US" dirty="0"/>
              <a:t>(Tallinn) and University ITMO (St. Petersburg</a:t>
            </a:r>
            <a:r>
              <a:rPr lang="en-US" dirty="0" smtClean="0"/>
              <a:t>)</a:t>
            </a:r>
            <a:r>
              <a:rPr lang="et-EE" dirty="0" smtClean="0"/>
              <a:t>.</a:t>
            </a:r>
          </a:p>
          <a:p>
            <a:pPr marL="0" indent="0">
              <a:buNone/>
            </a:pPr>
            <a:r>
              <a:rPr lang="en-US" dirty="0" smtClean="0"/>
              <a:t>Option </a:t>
            </a:r>
            <a:r>
              <a:rPr lang="en-US" dirty="0"/>
              <a:t>for MSc Mechatronics students to obtain additional experience from University ITMO and to get two MSc Diplomas (one from TUT and another from University ITMO)</a:t>
            </a:r>
            <a:r>
              <a:rPr lang="en-US" dirty="0" smtClean="0"/>
              <a:t>:</a:t>
            </a:r>
            <a:endParaRPr lang="et-EE" dirty="0"/>
          </a:p>
          <a:p>
            <a:r>
              <a:rPr lang="en-US" dirty="0"/>
              <a:t>Completing at least 1st and 2nd semester MAHM courses at </a:t>
            </a:r>
            <a:r>
              <a:rPr lang="en-US" dirty="0" smtClean="0"/>
              <a:t>T</a:t>
            </a:r>
            <a:r>
              <a:rPr lang="et-EE" dirty="0" smtClean="0"/>
              <a:t>TÜ</a:t>
            </a:r>
            <a:r>
              <a:rPr lang="en-US" dirty="0" smtClean="0"/>
              <a:t>.</a:t>
            </a:r>
            <a:endParaRPr lang="en-US" dirty="0"/>
          </a:p>
          <a:p>
            <a:r>
              <a:rPr lang="en-US" dirty="0"/>
              <a:t>Courses of the 3rd semester must be taken at University ITMO (student will study full semester in St. Petersburg</a:t>
            </a:r>
            <a:r>
              <a:rPr lang="en-US" dirty="0" smtClean="0"/>
              <a:t>).</a:t>
            </a:r>
            <a:endParaRPr lang="et-EE" dirty="0" smtClean="0"/>
          </a:p>
          <a:p>
            <a:r>
              <a:rPr lang="en-US" dirty="0"/>
              <a:t>Final Thesis will be co-supervised by TUT and University ITMO professor/researchers</a:t>
            </a:r>
            <a:r>
              <a:rPr lang="en-US" dirty="0" smtClean="0"/>
              <a:t>.</a:t>
            </a:r>
            <a:endParaRPr lang="et-EE" dirty="0" smtClean="0"/>
          </a:p>
          <a:p>
            <a:r>
              <a:rPr lang="en-US" dirty="0"/>
              <a:t>Defense of the Final Thesis will occur in front of these two Universities joint defense </a:t>
            </a:r>
            <a:r>
              <a:rPr lang="en-US" dirty="0" smtClean="0"/>
              <a:t>board</a:t>
            </a:r>
            <a:r>
              <a:rPr lang="et-EE" dirty="0" smtClean="0"/>
              <a:t>.</a:t>
            </a:r>
            <a:endParaRPr lang="en-US" dirty="0"/>
          </a:p>
        </p:txBody>
      </p:sp>
      <p:pic>
        <p:nvPicPr>
          <p:cNvPr id="2" name="Picture 1"/>
          <p:cNvPicPr>
            <a:picLocks noChangeAspect="1"/>
          </p:cNvPicPr>
          <p:nvPr/>
        </p:nvPicPr>
        <p:blipFill>
          <a:blip r:embed="rId3"/>
          <a:stretch>
            <a:fillRect/>
          </a:stretch>
        </p:blipFill>
        <p:spPr>
          <a:xfrm>
            <a:off x="9329067" y="610657"/>
            <a:ext cx="912440" cy="12012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6916" y="410729"/>
            <a:ext cx="1674612" cy="1590881"/>
          </a:xfrm>
          <a:prstGeom prst="rect">
            <a:avLst/>
          </a:prstGeom>
        </p:spPr>
      </p:pic>
      <p:sp>
        <p:nvSpPr>
          <p:cNvPr id="6" name="Rectangle 5"/>
          <p:cNvSpPr/>
          <p:nvPr/>
        </p:nvSpPr>
        <p:spPr>
          <a:xfrm>
            <a:off x="1519910" y="5931463"/>
            <a:ext cx="9452890" cy="646331"/>
          </a:xfrm>
          <a:prstGeom prst="rect">
            <a:avLst/>
          </a:prstGeom>
        </p:spPr>
        <p:txBody>
          <a:bodyPr wrap="square">
            <a:spAutoFit/>
          </a:bodyPr>
          <a:lstStyle/>
          <a:p>
            <a:r>
              <a:rPr lang="et-EE" dirty="0" err="1"/>
              <a:t>More</a:t>
            </a:r>
            <a:r>
              <a:rPr lang="et-EE" dirty="0"/>
              <a:t> </a:t>
            </a:r>
            <a:r>
              <a:rPr lang="et-EE" dirty="0" err="1"/>
              <a:t>information</a:t>
            </a:r>
            <a:r>
              <a:rPr lang="et-EE" dirty="0"/>
              <a:t>: </a:t>
            </a:r>
            <a:r>
              <a:rPr lang="et-EE" dirty="0">
                <a:hlinkClick r:id="rId5"/>
              </a:rPr>
              <a:t>https://www.ttu.ee/institutes/department-of-electrical-power-engineering-and-mechatronics/studies-29/msc-mechatronics-double-degree-program-2/</a:t>
            </a:r>
            <a:r>
              <a:rPr lang="et-EE" dirty="0"/>
              <a:t> </a:t>
            </a:r>
          </a:p>
        </p:txBody>
      </p:sp>
      <p:sp>
        <p:nvSpPr>
          <p:cNvPr id="27" name="Slide Number Placeholder 6"/>
          <p:cNvSpPr>
            <a:spLocks noGrp="1"/>
          </p:cNvSpPr>
          <p:nvPr>
            <p:ph type="sldNum" sz="quarter" idx="4"/>
          </p:nvPr>
        </p:nvSpPr>
        <p:spPr>
          <a:xfrm>
            <a:off x="9715500" y="6225825"/>
            <a:ext cx="2057400" cy="295038"/>
          </a:xfrm>
          <a:prstGeom prst="rect">
            <a:avLst/>
          </a:prstGeom>
        </p:spPr>
        <p:txBody>
          <a:bodyPr vert="horz" lIns="91440" tIns="45720" rIns="91440" bIns="45720" rtlCol="0" anchor="ctr"/>
          <a:lstStyle>
            <a:lvl1pPr algn="r">
              <a:defRPr sz="1200">
                <a:solidFill>
                  <a:schemeClr val="tx1"/>
                </a:solidFill>
                <a:latin typeface="+mn-lt"/>
              </a:defRPr>
            </a:lvl1pPr>
          </a:lstStyle>
          <a:p>
            <a:r>
              <a:rPr lang="et-EE" dirty="0" smtClean="0"/>
              <a:t>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TTÜ Õige">
      <a:dk1>
        <a:srgbClr val="000000"/>
      </a:dk1>
      <a:lt1>
        <a:srgbClr val="FFFFFF"/>
      </a:lt1>
      <a:dk2>
        <a:srgbClr val="44546A"/>
      </a:dk2>
      <a:lt2>
        <a:srgbClr val="E7E6E6"/>
      </a:lt2>
      <a:accent1>
        <a:srgbClr val="870042"/>
      </a:accent1>
      <a:accent2>
        <a:srgbClr val="4F4C4E"/>
      </a:accent2>
      <a:accent3>
        <a:srgbClr val="C9C9C9"/>
      </a:accent3>
      <a:accent4>
        <a:srgbClr val="C58DAD"/>
      </a:accent4>
      <a:accent5>
        <a:srgbClr val="6D0036"/>
      </a:accent5>
      <a:accent6>
        <a:srgbClr val="818182"/>
      </a:accent6>
      <a:hlink>
        <a:srgbClr val="AD5A83"/>
      </a:hlink>
      <a:folHlink>
        <a:srgbClr val="C9C9C9"/>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16_9_EST_TTÜ100_Tavaline</Template>
  <TotalTime>4109</TotalTime>
  <Words>846</Words>
  <Application>Microsoft Office PowerPoint</Application>
  <PresentationFormat>Widescreen</PresentationFormat>
  <Paragraphs>175</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Verdana</vt:lpstr>
      <vt:lpstr>Wingdings</vt:lpstr>
      <vt:lpstr>Office'i kujundus</vt:lpstr>
      <vt:lpstr>PowerPoint Presentation</vt:lpstr>
      <vt:lpstr>PowerPoint Presentation</vt:lpstr>
      <vt:lpstr>PowerPoint Presentation</vt:lpstr>
      <vt:lpstr>PowerPoint Presentation</vt:lpstr>
      <vt:lpstr>PowerPoint Presentation</vt:lpstr>
      <vt:lpstr>PowerPoint Presentation</vt:lpstr>
      <vt:lpstr>34% of all international students in Estonia attend TTÜ</vt:lpstr>
      <vt:lpstr>PowerPoint Presentation</vt:lpstr>
      <vt:lpstr>PowerPoint Presentation</vt:lpstr>
      <vt:lpstr>PowerPoint Presentation</vt:lpstr>
      <vt:lpstr>PowerPoint Presentation</vt:lpstr>
      <vt:lpstr>PowerPoint Presentation</vt:lpstr>
      <vt:lpstr>PowerPoint Presentation</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Anu Teder</dc:creator>
  <cp:lastModifiedBy>Mirko Varano</cp:lastModifiedBy>
  <cp:revision>47</cp:revision>
  <cp:lastPrinted>2018-09-17T09:19:33Z</cp:lastPrinted>
  <dcterms:created xsi:type="dcterms:W3CDTF">2018-05-14T07:10:07Z</dcterms:created>
  <dcterms:modified xsi:type="dcterms:W3CDTF">2018-09-17T13:02:40Z</dcterms:modified>
</cp:coreProperties>
</file>