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0" r:id="rId2"/>
    <p:sldId id="347" r:id="rId3"/>
    <p:sldId id="348" r:id="rId4"/>
    <p:sldId id="349" r:id="rId5"/>
    <p:sldId id="344" r:id="rId6"/>
    <p:sldId id="345" r:id="rId7"/>
    <p:sldId id="353" r:id="rId8"/>
    <p:sldId id="355" r:id="rId9"/>
    <p:sldId id="356" r:id="rId10"/>
    <p:sldId id="351" r:id="rId11"/>
    <p:sldId id="352" r:id="rId12"/>
    <p:sldId id="339" r:id="rId13"/>
  </p:sldIdLst>
  <p:sldSz cx="9144000" cy="6858000" type="screen4x3"/>
  <p:notesSz cx="6669088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tthias Adam" initials="M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3399"/>
    <a:srgbClr val="CC6600"/>
    <a:srgbClr val="E9503E"/>
    <a:srgbClr val="F5A300"/>
    <a:srgbClr val="FDCA00"/>
    <a:srgbClr val="9C1C26"/>
    <a:srgbClr val="312C8C"/>
    <a:srgbClr val="B5B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25" autoAdjust="0"/>
    <p:restoredTop sz="89170" autoAdjust="0"/>
  </p:normalViewPr>
  <p:slideViewPr>
    <p:cSldViewPr snapToObjects="1">
      <p:cViewPr>
        <p:scale>
          <a:sx n="70" d="100"/>
          <a:sy n="70" d="100"/>
        </p:scale>
        <p:origin x="-2040" y="-1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2" d="100"/>
          <a:sy n="62" d="100"/>
        </p:scale>
        <p:origin x="-3312" y="-82"/>
      </p:cViewPr>
      <p:guideLst>
        <p:guide orient="horz" pos="3126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w96kywa\Documents\4%20REDEEM\DD_Europa%20und%20DD-VT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w96kywa\Documents\4%20REDEEM\DD_Europa%20und%20DD-VT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w96kywa\Documents\4%20REDEEM\DD_Europa%20und%20DD-VT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w96kywa\Documents\4%20REDEEM\DD_Europa%20und%20DD-VT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DD by country (2005/06-2014/15)</a:t>
            </a:r>
          </a:p>
          <a:p>
            <a:pPr>
              <a:defRPr/>
            </a:pPr>
            <a:r>
              <a:rPr lang="en-US" sz="1600" dirty="0"/>
              <a:t>Outbound</a:t>
            </a:r>
          </a:p>
        </c:rich>
      </c:tx>
      <c:layout/>
      <c:overlay val="0"/>
      <c:spPr>
        <a:ln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Tabelle2!$A$23</c:f>
              <c:strCache>
                <c:ptCount val="1"/>
                <c:pt idx="0">
                  <c:v>Out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accent3">
                  <a:lumMod val="95000"/>
                </a:schemeClr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</c:dPt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Tabelle2!$B$22:$F$22</c:f>
              <c:strCache>
                <c:ptCount val="5"/>
                <c:pt idx="0">
                  <c:v>France</c:v>
                </c:pt>
                <c:pt idx="1">
                  <c:v>USA</c:v>
                </c:pt>
                <c:pt idx="2">
                  <c:v>Sweden</c:v>
                </c:pt>
                <c:pt idx="3">
                  <c:v>China</c:v>
                </c:pt>
                <c:pt idx="4">
                  <c:v>Other</c:v>
                </c:pt>
              </c:strCache>
            </c:strRef>
          </c:cat>
          <c:val>
            <c:numRef>
              <c:f>Tabelle2!$B$23:$F$23</c:f>
              <c:numCache>
                <c:formatCode>General</c:formatCode>
                <c:ptCount val="5"/>
                <c:pt idx="0">
                  <c:v>58</c:v>
                </c:pt>
                <c:pt idx="1">
                  <c:v>55</c:v>
                </c:pt>
                <c:pt idx="2">
                  <c:v>17</c:v>
                </c:pt>
                <c:pt idx="3">
                  <c:v>7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DD by country (2005/06-2014/15)</a:t>
            </a:r>
          </a:p>
          <a:p>
            <a:pPr>
              <a:defRPr/>
            </a:pPr>
            <a:r>
              <a:rPr lang="en-US" sz="1600" dirty="0"/>
              <a:t>Inbound</a:t>
            </a:r>
          </a:p>
        </c:rich>
      </c:tx>
      <c:layout/>
      <c:overlay val="0"/>
      <c:spPr>
        <a:ln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Tabelle2!$A$25</c:f>
              <c:strCache>
                <c:ptCount val="1"/>
                <c:pt idx="0">
                  <c:v>In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92D050"/>
              </a:solidFill>
            </c:spPr>
          </c:dPt>
          <c:dPt>
            <c:idx val="4"/>
            <c:bubble3D val="0"/>
          </c:dPt>
          <c:dPt>
            <c:idx val="5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Tabelle2!$B$24:$G$24</c:f>
              <c:strCache>
                <c:ptCount val="6"/>
                <c:pt idx="0">
                  <c:v>France</c:v>
                </c:pt>
                <c:pt idx="1">
                  <c:v>USA</c:v>
                </c:pt>
                <c:pt idx="2">
                  <c:v>Spain</c:v>
                </c:pt>
                <c:pt idx="3">
                  <c:v>Brasil</c:v>
                </c:pt>
                <c:pt idx="4">
                  <c:v>Other</c:v>
                </c:pt>
                <c:pt idx="5">
                  <c:v>China</c:v>
                </c:pt>
              </c:strCache>
            </c:strRef>
          </c:cat>
          <c:val>
            <c:numRef>
              <c:f>Tabelle2!$B$25:$G$25</c:f>
              <c:numCache>
                <c:formatCode>General</c:formatCode>
                <c:ptCount val="6"/>
                <c:pt idx="0">
                  <c:v>142</c:v>
                </c:pt>
                <c:pt idx="1">
                  <c:v>54</c:v>
                </c:pt>
                <c:pt idx="2">
                  <c:v>61</c:v>
                </c:pt>
                <c:pt idx="3">
                  <c:v>51</c:v>
                </c:pt>
                <c:pt idx="4">
                  <c:v>14</c:v>
                </c:pt>
                <c:pt idx="5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DD by discipline (2005/06-2014/15)</a:t>
            </a:r>
          </a:p>
          <a:p>
            <a:pPr>
              <a:defRPr/>
            </a:pPr>
            <a:r>
              <a:rPr lang="en-US" sz="1600" dirty="0"/>
              <a:t>Outbound</a:t>
            </a:r>
          </a:p>
        </c:rich>
      </c:tx>
      <c:layout/>
      <c:overlay val="0"/>
      <c:spPr>
        <a:ln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Auswertung!$A$13</c:f>
              <c:strCache>
                <c:ptCount val="1"/>
                <c:pt idx="0">
                  <c:v>Out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  <c:spPr>
              <a:solidFill>
                <a:srgbClr val="92D050"/>
              </a:solidFill>
            </c:spPr>
          </c:dPt>
          <c:dPt>
            <c:idx val="6"/>
            <c:bubble3D val="0"/>
            <c:spPr>
              <a:solidFill>
                <a:schemeClr val="accent1">
                  <a:lumMod val="90000"/>
                </a:schemeClr>
              </a:solidFill>
            </c:spPr>
          </c:dPt>
          <c:dPt>
            <c:idx val="7"/>
            <c:bubble3D val="0"/>
          </c:dPt>
          <c:dLbls>
            <c:dLbl>
              <c:idx val="1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Auswertung!$B$12:$I$12</c:f>
              <c:strCache>
                <c:ptCount val="8"/>
                <c:pt idx="0">
                  <c:v>Law and Economics</c:v>
                </c:pt>
                <c:pt idx="1">
                  <c:v>Mathematics</c:v>
                </c:pt>
                <c:pt idx="2">
                  <c:v>Physics</c:v>
                </c:pt>
                <c:pt idx="3">
                  <c:v>Materials and Earth Sciences</c:v>
                </c:pt>
                <c:pt idx="4">
                  <c:v>Civil and Environmental Engineering</c:v>
                </c:pt>
                <c:pt idx="5">
                  <c:v>Mechanical Engineering</c:v>
                </c:pt>
                <c:pt idx="6">
                  <c:v>Electrical Engineering and Information Technology</c:v>
                </c:pt>
                <c:pt idx="7">
                  <c:v>Computer Science</c:v>
                </c:pt>
              </c:strCache>
            </c:strRef>
          </c:cat>
          <c:val>
            <c:numRef>
              <c:f>Auswertung!$B$13:$I$13</c:f>
              <c:numCache>
                <c:formatCode>General</c:formatCode>
                <c:ptCount val="8"/>
                <c:pt idx="0">
                  <c:v>24</c:v>
                </c:pt>
                <c:pt idx="1">
                  <c:v>2</c:v>
                </c:pt>
                <c:pt idx="2">
                  <c:v>8</c:v>
                </c:pt>
                <c:pt idx="3">
                  <c:v>0</c:v>
                </c:pt>
                <c:pt idx="4">
                  <c:v>2</c:v>
                </c:pt>
                <c:pt idx="5">
                  <c:v>83</c:v>
                </c:pt>
                <c:pt idx="6">
                  <c:v>18</c:v>
                </c:pt>
                <c:pt idx="7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DD by discipline (2005/06-2014/15)</a:t>
            </a:r>
          </a:p>
          <a:p>
            <a:pPr>
              <a:defRPr/>
            </a:pPr>
            <a:r>
              <a:rPr lang="en-US" sz="1600" dirty="0"/>
              <a:t>Inbound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Auswertung!$A$14</c:f>
              <c:strCache>
                <c:ptCount val="1"/>
                <c:pt idx="0">
                  <c:v>In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  <c:spPr>
              <a:solidFill>
                <a:srgbClr val="92D050"/>
              </a:solidFill>
            </c:spPr>
          </c:dPt>
          <c:dPt>
            <c:idx val="6"/>
            <c:bubble3D val="0"/>
            <c:spPr>
              <a:solidFill>
                <a:schemeClr val="accent1">
                  <a:lumMod val="90000"/>
                </a:schemeClr>
              </a:solidFill>
            </c:spPr>
          </c:dPt>
          <c:dPt>
            <c:idx val="7"/>
            <c:bubble3D val="0"/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Auswertung!$B$12:$I$12</c:f>
              <c:strCache>
                <c:ptCount val="8"/>
                <c:pt idx="0">
                  <c:v>Law and Economics</c:v>
                </c:pt>
                <c:pt idx="1">
                  <c:v>Mathematics</c:v>
                </c:pt>
                <c:pt idx="2">
                  <c:v>Physics</c:v>
                </c:pt>
                <c:pt idx="3">
                  <c:v>Materials and Earth Sciences</c:v>
                </c:pt>
                <c:pt idx="4">
                  <c:v>Civil and Environmental Engineering</c:v>
                </c:pt>
                <c:pt idx="5">
                  <c:v>Mechanical Engineering</c:v>
                </c:pt>
                <c:pt idx="6">
                  <c:v>Electrical Engineering and Information Technology</c:v>
                </c:pt>
                <c:pt idx="7">
                  <c:v>Computer Science</c:v>
                </c:pt>
              </c:strCache>
            </c:strRef>
          </c:cat>
          <c:val>
            <c:numRef>
              <c:f>Auswertung!$B$14:$I$14</c:f>
              <c:numCache>
                <c:formatCode>General</c:formatCode>
                <c:ptCount val="8"/>
                <c:pt idx="0">
                  <c:v>12</c:v>
                </c:pt>
                <c:pt idx="1">
                  <c:v>3</c:v>
                </c:pt>
                <c:pt idx="2">
                  <c:v>8</c:v>
                </c:pt>
                <c:pt idx="3">
                  <c:v>9</c:v>
                </c:pt>
                <c:pt idx="4">
                  <c:v>32</c:v>
                </c:pt>
                <c:pt idx="5">
                  <c:v>120</c:v>
                </c:pt>
                <c:pt idx="6">
                  <c:v>136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85255" y="420504"/>
            <a:ext cx="5254994" cy="4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473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318"/>
              </a:lnSpc>
              <a:defRPr sz="1000" b="1">
                <a:latin typeface="Stafford" pitchFamily="2" charset="0"/>
              </a:defRPr>
            </a:lvl1pPr>
          </a:lstStyle>
          <a:p>
            <a:endParaRPr lang="de-DE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85256" y="9301060"/>
            <a:ext cx="1293682" cy="28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Stafford" pitchFamily="2" charset="0"/>
              </a:defRPr>
            </a:lvl1pPr>
          </a:lstStyle>
          <a:p>
            <a:fld id="{A32DC80D-291A-4ABB-A78B-0417274A267C}" type="datetime4">
              <a:rPr lang="de-DE"/>
              <a:pPr/>
              <a:t>17. September 2018</a:t>
            </a:fld>
            <a:endParaRPr lang="de-DE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478932" y="9301060"/>
            <a:ext cx="4341082" cy="28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833911" y="9301060"/>
            <a:ext cx="651471" cy="28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  <a:fld id="{C7CC2173-B0D1-45F1-9D54-E33B7353DA19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50182" name="Picture 6" descr="tud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2276" y="391220"/>
            <a:ext cx="903106" cy="453247"/>
          </a:xfrm>
          <a:prstGeom prst="rect">
            <a:avLst/>
          </a:prstGeom>
          <a:noFill/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85255" y="194755"/>
            <a:ext cx="6300127" cy="156827"/>
          </a:xfrm>
          <a:prstGeom prst="rect">
            <a:avLst/>
          </a:prstGeom>
          <a:solidFill>
            <a:srgbClr val="B5B5B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2688" tIns="46344" rIns="92688" bIns="46344" anchor="ctr"/>
          <a:lstStyle/>
          <a:p>
            <a:endParaRPr lang="de-DE"/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185255" y="391207"/>
            <a:ext cx="6300127" cy="0"/>
          </a:xfrm>
          <a:prstGeom prst="line">
            <a:avLst/>
          </a:prstGeom>
          <a:noFill/>
          <a:ln w="1524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185255" y="9223501"/>
            <a:ext cx="6300127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183714" y="844454"/>
            <a:ext cx="6300126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007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tud_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4558" y="391214"/>
            <a:ext cx="909280" cy="456694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83709" y="9428583"/>
            <a:ext cx="1574646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88" tIns="46344" rIns="92688" bIns="46344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318"/>
              </a:lnSpc>
              <a:defRPr sz="1000">
                <a:latin typeface="Stafford" pitchFamily="2" charset="0"/>
              </a:defRPr>
            </a:lvl1pPr>
          </a:lstStyle>
          <a:p>
            <a:fld id="{065B079B-E513-489A-8A1B-D7C78493EA86}" type="datetime4">
              <a:rPr lang="de-DE"/>
              <a:pPr/>
              <a:t>17. September 2018</a:t>
            </a:fld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6963" y="1003300"/>
            <a:ext cx="4445000" cy="3333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85260" y="4651402"/>
            <a:ext cx="6298583" cy="464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88" tIns="46344" rIns="92688" bIns="46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58356" y="9428583"/>
            <a:ext cx="3992190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88" tIns="46344" rIns="92688" bIns="46344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318"/>
              </a:lnSpc>
              <a:defRPr sz="1000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50545" y="9428583"/>
            <a:ext cx="917002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88" tIns="46344" rIns="92688" bIns="46344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ts val="1318"/>
              </a:lnSpc>
              <a:defRPr sz="1000">
                <a:latin typeface="Stafford" pitchFamily="2" charset="0"/>
              </a:defRPr>
            </a:lvl1pPr>
          </a:lstStyle>
          <a:p>
            <a:r>
              <a:rPr lang="de-DE"/>
              <a:t>|  </a:t>
            </a:r>
            <a:fld id="{C36AA9A4-5D0B-4134-89A6-D8B9DAA4F25C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85255" y="420514"/>
            <a:ext cx="5254994" cy="42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9473" tIns="0" rIns="0" bIns="0" anchor="ctr"/>
          <a:lstStyle/>
          <a:p>
            <a:pPr>
              <a:lnSpc>
                <a:spcPts val="1318"/>
              </a:lnSpc>
            </a:pPr>
            <a:endParaRPr lang="de-DE" sz="1000" b="1">
              <a:latin typeface="Stafford" pitchFamily="2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85255" y="194755"/>
            <a:ext cx="6300127" cy="156827"/>
          </a:xfrm>
          <a:prstGeom prst="rect">
            <a:avLst/>
          </a:prstGeom>
          <a:solidFill>
            <a:srgbClr val="B5B5B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2688" tIns="46344" rIns="92688" bIns="46344" anchor="ctr"/>
          <a:lstStyle/>
          <a:p>
            <a:endParaRPr lang="de-DE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185255" y="391207"/>
            <a:ext cx="6300127" cy="0"/>
          </a:xfrm>
          <a:prstGeom prst="line">
            <a:avLst/>
          </a:prstGeom>
          <a:noFill/>
          <a:ln w="1524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185255" y="847900"/>
            <a:ext cx="6300127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185255" y="9428583"/>
            <a:ext cx="6300127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183714" y="4454924"/>
            <a:ext cx="6300126" cy="0"/>
          </a:xfrm>
          <a:prstGeom prst="line">
            <a:avLst/>
          </a:prstGeom>
          <a:noFill/>
          <a:ln w="7620">
            <a:solidFill>
              <a:schemeClr val="tx1"/>
            </a:solidFill>
            <a:round/>
            <a:headEnd/>
            <a:tailEnd/>
          </a:ln>
          <a:effectLst/>
        </p:spPr>
        <p:txBody>
          <a:bodyPr lIns="92688" tIns="46344" rIns="92688" bIns="46344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78740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1pPr>
    <a:lvl2pPr marL="4572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2pPr>
    <a:lvl3pPr marL="9144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3pPr>
    <a:lvl4pPr marL="13716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4pPr>
    <a:lvl5pPr marL="1828800" algn="l" rtl="0" fontAlgn="base">
      <a:spcBef>
        <a:spcPct val="10000"/>
      </a:spcBef>
      <a:spcAft>
        <a:spcPct val="0"/>
      </a:spcAft>
      <a:defRPr sz="1200" kern="1200">
        <a:solidFill>
          <a:schemeClr val="tx1"/>
        </a:solidFill>
        <a:latin typeface="Bitstream Charter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17. September 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2969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1pPr>
            <a:lvl2pPr marL="715963" indent="-274638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2pPr>
            <a:lvl3pPr marL="110172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3pPr>
            <a:lvl4pPr marL="1543050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4pPr>
            <a:lvl5pPr marL="198437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5pPr>
            <a:lvl6pPr marL="24415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6pPr>
            <a:lvl7pPr marL="28987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7pPr>
            <a:lvl8pPr marL="33559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8pPr>
            <a:lvl9pPr marL="38131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9pPr>
          </a:lstStyle>
          <a:p>
            <a:pPr>
              <a:lnSpc>
                <a:spcPts val="1313"/>
              </a:lnSpc>
              <a:spcBef>
                <a:spcPct val="0"/>
              </a:spcBef>
            </a:pPr>
            <a:fld id="{2E7F11CE-4977-40A5-90B3-0D665C9BB03E}" type="datetime4">
              <a:rPr lang="de-DE" altLang="de-DE" sz="1000">
                <a:solidFill>
                  <a:srgbClr val="000000"/>
                </a:solidFill>
                <a:latin typeface="Stafford" pitchFamily="2" charset="0"/>
              </a:rPr>
              <a:pPr>
                <a:lnSpc>
                  <a:spcPts val="1313"/>
                </a:lnSpc>
                <a:spcBef>
                  <a:spcPct val="0"/>
                </a:spcBef>
              </a:pPr>
              <a:t>17. September 2018</a:t>
            </a:fld>
            <a:endParaRPr lang="de-DE" altLang="de-DE" sz="1000">
              <a:solidFill>
                <a:srgbClr val="000000"/>
              </a:solidFill>
              <a:latin typeface="Stafford" pitchFamily="2" charset="0"/>
            </a:endParaRPr>
          </a:p>
        </p:txBody>
      </p:sp>
      <p:sp>
        <p:nvSpPr>
          <p:cNvPr id="5939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1pPr>
            <a:lvl2pPr marL="715963" indent="-274638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2pPr>
            <a:lvl3pPr marL="110172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3pPr>
            <a:lvl4pPr marL="1543050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4pPr>
            <a:lvl5pPr marL="198437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5pPr>
            <a:lvl6pPr marL="24415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6pPr>
            <a:lvl7pPr marL="28987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7pPr>
            <a:lvl8pPr marL="33559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8pPr>
            <a:lvl9pPr marL="38131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9pPr>
          </a:lstStyle>
          <a:p>
            <a:pPr>
              <a:lnSpc>
                <a:spcPts val="1313"/>
              </a:lnSpc>
              <a:spcBef>
                <a:spcPct val="0"/>
              </a:spcBef>
            </a:pPr>
            <a:r>
              <a:rPr lang="de-DE" altLang="de-DE" sz="1000">
                <a:solidFill>
                  <a:srgbClr val="000000"/>
                </a:solidFill>
                <a:latin typeface="Stafford" pitchFamily="2" charset="0"/>
              </a:rPr>
              <a:t>|  </a:t>
            </a:r>
          </a:p>
        </p:txBody>
      </p:sp>
      <p:sp>
        <p:nvSpPr>
          <p:cNvPr id="5939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1pPr>
            <a:lvl2pPr marL="715963" indent="-274638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2pPr>
            <a:lvl3pPr marL="110172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3pPr>
            <a:lvl4pPr marL="1543050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4pPr>
            <a:lvl5pPr marL="198437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5pPr>
            <a:lvl6pPr marL="24415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6pPr>
            <a:lvl7pPr marL="28987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7pPr>
            <a:lvl8pPr marL="33559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8pPr>
            <a:lvl9pPr marL="38131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9pPr>
          </a:lstStyle>
          <a:p>
            <a:pPr>
              <a:lnSpc>
                <a:spcPts val="1313"/>
              </a:lnSpc>
              <a:spcBef>
                <a:spcPct val="0"/>
              </a:spcBef>
            </a:pPr>
            <a:r>
              <a:rPr lang="de-DE" altLang="de-DE" sz="1000">
                <a:solidFill>
                  <a:srgbClr val="000000"/>
                </a:solidFill>
                <a:latin typeface="Stafford" pitchFamily="2" charset="0"/>
              </a:rPr>
              <a:t>|  </a:t>
            </a:r>
            <a:fld id="{D024FB88-0AD3-4D48-BE1F-A13134D97A40}" type="slidenum">
              <a:rPr lang="de-DE" altLang="de-DE" sz="1000">
                <a:solidFill>
                  <a:srgbClr val="000000"/>
                </a:solidFill>
                <a:latin typeface="Stafford" pitchFamily="2" charset="0"/>
              </a:rPr>
              <a:pPr>
                <a:lnSpc>
                  <a:spcPts val="1313"/>
                </a:lnSpc>
                <a:spcBef>
                  <a:spcPct val="0"/>
                </a:spcBef>
              </a:pPr>
              <a:t>2</a:t>
            </a:fld>
            <a:endParaRPr lang="de-DE" altLang="de-DE" sz="1000">
              <a:solidFill>
                <a:srgbClr val="000000"/>
              </a:solidFill>
              <a:latin typeface="Stafford" pitchFamily="2" charset="0"/>
            </a:endParaRPr>
          </a:p>
        </p:txBody>
      </p:sp>
      <p:sp>
        <p:nvSpPr>
          <p:cNvPr id="593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solidFill>
            <a:srgbClr val="FFFFFF"/>
          </a:solidFill>
          <a:ln/>
        </p:spPr>
      </p:sp>
      <p:sp>
        <p:nvSpPr>
          <p:cNvPr id="5939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de-DE" altLang="de-DE" smtClean="0">
              <a:latin typeface="Bitstream Charter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5963" indent="-274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01725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43050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84375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415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987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559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131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313"/>
              </a:lnSpc>
              <a:spcBef>
                <a:spcPct val="0"/>
              </a:spcBef>
            </a:pPr>
            <a:fld id="{7FB7CC9E-AFC2-4B59-981B-8EBCC566DCA6}" type="datetime4"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pitchFamily="34" charset="0"/>
              </a:rPr>
              <a:pPr>
                <a:lnSpc>
                  <a:spcPts val="1313"/>
                </a:lnSpc>
                <a:spcBef>
                  <a:spcPct val="0"/>
                </a:spcBef>
              </a:pPr>
              <a:t>17. September 2018</a:t>
            </a:fld>
            <a:endParaRPr lang="de-DE" altLang="de-DE" sz="1000" smtClean="0">
              <a:solidFill>
                <a:srgbClr val="000000"/>
              </a:solidFill>
              <a:latin typeface="Stafford" pitchFamily="2" charset="0"/>
              <a:cs typeface="Arial" pitchFamily="34" charset="0"/>
            </a:endParaRP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5963" indent="-274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01725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43050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84375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415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987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559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131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313"/>
              </a:lnSpc>
              <a:spcBef>
                <a:spcPct val="0"/>
              </a:spcBef>
            </a:pPr>
            <a:r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pitchFamily="34" charset="0"/>
              </a:rPr>
              <a:t>|  </a:t>
            </a:r>
          </a:p>
        </p:txBody>
      </p:sp>
      <p:sp>
        <p:nvSpPr>
          <p:cNvPr id="2662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5963" indent="-274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01725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43050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84375" indent="-2190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415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987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559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13175" indent="-2190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313"/>
              </a:lnSpc>
              <a:spcBef>
                <a:spcPct val="0"/>
              </a:spcBef>
            </a:pPr>
            <a:r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pitchFamily="34" charset="0"/>
              </a:rPr>
              <a:t>|  </a:t>
            </a:r>
            <a:fld id="{C8F017D6-62ED-4D4A-A879-DCDD03EE1D08}" type="slidenum"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pitchFamily="34" charset="0"/>
              </a:rPr>
              <a:pPr>
                <a:lnSpc>
                  <a:spcPts val="1313"/>
                </a:lnSpc>
                <a:spcBef>
                  <a:spcPct val="0"/>
                </a:spcBef>
              </a:pPr>
              <a:t>3</a:t>
            </a:fld>
            <a:endParaRPr lang="de-DE" altLang="de-DE" sz="1000" smtClean="0">
              <a:solidFill>
                <a:srgbClr val="000000"/>
              </a:solidFill>
              <a:latin typeface="Stafford" pitchFamily="2" charset="0"/>
              <a:cs typeface="Arial" pitchFamily="34" charset="0"/>
            </a:endParaRPr>
          </a:p>
        </p:txBody>
      </p:sp>
      <p:sp>
        <p:nvSpPr>
          <p:cNvPr id="266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de-DE" noProof="0" dirty="0" smtClean="0">
              <a:solidFill>
                <a:srgbClr val="000000"/>
              </a:solidFill>
              <a:latin typeface="Bitstream Charter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96963" y="1003300"/>
            <a:ext cx="4445000" cy="3333750"/>
          </a:xfrm>
          <a:ln/>
        </p:spPr>
      </p:sp>
      <p:sp>
        <p:nvSpPr>
          <p:cNvPr id="40963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>
              <a:latin typeface="Bitstream Charter" charset="0"/>
            </a:endParaRPr>
          </a:p>
        </p:txBody>
      </p:sp>
      <p:sp>
        <p:nvSpPr>
          <p:cNvPr id="40964" name="Datumsplatzhalt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1pPr>
            <a:lvl2pPr marL="715963" indent="-274638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2pPr>
            <a:lvl3pPr marL="110172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3pPr>
            <a:lvl4pPr marL="1543050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4pPr>
            <a:lvl5pPr marL="198437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5pPr>
            <a:lvl6pPr marL="24415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6pPr>
            <a:lvl7pPr marL="28987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7pPr>
            <a:lvl8pPr marL="33559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8pPr>
            <a:lvl9pPr marL="38131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9pPr>
          </a:lstStyle>
          <a:p>
            <a:pPr>
              <a:lnSpc>
                <a:spcPts val="1300"/>
              </a:lnSpc>
              <a:spcBef>
                <a:spcPct val="0"/>
              </a:spcBef>
            </a:pPr>
            <a:fld id="{054FBAFD-8AE6-4C6B-B342-F14A55ED5E4F}" type="datetime4"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charset="0"/>
              </a:rPr>
              <a:pPr>
                <a:lnSpc>
                  <a:spcPts val="1300"/>
                </a:lnSpc>
                <a:spcBef>
                  <a:spcPct val="0"/>
                </a:spcBef>
              </a:pPr>
              <a:t>17. September 2018</a:t>
            </a:fld>
            <a:endParaRPr lang="de-DE" altLang="de-DE" sz="1000" smtClean="0">
              <a:solidFill>
                <a:srgbClr val="000000"/>
              </a:solidFill>
              <a:latin typeface="Stafford" pitchFamily="2" charset="0"/>
              <a:cs typeface="Arial" charset="0"/>
            </a:endParaRPr>
          </a:p>
        </p:txBody>
      </p:sp>
      <p:sp>
        <p:nvSpPr>
          <p:cNvPr id="40965" name="Fußzeilenplatzhalter 4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1pPr>
            <a:lvl2pPr marL="715963" indent="-274638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2pPr>
            <a:lvl3pPr marL="110172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3pPr>
            <a:lvl4pPr marL="1543050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4pPr>
            <a:lvl5pPr marL="198437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5pPr>
            <a:lvl6pPr marL="24415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6pPr>
            <a:lvl7pPr marL="28987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7pPr>
            <a:lvl8pPr marL="33559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8pPr>
            <a:lvl9pPr marL="38131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9pPr>
          </a:lstStyle>
          <a:p>
            <a:pPr>
              <a:lnSpc>
                <a:spcPts val="1300"/>
              </a:lnSpc>
              <a:spcBef>
                <a:spcPct val="0"/>
              </a:spcBef>
            </a:pPr>
            <a:r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charset="0"/>
              </a:rPr>
              <a:t>|  </a:t>
            </a:r>
          </a:p>
        </p:txBody>
      </p:sp>
      <p:sp>
        <p:nvSpPr>
          <p:cNvPr id="40966" name="Foliennummernplatzhalter 5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1pPr>
            <a:lvl2pPr marL="715963" indent="-274638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2pPr>
            <a:lvl3pPr marL="110172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3pPr>
            <a:lvl4pPr marL="1543050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4pPr>
            <a:lvl5pPr marL="1984375" indent="-219075" eaLnBrk="0" hangingPunct="0">
              <a:spcBef>
                <a:spcPct val="10000"/>
              </a:spcBef>
              <a:defRPr sz="1200">
                <a:solidFill>
                  <a:schemeClr val="tx1"/>
                </a:solidFill>
                <a:latin typeface="Bitstream Charter" charset="0"/>
              </a:defRPr>
            </a:lvl5pPr>
            <a:lvl6pPr marL="24415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6pPr>
            <a:lvl7pPr marL="28987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7pPr>
            <a:lvl8pPr marL="33559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8pPr>
            <a:lvl9pPr marL="3813175" indent="-219075" eaLnBrk="0" fontAlgn="base" hangingPunct="0">
              <a:spcBef>
                <a:spcPct val="1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itstream Charter" charset="0"/>
              </a:defRPr>
            </a:lvl9pPr>
          </a:lstStyle>
          <a:p>
            <a:pPr>
              <a:lnSpc>
                <a:spcPts val="1300"/>
              </a:lnSpc>
              <a:spcBef>
                <a:spcPct val="0"/>
              </a:spcBef>
            </a:pPr>
            <a:r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charset="0"/>
              </a:rPr>
              <a:t>|  </a:t>
            </a:r>
            <a:fld id="{97E58BF9-17B8-4250-90C0-F408F932E3C6}" type="slidenum">
              <a:rPr lang="de-DE" altLang="de-DE" sz="1000" smtClean="0">
                <a:solidFill>
                  <a:srgbClr val="000000"/>
                </a:solidFill>
                <a:latin typeface="Stafford" pitchFamily="2" charset="0"/>
                <a:cs typeface="Arial" charset="0"/>
              </a:rPr>
              <a:pPr>
                <a:lnSpc>
                  <a:spcPts val="1300"/>
                </a:lnSpc>
                <a:spcBef>
                  <a:spcPct val="0"/>
                </a:spcBef>
              </a:pPr>
              <a:t>4</a:t>
            </a:fld>
            <a:endParaRPr lang="de-DE" altLang="de-DE" sz="1000" smtClean="0">
              <a:solidFill>
                <a:srgbClr val="000000"/>
              </a:solidFill>
              <a:latin typeface="Stafford" pitchFamily="2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EE65A-86D2-408A-8B0B-59528282B44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39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96963" y="1003300"/>
            <a:ext cx="4445000" cy="3333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|  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|  </a:t>
            </a:r>
            <a:fld id="{128EFCC9-9A2C-4804-987C-092E0E62D7BE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0276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B079B-E513-489A-8A1B-D7C78493EA86}" type="datetime4">
              <a:rPr lang="de-DE" smtClean="0"/>
              <a:pPr/>
              <a:t>17. September 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| 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C36AA9A4-5D0B-4134-89A6-D8B9DAA4F25C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9723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250825" y="368300"/>
            <a:ext cx="8642350" cy="2089150"/>
          </a:xfrm>
          <a:prstGeom prst="rect">
            <a:avLst/>
          </a:prstGeom>
          <a:solidFill>
            <a:srgbClr val="9C1C2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rgbClr val="000000"/>
              </a:solidFill>
            </a:endParaRP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250825" y="196850"/>
            <a:ext cx="8642350" cy="144463"/>
          </a:xfrm>
          <a:prstGeom prst="rect">
            <a:avLst/>
          </a:prstGeom>
          <a:solidFill>
            <a:srgbClr val="9C1C26"/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58775" y="1988840"/>
            <a:ext cx="6642117" cy="405110"/>
          </a:xfrm>
        </p:spPr>
        <p:txBody>
          <a:bodyPr lIns="0" tIns="0" rIns="0" bIns="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endParaRPr lang="en-US" noProof="0" dirty="0"/>
          </a:p>
        </p:txBody>
      </p:sp>
      <p:pic>
        <p:nvPicPr>
          <p:cNvPr id="87049" name="Picture 9" descr="tud_logo"/>
          <p:cNvPicPr>
            <a:picLocks noChangeAspect="1" noChangeArrowheads="1"/>
          </p:cNvPicPr>
          <p:nvPr/>
        </p:nvPicPr>
        <p:blipFill>
          <a:blip r:embed="rId2" cstate="print"/>
          <a:srcRect r="5453"/>
          <a:stretch>
            <a:fillRect/>
          </a:stretch>
        </p:blipFill>
        <p:spPr bwMode="auto">
          <a:xfrm>
            <a:off x="7172325" y="657225"/>
            <a:ext cx="18732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5" name="Line 15"/>
          <p:cNvSpPr>
            <a:spLocks noChangeShapeType="1"/>
          </p:cNvSpPr>
          <p:nvPr/>
        </p:nvSpPr>
        <p:spPr bwMode="auto">
          <a:xfrm>
            <a:off x="252413" y="6357958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87058" name="Rectangle 18"/>
          <p:cNvSpPr>
            <a:spLocks noChangeArrowheads="1"/>
          </p:cNvSpPr>
          <p:nvPr/>
        </p:nvSpPr>
        <p:spPr bwMode="auto">
          <a:xfrm>
            <a:off x="250825" y="360363"/>
            <a:ext cx="8640763" cy="142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87059" name="Rectangle 19"/>
          <p:cNvSpPr>
            <a:spLocks noChangeArrowheads="1"/>
          </p:cNvSpPr>
          <p:nvPr/>
        </p:nvSpPr>
        <p:spPr bwMode="auto">
          <a:xfrm>
            <a:off x="250825" y="2457450"/>
            <a:ext cx="8640763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358775" y="488950"/>
            <a:ext cx="6642117" cy="1355874"/>
          </a:xfrm>
        </p:spPr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bg1"/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15" name="Fußzeilenplatzhalter 3"/>
          <p:cNvSpPr txBox="1">
            <a:spLocks/>
          </p:cNvSpPr>
          <p:nvPr userDrawn="1"/>
        </p:nvSpPr>
        <p:spPr>
          <a:xfrm>
            <a:off x="252413" y="6489700"/>
            <a:ext cx="8640762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Tahoma" pitchFamily="34" charset="0"/>
              </a:rPr>
              <a:t>17.09.2018  |  REDEEM2 – Kick Off | Technische Universität Darmstadt | Dr. Andreas Winkler |  			                        </a:t>
            </a:r>
            <a:fld id="{8E9B2640-8CD7-45FF-9440-54608BC46479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Tahoma" pitchFamily="34" charset="0"/>
            </a:endParaRPr>
          </a:p>
          <a:p>
            <a:pPr>
              <a:defRPr/>
            </a:pPr>
            <a:endParaRPr lang="de-DE" sz="1000" dirty="0">
              <a:solidFill>
                <a:srgbClr val="000000"/>
              </a:solidFill>
              <a:latin typeface="Arial"/>
              <a:cs typeface="Tahoma" pitchFamily="34" charset="0"/>
            </a:endParaRPr>
          </a:p>
        </p:txBody>
      </p:sp>
      <p:pic>
        <p:nvPicPr>
          <p:cNvPr id="14" name="Picture 2" descr="E:\bal.pa\Desktop\startfolie_3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4" y="2632825"/>
            <a:ext cx="8639174" cy="353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409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41178" y="1647187"/>
            <a:ext cx="4281499" cy="4734223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8787" y="1647187"/>
            <a:ext cx="4291001" cy="473422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41178" y="572629"/>
            <a:ext cx="6877005" cy="685799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2073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252492" y="1647187"/>
            <a:ext cx="4145751" cy="4734223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8787" y="1647187"/>
            <a:ext cx="4274711" cy="2297999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8788" y="4083411"/>
            <a:ext cx="4282856" cy="2297999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41178" y="572629"/>
            <a:ext cx="6877005" cy="685799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41179" y="6587309"/>
            <a:ext cx="8880648" cy="272131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37 </a:t>
            </a:r>
          </a:p>
        </p:txBody>
      </p:sp>
    </p:spTree>
    <p:extLst>
      <p:ext uri="{BB962C8B-B14F-4D97-AF65-F5344CB8AC3E}">
        <p14:creationId xmlns:p14="http://schemas.microsoft.com/office/powerpoint/2010/main" val="2636708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481A1-74C6-48E4-B1BB-67D188AC3FD2}" type="datetimeFigureOut">
              <a:rPr lang="en-US"/>
              <a:pPr>
                <a:defRPr/>
              </a:pPr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70CFD-F715-4506-8D2B-B8A2975F1F9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61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250825" y="368300"/>
            <a:ext cx="8642350" cy="2089150"/>
          </a:xfrm>
          <a:prstGeom prst="rect">
            <a:avLst/>
          </a:prstGeom>
          <a:solidFill>
            <a:srgbClr val="9C1C2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250825" y="196850"/>
            <a:ext cx="8642350" cy="144463"/>
          </a:xfrm>
          <a:prstGeom prst="rect">
            <a:avLst/>
          </a:prstGeom>
          <a:solidFill>
            <a:srgbClr val="9C1C26"/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58775" y="1988840"/>
            <a:ext cx="6642117" cy="405110"/>
          </a:xfrm>
        </p:spPr>
        <p:txBody>
          <a:bodyPr lIns="0" tIns="0" rIns="0" bIns="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Dienstag, 13. Dezember 2016</a:t>
            </a:r>
            <a:endParaRPr lang="de-DE" dirty="0"/>
          </a:p>
        </p:txBody>
      </p:sp>
      <p:pic>
        <p:nvPicPr>
          <p:cNvPr id="87049" name="Picture 9" descr="tud_logo"/>
          <p:cNvPicPr>
            <a:picLocks noChangeAspect="1" noChangeArrowheads="1"/>
          </p:cNvPicPr>
          <p:nvPr/>
        </p:nvPicPr>
        <p:blipFill>
          <a:blip r:embed="rId2" cstate="print"/>
          <a:srcRect r="5453"/>
          <a:stretch>
            <a:fillRect/>
          </a:stretch>
        </p:blipFill>
        <p:spPr bwMode="auto">
          <a:xfrm>
            <a:off x="7172325" y="657225"/>
            <a:ext cx="18732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5" name="Line 15"/>
          <p:cNvSpPr>
            <a:spLocks noChangeShapeType="1"/>
          </p:cNvSpPr>
          <p:nvPr/>
        </p:nvSpPr>
        <p:spPr bwMode="auto">
          <a:xfrm>
            <a:off x="252413" y="6357958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7058" name="Rectangle 18"/>
          <p:cNvSpPr>
            <a:spLocks noChangeArrowheads="1"/>
          </p:cNvSpPr>
          <p:nvPr/>
        </p:nvSpPr>
        <p:spPr bwMode="auto">
          <a:xfrm>
            <a:off x="250825" y="360363"/>
            <a:ext cx="8640763" cy="142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7059" name="Rectangle 19"/>
          <p:cNvSpPr>
            <a:spLocks noChangeArrowheads="1"/>
          </p:cNvSpPr>
          <p:nvPr/>
        </p:nvSpPr>
        <p:spPr bwMode="auto">
          <a:xfrm>
            <a:off x="250825" y="2457450"/>
            <a:ext cx="8640763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>
          <a:xfrm>
            <a:off x="358775" y="488950"/>
            <a:ext cx="6642117" cy="1355874"/>
          </a:xfrm>
        </p:spPr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Treffen der Internationalisierungskoordinatorinnen und Internationalisierungskoordinatoren</a:t>
            </a:r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2612930"/>
            <a:ext cx="8640762" cy="355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ußzeilenplatzhalter 3"/>
          <p:cNvSpPr txBox="1">
            <a:spLocks/>
          </p:cNvSpPr>
          <p:nvPr userDrawn="1"/>
        </p:nvSpPr>
        <p:spPr>
          <a:xfrm>
            <a:off x="252413" y="6489700"/>
            <a:ext cx="8640762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Tahoma" pitchFamily="34" charset="0"/>
              </a:rPr>
              <a:t>17.09.2018  |  REDEEM2 – Kick Off | Technische Universität Darmstadt | Dr. Andreas Winkler |  			                        </a:t>
            </a:r>
            <a:fld id="{8E9B2640-8CD7-45FF-9440-54608BC46479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93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620000"/>
            <a:ext cx="6823569" cy="447994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6421455" cy="1362075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642145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58775" y="1592263"/>
            <a:ext cx="4135438" cy="4551381"/>
          </a:xfrm>
        </p:spPr>
        <p:txBody>
          <a:bodyPr/>
          <a:lstStyle>
            <a:lvl1pPr marL="0" indent="0"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86314" y="1592263"/>
            <a:ext cx="4105274" cy="4551381"/>
          </a:xfrm>
        </p:spPr>
        <p:txBody>
          <a:bodyPr/>
          <a:lstStyle>
            <a:lvl1pPr marL="0" indent="0"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57620" y="1620000"/>
            <a:ext cx="5000660" cy="45061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58776" y="1620000"/>
            <a:ext cx="3106738" cy="45061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58775" y="488950"/>
            <a:ext cx="6840000" cy="838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1928801"/>
            <a:ext cx="5486400" cy="27987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250825" y="368300"/>
            <a:ext cx="86423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488950"/>
            <a:ext cx="664211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Treffen der Internationalisierungskoordinatorinnen &amp; Internationalisierungskoordinatoren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0000" y="1620000"/>
            <a:ext cx="664089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50825" y="196850"/>
            <a:ext cx="8642350" cy="144463"/>
          </a:xfrm>
          <a:prstGeom prst="rect">
            <a:avLst/>
          </a:prstGeom>
          <a:solidFill>
            <a:srgbClr val="9C1C26"/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pic>
        <p:nvPicPr>
          <p:cNvPr id="1033" name="Picture 9" descr="tud_logo"/>
          <p:cNvPicPr>
            <a:picLocks noChangeAspect="1" noChangeArrowheads="1"/>
          </p:cNvPicPr>
          <p:nvPr/>
        </p:nvPicPr>
        <p:blipFill>
          <a:blip r:embed="rId14" cstate="print"/>
          <a:srcRect r="5453"/>
          <a:stretch>
            <a:fillRect/>
          </a:stretch>
        </p:blipFill>
        <p:spPr bwMode="auto">
          <a:xfrm>
            <a:off x="7167563" y="512763"/>
            <a:ext cx="18732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250825" y="1449388"/>
            <a:ext cx="8640763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250825" y="366713"/>
            <a:ext cx="8640763" cy="142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1" name="Line 15"/>
          <p:cNvSpPr>
            <a:spLocks noChangeShapeType="1"/>
          </p:cNvSpPr>
          <p:nvPr userDrawn="1"/>
        </p:nvSpPr>
        <p:spPr bwMode="auto">
          <a:xfrm>
            <a:off x="252413" y="6357958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latin typeface="+mn-lt"/>
              <a:cs typeface="Tahoma" pitchFamily="34" charset="0"/>
            </a:endParaRPr>
          </a:p>
        </p:txBody>
      </p:sp>
      <p:sp>
        <p:nvSpPr>
          <p:cNvPr id="13" name="Fußzeilenplatzhalter 3"/>
          <p:cNvSpPr txBox="1">
            <a:spLocks/>
          </p:cNvSpPr>
          <p:nvPr userDrawn="1"/>
        </p:nvSpPr>
        <p:spPr>
          <a:xfrm>
            <a:off x="252412" y="6489700"/>
            <a:ext cx="8639175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17.09.2018  |  REDEEM2 – Kick Off |</a:t>
            </a:r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Tahoma" pitchFamily="34" charset="0"/>
              </a:rPr>
              <a:t> Technische Universität Darmstadt | </a:t>
            </a:r>
            <a:r>
              <a:rPr kumimoji="0" lang="de-DE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Dr. Andreas Winkler |  			                        </a:t>
            </a:r>
            <a:fld id="{8E9B2640-8CD7-45FF-9440-54608BC46479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baseline="0">
          <a:solidFill>
            <a:schemeClr val="tx1"/>
          </a:solidFill>
          <a:latin typeface="+mn-lt"/>
          <a:ea typeface="+mj-ea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179388" indent="-179388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None/>
        <a:defRPr sz="200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9388" indent="-177800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Tahoma" pitchFamily="34" charset="0"/>
        </a:defRPr>
      </a:lvl2pPr>
      <a:lvl3pPr marL="538163" indent="-187325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Tahoma" pitchFamily="34" charset="0"/>
        </a:defRPr>
      </a:lvl3pPr>
      <a:lvl4pPr marL="717550" indent="-173038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Tahoma" pitchFamily="34" charset="0"/>
        </a:defRPr>
      </a:lvl4pPr>
      <a:lvl5pPr marL="908050" indent="-188913" algn="l" rtl="0" eaLnBrk="1" fontAlgn="base" hangingPunct="1">
        <a:lnSpc>
          <a:spcPct val="130000"/>
        </a:lnSpc>
        <a:spcBef>
          <a:spcPts val="200"/>
        </a:spcBef>
        <a:spcAft>
          <a:spcPts val="23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Tahoma" pitchFamily="34" charset="0"/>
        </a:defRPr>
      </a:lvl5pPr>
      <a:lvl6pPr marL="13652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18224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2796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2736850" indent="-1889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schmitt.pi@pvw.tu.darmstadt.de" TargetMode="External"/><Relationship Id="rId2" Type="http://schemas.openxmlformats.org/officeDocument/2006/relationships/hyperlink" Target="mailto:winkler.an@pvw.tu-darmstadt.de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mailto:neubacher@informatik.tu-darmstadt.de" TargetMode="External"/><Relationship Id="rId4" Type="http://schemas.openxmlformats.org/officeDocument/2006/relationships/hyperlink" Target="mailto:radu.musevici@cs.tu-darmstadt.d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1" y="631844"/>
            <a:ext cx="6696744" cy="1789044"/>
          </a:xfrm>
        </p:spPr>
        <p:txBody>
          <a:bodyPr/>
          <a:lstStyle/>
          <a:p>
            <a:r>
              <a:rPr lang="de-DE" sz="2800" dirty="0" smtClean="0"/>
              <a:t>REDEEM2 – Kick-Off</a:t>
            </a:r>
            <a:br>
              <a:rPr lang="de-DE" sz="2800" dirty="0" smtClean="0"/>
            </a:br>
            <a:r>
              <a:rPr lang="de-DE" sz="2000" b="0" dirty="0" smtClean="0"/>
              <a:t>Tallinn, 17.09.2018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373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C00000"/>
                </a:solidFill>
              </a:rPr>
              <a:t>Industry Research Collaboration Models at </a:t>
            </a:r>
            <a:r>
              <a:rPr lang="en-US" sz="2800" dirty="0" err="1" smtClean="0">
                <a:solidFill>
                  <a:srgbClr val="C00000"/>
                </a:solidFill>
              </a:rPr>
              <a:t>TUDa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055622" y="1560484"/>
            <a:ext cx="6989824" cy="15823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/>
          <a:p>
            <a:pPr algn="l"/>
            <a:r>
              <a:rPr lang="en-US" dirty="0" smtClean="0"/>
              <a:t>“Classic”</a:t>
            </a:r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de-DE" dirty="0"/>
          </a:p>
          <a:p>
            <a:pPr algn="l"/>
            <a:endParaRPr lang="en-US" dirty="0" smtClean="0"/>
          </a:p>
        </p:txBody>
      </p:sp>
      <p:sp>
        <p:nvSpPr>
          <p:cNvPr id="7" name="Textfeld 6"/>
          <p:cNvSpPr txBox="1"/>
          <p:nvPr/>
        </p:nvSpPr>
        <p:spPr>
          <a:xfrm>
            <a:off x="1055622" y="3215267"/>
            <a:ext cx="6989824" cy="156443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r>
              <a:rPr lang="en-US" dirty="0" smtClean="0"/>
              <a:t>Innovation Partnerships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1055622" y="4869550"/>
            <a:ext cx="6989824" cy="489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 algn="ctr"/>
            <a:r>
              <a:rPr lang="en-US" dirty="0" smtClean="0"/>
              <a:t>Application Centers and Model Factories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1055622" y="5456263"/>
            <a:ext cx="6989825" cy="79662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>
              <a:buClr>
                <a:srgbClr val="B90F22"/>
              </a:buClr>
            </a:pPr>
            <a:r>
              <a:rPr lang="en-US" i="1" dirty="0" smtClean="0">
                <a:solidFill>
                  <a:schemeClr val="bg1"/>
                </a:solidFill>
              </a:rPr>
              <a:t>Endowed Professorships, Cooperative Professorships, Internships, …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633900" y="3789996"/>
            <a:ext cx="3207166" cy="8151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 algn="ctr"/>
            <a:r>
              <a:rPr lang="de-DE" dirty="0" smtClean="0"/>
              <a:t>Collaborative</a:t>
            </a:r>
          </a:p>
          <a:p>
            <a:pPr algn="ctr"/>
            <a:r>
              <a:rPr lang="de-DE" dirty="0" smtClean="0"/>
              <a:t>Research Lab</a:t>
            </a:r>
            <a:endParaRPr lang="en-US" dirty="0" smtClean="0"/>
          </a:p>
        </p:txBody>
      </p:sp>
      <p:sp>
        <p:nvSpPr>
          <p:cNvPr id="15" name="Textfeld 14"/>
          <p:cNvSpPr txBox="1"/>
          <p:nvPr/>
        </p:nvSpPr>
        <p:spPr>
          <a:xfrm>
            <a:off x="1296221" y="3789996"/>
            <a:ext cx="3097438" cy="8151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 algn="ctr"/>
            <a:r>
              <a:rPr lang="de-DE" dirty="0" smtClean="0"/>
              <a:t>Strategic Alliance</a:t>
            </a:r>
            <a:endParaRPr lang="en-US" dirty="0" smtClean="0"/>
          </a:p>
        </p:txBody>
      </p:sp>
      <p:sp>
        <p:nvSpPr>
          <p:cNvPr id="16" name="Textfeld 15"/>
          <p:cNvSpPr txBox="1"/>
          <p:nvPr/>
        </p:nvSpPr>
        <p:spPr>
          <a:xfrm>
            <a:off x="1268239" y="2160237"/>
            <a:ext cx="1509599" cy="8151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 algn="ctr"/>
            <a:r>
              <a:rPr lang="en-US" smtClean="0"/>
              <a:t>Contract </a:t>
            </a:r>
          </a:p>
          <a:p>
            <a:pPr algn="ctr"/>
            <a:r>
              <a:rPr lang="en-US" smtClean="0"/>
              <a:t>Research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2982881" y="2160237"/>
            <a:ext cx="3097438" cy="8151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 algn="ctr"/>
            <a:r>
              <a:rPr lang="en-US" dirty="0" smtClean="0">
                <a:cs typeface="Arial" pitchFamily="34" charset="0"/>
              </a:rPr>
              <a:t>Privately &amp; Publicly Funded Research Collaboration</a:t>
            </a:r>
            <a:endParaRPr lang="en-US" dirty="0" smtClean="0"/>
          </a:p>
        </p:txBody>
      </p:sp>
      <p:sp>
        <p:nvSpPr>
          <p:cNvPr id="18" name="Textfeld 17"/>
          <p:cNvSpPr txBox="1"/>
          <p:nvPr/>
        </p:nvSpPr>
        <p:spPr>
          <a:xfrm>
            <a:off x="6331467" y="2160237"/>
            <a:ext cx="1509599" cy="8151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80147" tIns="40074" rIns="80147" bIns="40074" rtlCol="0" anchor="ctr" anchorCtr="0">
            <a:noAutofit/>
          </a:bodyPr>
          <a:lstStyle>
            <a:defPPr>
              <a:defRPr lang="de-DE"/>
            </a:defPPr>
            <a:lvl1pPr algn="l"/>
          </a:lstStyle>
          <a:p>
            <a:pPr algn="ctr"/>
            <a:r>
              <a:rPr lang="de-DE" dirty="0" smtClean="0"/>
              <a:t>Licensing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282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8775" y="488950"/>
            <a:ext cx="6949529" cy="838200"/>
          </a:xfrm>
        </p:spPr>
        <p:txBody>
          <a:bodyPr/>
          <a:lstStyle/>
          <a:p>
            <a:r>
              <a:rPr lang="de-DE" sz="2800" dirty="0" err="1" smtClean="0">
                <a:solidFill>
                  <a:srgbClr val="C00000"/>
                </a:solidFill>
              </a:rPr>
              <a:t>Relationship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with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Industry</a:t>
            </a:r>
            <a:r>
              <a:rPr lang="de-DE" sz="2800" dirty="0" smtClean="0">
                <a:solidFill>
                  <a:srgbClr val="C00000"/>
                </a:solidFill>
              </a:rPr>
              <a:t> @ </a:t>
            </a:r>
            <a:r>
              <a:rPr lang="de-DE" sz="2800" dirty="0" err="1" smtClean="0">
                <a:solidFill>
                  <a:srgbClr val="C00000"/>
                </a:solidFill>
              </a:rPr>
              <a:t>TUDa</a:t>
            </a:r>
            <a:endParaRPr lang="de-DE" sz="2800" dirty="0">
              <a:solidFill>
                <a:srgbClr val="C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b="1" dirty="0"/>
              <a:t>Innovation </a:t>
            </a:r>
            <a:r>
              <a:rPr lang="en-US" b="1" dirty="0" smtClean="0"/>
              <a:t>partnerships: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Collaborative research labs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Strategic </a:t>
            </a:r>
            <a:r>
              <a:rPr lang="en-US" dirty="0" smtClean="0"/>
              <a:t>alliances</a:t>
            </a:r>
          </a:p>
          <a:p>
            <a:pPr marL="701675" lvl="2" indent="-342900">
              <a:buFont typeface="Wingdings" panose="05000000000000000000" pitchFamily="2" charset="2"/>
              <a:buChar char="Ø"/>
            </a:pPr>
            <a:r>
              <a:rPr lang="en-US" dirty="0" smtClean="0"/>
              <a:t>DB, Bosch, Siemens, Continental, Merck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Application </a:t>
            </a:r>
            <a:r>
              <a:rPr lang="en-US" dirty="0" smtClean="0"/>
              <a:t>centers </a:t>
            </a:r>
            <a:r>
              <a:rPr lang="en-US" dirty="0"/>
              <a:t>and </a:t>
            </a:r>
            <a:r>
              <a:rPr lang="en-US" dirty="0" smtClean="0"/>
              <a:t>model factories</a:t>
            </a:r>
          </a:p>
          <a:p>
            <a:pPr marL="0" indent="0"/>
            <a:endParaRPr lang="de-DE" dirty="0"/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77072"/>
            <a:ext cx="2661554" cy="199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343473" y="4077072"/>
            <a:ext cx="3575975" cy="1990446"/>
            <a:chOff x="360947" y="4440458"/>
            <a:chExt cx="3938234" cy="2458316"/>
          </a:xfrm>
        </p:grpSpPr>
        <p:pic>
          <p:nvPicPr>
            <p:cNvPr id="7" name="Picture 8" descr="http://www.bine.info/fileadmin/content/News/2014/Bilder/140819_1_ETA-Fabrik_aussen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947" y="4440458"/>
              <a:ext cx="3933306" cy="2458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8929" y="6237212"/>
              <a:ext cx="1820252" cy="661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2" descr="R:\D_VI\VI_B\0-Kooperationsmanagement\0-Zielgruppen\Unternehmen\Deutsche Bahn\2014-03-31_Entscheidungsboard\Fotos\201403310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98" y="1651969"/>
            <a:ext cx="1886000" cy="253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20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smtClean="0">
                <a:solidFill>
                  <a:srgbClr val="C00000"/>
                </a:solidFill>
              </a:rPr>
              <a:t>Project Management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000" y="1620000"/>
            <a:ext cx="8532480" cy="4479943"/>
          </a:xfrm>
        </p:spPr>
        <p:txBody>
          <a:bodyPr/>
          <a:lstStyle/>
          <a:p>
            <a:pPr marL="0" indent="0"/>
            <a:r>
              <a:rPr lang="sv-SE" sz="2200" dirty="0" smtClean="0">
                <a:cs typeface="Arial" charset="0"/>
              </a:rPr>
              <a:t>Project coordination and </a:t>
            </a:r>
            <a:r>
              <a:rPr lang="sv-SE" sz="2200" dirty="0">
                <a:cs typeface="Arial" charset="0"/>
              </a:rPr>
              <a:t>contact </a:t>
            </a:r>
            <a:r>
              <a:rPr lang="sv-SE" sz="2200" dirty="0" smtClean="0">
                <a:cs typeface="Arial" charset="0"/>
              </a:rPr>
              <a:t>persons </a:t>
            </a:r>
            <a:r>
              <a:rPr lang="sv-SE" sz="2200" dirty="0">
                <a:cs typeface="Arial" charset="0"/>
              </a:rPr>
              <a:t>for administrative issues</a:t>
            </a:r>
          </a:p>
          <a:p>
            <a:pPr marL="914400" lvl="1" indent="-457200">
              <a:buFontTx/>
              <a:buChar char="-"/>
            </a:pPr>
            <a:r>
              <a:rPr lang="sv-SE" sz="2200" dirty="0" smtClean="0">
                <a:cs typeface="Arial" charset="0"/>
              </a:rPr>
              <a:t>Andreas Winkler (</a:t>
            </a:r>
            <a:r>
              <a:rPr lang="sv-SE" sz="2200" dirty="0" smtClean="0">
                <a:cs typeface="Arial" charset="0"/>
                <a:hlinkClick r:id="rId2"/>
              </a:rPr>
              <a:t>winkler.an@pvw.tu-darmstadt.de</a:t>
            </a:r>
            <a:r>
              <a:rPr lang="sv-SE" sz="2200" dirty="0" smtClean="0">
                <a:cs typeface="Arial" charset="0"/>
              </a:rPr>
              <a:t>)</a:t>
            </a:r>
          </a:p>
          <a:p>
            <a:pPr marL="914400" lvl="1" indent="-457200">
              <a:buFontTx/>
              <a:buChar char="-"/>
            </a:pPr>
            <a:r>
              <a:rPr lang="sv-SE" sz="2200" dirty="0" smtClean="0">
                <a:cs typeface="Arial" charset="0"/>
              </a:rPr>
              <a:t>Pia Schmitt (</a:t>
            </a:r>
            <a:r>
              <a:rPr lang="sv-SE" sz="2200" dirty="0" smtClean="0">
                <a:cs typeface="Arial" charset="0"/>
                <a:hlinkClick r:id="rId3"/>
              </a:rPr>
              <a:t>schmitt.pi@pvw.tu.darmstadt.de</a:t>
            </a:r>
            <a:r>
              <a:rPr lang="sv-SE" sz="2200" dirty="0" smtClean="0">
                <a:cs typeface="Arial" charset="0"/>
              </a:rPr>
              <a:t>) </a:t>
            </a:r>
            <a:endParaRPr lang="sv-SE" sz="2200" dirty="0">
              <a:cs typeface="Arial" charset="0"/>
            </a:endParaRPr>
          </a:p>
          <a:p>
            <a:pPr marL="457200" indent="-457200">
              <a:buFontTx/>
              <a:buChar char="-"/>
            </a:pPr>
            <a:endParaRPr lang="sv-SE" sz="2200" dirty="0">
              <a:cs typeface="Arial" charset="0"/>
            </a:endParaRPr>
          </a:p>
          <a:p>
            <a:pPr marL="0" indent="0"/>
            <a:r>
              <a:rPr lang="sv-SE" sz="2200" dirty="0">
                <a:cs typeface="Arial" charset="0"/>
              </a:rPr>
              <a:t>Other key </a:t>
            </a:r>
            <a:r>
              <a:rPr lang="sv-SE" sz="2200" dirty="0" smtClean="0">
                <a:cs typeface="Arial" charset="0"/>
              </a:rPr>
              <a:t>persons to </a:t>
            </a:r>
            <a:r>
              <a:rPr lang="sv-SE" sz="2200" dirty="0">
                <a:cs typeface="Arial" charset="0"/>
              </a:rPr>
              <a:t>be </a:t>
            </a:r>
            <a:r>
              <a:rPr lang="sv-SE" sz="2200" dirty="0" smtClean="0">
                <a:cs typeface="Arial" charset="0"/>
              </a:rPr>
              <a:t>involved</a:t>
            </a:r>
          </a:p>
          <a:p>
            <a:pPr marL="0" indent="0"/>
            <a:r>
              <a:rPr lang="sv-SE" sz="2200" dirty="0" smtClean="0">
                <a:cs typeface="Arial" charset="0"/>
              </a:rPr>
              <a:t>- </a:t>
            </a:r>
            <a:r>
              <a:rPr lang="sv-SE" sz="2200" dirty="0">
                <a:cs typeface="Arial" charset="0"/>
              </a:rPr>
              <a:t>Computer</a:t>
            </a:r>
            <a:r>
              <a:rPr lang="sv-SE" sz="2200" dirty="0" smtClean="0">
                <a:cs typeface="Arial" charset="0"/>
              </a:rPr>
              <a:t> Science</a:t>
            </a:r>
            <a:endParaRPr lang="sv-SE" sz="2200" dirty="0">
              <a:cs typeface="Arial" charset="0"/>
            </a:endParaRPr>
          </a:p>
          <a:p>
            <a:pPr marL="914400" lvl="1" indent="-457200">
              <a:buFontTx/>
              <a:buChar char="-"/>
            </a:pPr>
            <a:r>
              <a:rPr lang="sv-SE" sz="2200" dirty="0" smtClean="0">
                <a:cs typeface="Arial" charset="0"/>
              </a:rPr>
              <a:t>Radu Muschevici (</a:t>
            </a:r>
            <a:r>
              <a:rPr lang="sv-SE" sz="2200" dirty="0" smtClean="0">
                <a:cs typeface="Arial" charset="0"/>
                <a:hlinkClick r:id="rId4"/>
              </a:rPr>
              <a:t>radu.musevici@cs.tu-darmstadt.de</a:t>
            </a:r>
            <a:r>
              <a:rPr lang="sv-SE" sz="2200" dirty="0" smtClean="0">
                <a:cs typeface="Arial" charset="0"/>
              </a:rPr>
              <a:t>) </a:t>
            </a:r>
          </a:p>
          <a:p>
            <a:pPr marL="914400" lvl="1" indent="-457200">
              <a:buFontTx/>
              <a:buChar char="-"/>
            </a:pPr>
            <a:r>
              <a:rPr lang="sv-SE" sz="2200" dirty="0" smtClean="0">
                <a:cs typeface="Arial" charset="0"/>
              </a:rPr>
              <a:t>Tim Neubacher (</a:t>
            </a:r>
            <a:r>
              <a:rPr lang="sv-SE" sz="2200" dirty="0" smtClean="0">
                <a:cs typeface="Arial" charset="0"/>
                <a:hlinkClick r:id="rId5"/>
              </a:rPr>
              <a:t>neubacher@informatik.tu-darmstadt.de</a:t>
            </a:r>
            <a:endParaRPr lang="sv-SE" sz="2200" dirty="0" smtClean="0">
              <a:cs typeface="Arial" charset="0"/>
            </a:endParaRPr>
          </a:p>
          <a:p>
            <a:pPr marL="0" lvl="1" indent="0">
              <a:buNone/>
            </a:pPr>
            <a:r>
              <a:rPr lang="sv-SE" sz="2200" dirty="0" smtClean="0">
                <a:cs typeface="Arial" charset="0"/>
              </a:rPr>
              <a:t>- Electrical Engineering</a:t>
            </a:r>
          </a:p>
          <a:p>
            <a:pPr marL="914400" lvl="1" indent="-457200">
              <a:buFontTx/>
              <a:buChar char="-"/>
            </a:pPr>
            <a:endParaRPr lang="sv-SE" sz="22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9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R:\D_I\Ref_IF\1 Corporate Identity\Corporate Design\Image-Präsentation Überarbeitung\Bilder_Präsentation_Neu\Ausschnitte_gewählt\f_03_IDENTITAET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08" y="1429771"/>
            <a:ext cx="8886078" cy="5059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Picture 8" descr="R:\D_I\Ref_IF\1 Corporate Identity\Corporate Design\Image-Präsentation Überarbeitung\Bilder_Präsentation_Neu\Ausschnitte_gewählt\f_03_IDENTITAET.tif"/>
          <p:cNvSpPr>
            <a:spLocks noChangeAspect="1" noChangeArrowheads="1"/>
          </p:cNvSpPr>
          <p:nvPr/>
        </p:nvSpPr>
        <p:spPr bwMode="auto">
          <a:xfrm>
            <a:off x="141180" y="1434090"/>
            <a:ext cx="8886078" cy="5059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3" tIns="40067" rIns="80133" bIns="40067"/>
          <a:lstStyle>
            <a:lvl1pPr eaLnBrk="0" hangingPunct="0"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aseline="-25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endParaRPr lang="de-DE" altLang="de-DE" smtClean="0">
              <a:solidFill>
                <a:srgbClr val="000000"/>
              </a:solidFill>
            </a:endParaRPr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2083737" y="-17277"/>
            <a:ext cx="176281" cy="365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256" tIns="43630" rIns="87256" bIns="43630">
            <a:spAutoFit/>
          </a:bodyPr>
          <a:lstStyle>
            <a:lvl1pPr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95363" eaLnBrk="0" hangingPunct="0">
              <a:lnSpc>
                <a:spcPct val="120000"/>
              </a:lnSpc>
              <a:spcAft>
                <a:spcPct val="70000"/>
              </a:spcAft>
              <a:buClr>
                <a:srgbClr val="9C1C26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35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3267" y="573061"/>
            <a:ext cx="6877005" cy="676729"/>
          </a:xfrm>
        </p:spPr>
        <p:txBody>
          <a:bodyPr/>
          <a:lstStyle/>
          <a:p>
            <a:r>
              <a:rPr lang="de-DE" altLang="de-DE" sz="2800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TUDa</a:t>
            </a:r>
            <a:r>
              <a:rPr lang="de-DE" altLang="de-DE" sz="28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– Identity</a:t>
            </a:r>
          </a:p>
        </p:txBody>
      </p:sp>
      <p:sp>
        <p:nvSpPr>
          <p:cNvPr id="6" name="Rechteck 5"/>
          <p:cNvSpPr/>
          <p:nvPr/>
        </p:nvSpPr>
        <p:spPr>
          <a:xfrm>
            <a:off x="4578789" y="1583834"/>
            <a:ext cx="4641231" cy="3775284"/>
          </a:xfrm>
          <a:prstGeom prst="rect">
            <a:avLst/>
          </a:prstGeom>
          <a:solidFill>
            <a:srgbClr val="24357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anchor="ctr"/>
          <a:lstStyle/>
          <a:p>
            <a:pPr algn="ctr">
              <a:defRPr/>
            </a:pPr>
            <a:endParaRPr lang="de-DE" baseline="-25000">
              <a:solidFill>
                <a:srgbClr val="FFFFFF"/>
              </a:solidFill>
            </a:endParaRPr>
          </a:p>
        </p:txBody>
      </p:sp>
      <p:sp>
        <p:nvSpPr>
          <p:cNvPr id="23560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580146" y="1606872"/>
            <a:ext cx="4462044" cy="3752246"/>
          </a:xfrm>
        </p:spPr>
        <p:txBody>
          <a:bodyPr lIns="87256" tIns="43630" rIns="87256" bIns="43630"/>
          <a:lstStyle/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TU Darmstadt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plays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its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part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in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addressing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the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urgent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issues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of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the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future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through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research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,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teaching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and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technology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transfer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at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the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highest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level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Technology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is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at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the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heart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of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all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disciplines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. </a:t>
            </a:r>
            <a:endParaRPr lang="de-DE" altLang="de-DE" sz="2000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20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The 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Natural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Sciences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as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well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as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Social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Sciences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and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Humanities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cooperate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closely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with</a:t>
            </a:r>
            <a:r>
              <a:rPr lang="de-DE" altLang="de-DE" sz="20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2000" dirty="0">
                <a:solidFill>
                  <a:srgbClr val="FFFFFF"/>
                </a:solidFill>
                <a:latin typeface="Arial" charset="0"/>
                <a:cs typeface="Arial" charset="0"/>
              </a:rPr>
              <a:t>Engineering.</a:t>
            </a:r>
          </a:p>
        </p:txBody>
      </p:sp>
      <p:cxnSp>
        <p:nvCxnSpPr>
          <p:cNvPr id="23561" name="Gerade Verbindung 8"/>
          <p:cNvCxnSpPr>
            <a:cxnSpLocks noChangeShapeType="1"/>
          </p:cNvCxnSpPr>
          <p:nvPr/>
        </p:nvCxnSpPr>
        <p:spPr bwMode="auto">
          <a:xfrm>
            <a:off x="141179" y="6496598"/>
            <a:ext cx="8880648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69238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2" descr="R:\D_I\Ref_IF\1 Corporate Identity\Corporate Design\Image-Präsentation Überarbeitung\Bilder_20150416\führend_in_forschung_Transparentmotor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" b="19392"/>
          <a:stretch>
            <a:fillRect/>
          </a:stretch>
        </p:blipFill>
        <p:spPr bwMode="auto">
          <a:xfrm>
            <a:off x="141288" y="1431925"/>
            <a:ext cx="8875712" cy="506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4014788" y="3040063"/>
            <a:ext cx="5003800" cy="3455987"/>
          </a:xfrm>
          <a:prstGeom prst="rect">
            <a:avLst/>
          </a:prstGeom>
          <a:solidFill>
            <a:srgbClr val="009CD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anchor="ctr"/>
          <a:lstStyle/>
          <a:p>
            <a:pPr algn="ctr">
              <a:defRPr/>
            </a:pPr>
            <a:endParaRPr lang="de-DE" baseline="-25000">
              <a:solidFill>
                <a:srgbClr val="FFFFFF"/>
              </a:solidFill>
            </a:endParaRP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2084388" y="-17463"/>
            <a:ext cx="176212" cy="3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256" tIns="43630" rIns="87256" bIns="43630">
            <a:spAutoFit/>
          </a:bodyPr>
          <a:lstStyle>
            <a:lvl1pPr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95363" eaLnBrk="0" hangingPunct="0">
              <a:lnSpc>
                <a:spcPct val="120000"/>
              </a:lnSpc>
              <a:spcAft>
                <a:spcPct val="70000"/>
              </a:spcAft>
              <a:buClr>
                <a:srgbClr val="9C1C26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0485" name="Titel 1"/>
          <p:cNvSpPr txBox="1">
            <a:spLocks/>
          </p:cNvSpPr>
          <p:nvPr/>
        </p:nvSpPr>
        <p:spPr bwMode="auto">
          <a:xfrm>
            <a:off x="141288" y="573088"/>
            <a:ext cx="60420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059" tIns="68706" rIns="103059" bIns="68706" anchor="ctr"/>
          <a:lstStyle>
            <a:lvl1pPr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95363" eaLnBrk="0" hangingPunct="0">
              <a:lnSpc>
                <a:spcPct val="120000"/>
              </a:lnSpc>
              <a:spcAft>
                <a:spcPct val="70000"/>
              </a:spcAft>
              <a:buClr>
                <a:srgbClr val="9C1C26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ct val="0"/>
              </a:spcAft>
              <a:buFont typeface="Verdana" pitchFamily="34" charset="0"/>
              <a:buNone/>
            </a:pPr>
            <a:r>
              <a:rPr lang="de-DE" altLang="de-DE" sz="2800" b="1" dirty="0">
                <a:solidFill>
                  <a:srgbClr val="C00000"/>
                </a:solidFill>
              </a:rPr>
              <a:t>TU Darmstadt at a </a:t>
            </a:r>
            <a:r>
              <a:rPr lang="de-DE" altLang="de-DE" sz="2800" b="1" dirty="0" err="1">
                <a:solidFill>
                  <a:srgbClr val="C00000"/>
                </a:solidFill>
              </a:rPr>
              <a:t>Glance</a:t>
            </a:r>
            <a:endParaRPr lang="de-DE" altLang="de-DE" sz="2800" b="1" dirty="0">
              <a:solidFill>
                <a:srgbClr val="C00000"/>
              </a:solidFill>
            </a:endParaRPr>
          </a:p>
        </p:txBody>
      </p:sp>
      <p:sp>
        <p:nvSpPr>
          <p:cNvPr id="20486" name="Rectangle 6"/>
          <p:cNvSpPr txBox="1">
            <a:spLocks noChangeArrowheads="1"/>
          </p:cNvSpPr>
          <p:nvPr/>
        </p:nvSpPr>
        <p:spPr bwMode="auto">
          <a:xfrm>
            <a:off x="4024313" y="3041650"/>
            <a:ext cx="5003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059" tIns="68706" rIns="103059" bIns="68706"/>
          <a:lstStyle>
            <a:lvl1pPr marL="285750" indent="-285750"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tabLst>
                <a:tab pos="444500" algn="l"/>
                <a:tab pos="3943350" algn="l"/>
              </a:tabLs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95363" eaLnBrk="0" hangingPunct="0">
              <a:lnSpc>
                <a:spcPct val="120000"/>
              </a:lnSpc>
              <a:spcAft>
                <a:spcPct val="70000"/>
              </a:spcAft>
              <a:buClr>
                <a:srgbClr val="9C1C26"/>
              </a:buClr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4500" algn="l"/>
                <a:tab pos="3943350" algn="l"/>
              </a:tabLst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050"/>
              </a:spcAft>
            </a:pPr>
            <a:r>
              <a:rPr lang="en-US" altLang="de-DE" sz="1800" dirty="0">
                <a:solidFill>
                  <a:srgbClr val="FFFFFF"/>
                </a:solidFill>
              </a:rPr>
              <a:t>Leading Research University, founded in 1877</a:t>
            </a:r>
          </a:p>
          <a:p>
            <a:pPr marL="0" indent="0">
              <a:lnSpc>
                <a:spcPct val="100000"/>
              </a:lnSpc>
              <a:spcAft>
                <a:spcPts val="1050"/>
              </a:spcAft>
            </a:pPr>
            <a:r>
              <a:rPr lang="en-US" altLang="de-DE" sz="1800" dirty="0" smtClean="0">
                <a:solidFill>
                  <a:srgbClr val="FFFFFF"/>
                </a:solidFill>
              </a:rPr>
              <a:t>Member </a:t>
            </a:r>
            <a:r>
              <a:rPr lang="en-US" altLang="de-DE" sz="1800" dirty="0">
                <a:solidFill>
                  <a:srgbClr val="FFFFFF"/>
                </a:solidFill>
              </a:rPr>
              <a:t>of the TU9 Alliance of leading German Institutes of </a:t>
            </a:r>
            <a:r>
              <a:rPr lang="en-US" altLang="de-DE" sz="1800" dirty="0" smtClean="0">
                <a:solidFill>
                  <a:srgbClr val="FFFFFF"/>
                </a:solidFill>
              </a:rPr>
              <a:t>Technology</a:t>
            </a:r>
          </a:p>
          <a:p>
            <a:pPr marL="0" indent="0">
              <a:lnSpc>
                <a:spcPct val="100000"/>
              </a:lnSpc>
              <a:spcAft>
                <a:spcPts val="1050"/>
              </a:spcAft>
            </a:pPr>
            <a:endParaRPr lang="en-US" altLang="de-DE" sz="1800" dirty="0">
              <a:solidFill>
                <a:srgbClr val="FFFFFF"/>
              </a:solidFill>
            </a:endParaRPr>
          </a:p>
          <a:p>
            <a:pPr marL="0" indent="0">
              <a:lnSpc>
                <a:spcPct val="100000"/>
              </a:lnSpc>
              <a:spcAft>
                <a:spcPts val="1050"/>
              </a:spcAft>
            </a:pPr>
            <a:r>
              <a:rPr lang="en-US" altLang="de-DE" sz="1800" dirty="0" smtClean="0">
                <a:solidFill>
                  <a:srgbClr val="FFFFFF"/>
                </a:solidFill>
              </a:rPr>
              <a:t>306 professors</a:t>
            </a:r>
          </a:p>
          <a:p>
            <a:pPr marL="0" indent="0">
              <a:lnSpc>
                <a:spcPct val="100000"/>
              </a:lnSpc>
              <a:spcAft>
                <a:spcPts val="1050"/>
              </a:spcAft>
            </a:pPr>
            <a:r>
              <a:rPr lang="en-US" altLang="de-DE" sz="1800" dirty="0" smtClean="0">
                <a:solidFill>
                  <a:srgbClr val="FFFFFF"/>
                </a:solidFill>
              </a:rPr>
              <a:t>26.000 </a:t>
            </a:r>
            <a:r>
              <a:rPr lang="en-US" altLang="de-DE" sz="1800" dirty="0">
                <a:solidFill>
                  <a:srgbClr val="FFFFFF"/>
                </a:solidFill>
              </a:rPr>
              <a:t>students (18% international</a:t>
            </a:r>
            <a:r>
              <a:rPr lang="en-US" altLang="de-DE" sz="1800" dirty="0" smtClean="0">
                <a:solidFill>
                  <a:srgbClr val="FFFFFF"/>
                </a:solidFill>
              </a:rPr>
              <a:t>)</a:t>
            </a:r>
          </a:p>
          <a:p>
            <a:pPr marL="0" indent="0">
              <a:lnSpc>
                <a:spcPct val="100000"/>
              </a:lnSpc>
              <a:spcAft>
                <a:spcPts val="1050"/>
              </a:spcAft>
            </a:pPr>
            <a:r>
              <a:rPr lang="en-US" altLang="de-DE" sz="1800" dirty="0" smtClean="0">
                <a:solidFill>
                  <a:srgbClr val="FFFFFF"/>
                </a:solidFill>
              </a:rPr>
              <a:t>Total funds </a:t>
            </a:r>
            <a:r>
              <a:rPr lang="en-US" altLang="de-DE" sz="1800" dirty="0">
                <a:solidFill>
                  <a:srgbClr val="FFFFFF"/>
                </a:solidFill>
              </a:rPr>
              <a:t>of </a:t>
            </a:r>
            <a:r>
              <a:rPr lang="en-US" altLang="de-DE" sz="1800" dirty="0" smtClean="0">
                <a:solidFill>
                  <a:srgbClr val="FFFFFF"/>
                </a:solidFill>
              </a:rPr>
              <a:t>452 </a:t>
            </a:r>
            <a:r>
              <a:rPr lang="en-US" altLang="de-DE" sz="1800" dirty="0">
                <a:solidFill>
                  <a:srgbClr val="FFFFFF"/>
                </a:solidFill>
              </a:rPr>
              <a:t>million </a:t>
            </a:r>
            <a:r>
              <a:rPr lang="en-US" altLang="de-DE" sz="1800" dirty="0" smtClean="0">
                <a:solidFill>
                  <a:srgbClr val="FFFFFF"/>
                </a:solidFill>
              </a:rPr>
              <a:t>euros, thereof 164 million euros third party funding</a:t>
            </a:r>
            <a:endParaRPr lang="en-US" altLang="de-DE" sz="18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  <a:spcAft>
                <a:spcPts val="1050"/>
              </a:spcAft>
              <a:buFont typeface="Wingdings" pitchFamily="2" charset="2"/>
              <a:buChar char="Ø"/>
            </a:pPr>
            <a:endParaRPr lang="en-US" altLang="de-DE" sz="1800" dirty="0" smtClean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  <a:spcAft>
                <a:spcPts val="1050"/>
              </a:spcAft>
              <a:buFont typeface="Wingdings" pitchFamily="2" charset="2"/>
              <a:buChar char="Ø"/>
            </a:pPr>
            <a:endParaRPr lang="en-US" altLang="de-DE" sz="18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  <a:spcAft>
                <a:spcPts val="1050"/>
              </a:spcAft>
              <a:buFont typeface="Wingdings" pitchFamily="2" charset="2"/>
              <a:buChar char="Ø"/>
            </a:pPr>
            <a:endParaRPr lang="en-US" altLang="de-DE" sz="1800" dirty="0">
              <a:solidFill>
                <a:srgbClr val="FFFFFF"/>
              </a:solidFill>
            </a:endParaRPr>
          </a:p>
        </p:txBody>
      </p:sp>
      <p:sp>
        <p:nvSpPr>
          <p:cNvPr id="20487" name="Textfeld 19"/>
          <p:cNvSpPr txBox="1">
            <a:spLocks noChangeArrowheads="1"/>
          </p:cNvSpPr>
          <p:nvPr/>
        </p:nvSpPr>
        <p:spPr bwMode="auto">
          <a:xfrm>
            <a:off x="7631113" y="5818188"/>
            <a:ext cx="1404937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0067" rIns="80133" bIns="40067">
            <a:spAutoFit/>
          </a:bodyPr>
          <a:lstStyle>
            <a:lvl1pPr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lnSpc>
                <a:spcPct val="120000"/>
              </a:lnSpc>
              <a:spcAft>
                <a:spcPct val="70000"/>
              </a:spcAft>
              <a:buClr>
                <a:srgbClr val="9C1C26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ct val="0"/>
              </a:spcAft>
              <a:buFont typeface="Verdana" pitchFamily="34" charset="0"/>
              <a:buNone/>
            </a:pPr>
            <a:endParaRPr lang="de-DE" altLang="de-DE" sz="1100" baseline="-25000">
              <a:solidFill>
                <a:srgbClr val="FFFFFF"/>
              </a:solidFill>
            </a:endParaRPr>
          </a:p>
        </p:txBody>
      </p:sp>
      <p:cxnSp>
        <p:nvCxnSpPr>
          <p:cNvPr id="20488" name="Gerade Verbindung 11"/>
          <p:cNvCxnSpPr>
            <a:cxnSpLocks noChangeShapeType="1"/>
          </p:cNvCxnSpPr>
          <p:nvPr/>
        </p:nvCxnSpPr>
        <p:spPr bwMode="auto">
          <a:xfrm>
            <a:off x="141288" y="6496050"/>
            <a:ext cx="8880475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Rechteck 3"/>
          <p:cNvSpPr/>
          <p:nvPr/>
        </p:nvSpPr>
        <p:spPr>
          <a:xfrm>
            <a:off x="8001979" y="6165304"/>
            <a:ext cx="10150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altLang="de-DE" sz="1200" baseline="-25000" dirty="0">
                <a:solidFill>
                  <a:srgbClr val="FFFFFF"/>
                </a:solidFill>
                <a:latin typeface="Verdana" pitchFamily="34" charset="0"/>
                <a:cs typeface="Arial" charset="0"/>
              </a:rPr>
              <a:t>2016/17 </a:t>
            </a:r>
            <a:r>
              <a:rPr lang="de-DE" altLang="de-DE" sz="1200" baseline="-25000" dirty="0" err="1">
                <a:solidFill>
                  <a:srgbClr val="FFFFFF"/>
                </a:solidFill>
                <a:latin typeface="Verdana" pitchFamily="34" charset="0"/>
                <a:cs typeface="Arial" charset="0"/>
              </a:rPr>
              <a:t>figures</a:t>
            </a:r>
            <a:endParaRPr lang="de-DE" altLang="de-DE" sz="1200" baseline="-25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43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R:\D_I\Ref_IF\1 Corporate Identity\Corporate Design\Image-Präsentation Überarbeitung\Bilder_Präsentation_Neu\Ausschnitte_gewählt\f_10_interdisziplinär_stark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79" y="1434090"/>
            <a:ext cx="8886078" cy="5059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/>
          <p:cNvSpPr/>
          <p:nvPr/>
        </p:nvSpPr>
        <p:spPr>
          <a:xfrm>
            <a:off x="0" y="2290800"/>
            <a:ext cx="4578788" cy="294593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1178" y="2303758"/>
            <a:ext cx="4281499" cy="318062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1800" b="1">
                <a:solidFill>
                  <a:srgbClr val="000000"/>
                </a:solidFill>
                <a:latin typeface="Arial" charset="0"/>
                <a:cs typeface="Arial" charset="0"/>
              </a:rPr>
              <a:t>Our profile areas: 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1700">
                <a:solidFill>
                  <a:srgbClr val="000000"/>
                </a:solidFill>
                <a:latin typeface="Arial" charset="0"/>
                <a:cs typeface="Arial" charset="0"/>
              </a:rPr>
              <a:t>Cybersecurity (CYSEC)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1700">
                <a:latin typeface="Arial" charset="0"/>
                <a:cs typeface="Arial" charset="0"/>
              </a:rPr>
              <a:t>Internet and Digitisation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1700">
                <a:solidFill>
                  <a:srgbClr val="000000"/>
                </a:solidFill>
                <a:latin typeface="Arial" charset="0"/>
                <a:cs typeface="Arial" charset="0"/>
              </a:rPr>
              <a:t>Matter and Radiation Science (MaRS)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1700">
                <a:solidFill>
                  <a:srgbClr val="000000"/>
                </a:solidFill>
                <a:latin typeface="Arial" charset="0"/>
                <a:cs typeface="Arial" charset="0"/>
              </a:rPr>
              <a:t>Thermo-Fluids &amp; Interfaces (TFI)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de-DE" altLang="de-DE" sz="1700">
                <a:solidFill>
                  <a:srgbClr val="000000"/>
                </a:solidFill>
                <a:latin typeface="Arial" charset="0"/>
                <a:cs typeface="Arial" charset="0"/>
              </a:rPr>
              <a:t>Future Energy Systems (ENERGY)</a:t>
            </a:r>
          </a:p>
          <a:p>
            <a:pPr marL="0" indent="0">
              <a:lnSpc>
                <a:spcPct val="100000"/>
              </a:lnSpc>
              <a:spcBef>
                <a:spcPts val="526"/>
              </a:spcBef>
              <a:spcAft>
                <a:spcPts val="526"/>
              </a:spcAft>
            </a:pPr>
            <a:r>
              <a:rPr lang="en-US" altLang="de-DE" sz="1700">
                <a:latin typeface="Arial" charset="0"/>
                <a:cs typeface="Arial" charset="0"/>
              </a:rPr>
              <a:t>From Material to Product Innovation (PMP)</a:t>
            </a:r>
          </a:p>
        </p:txBody>
      </p:sp>
      <p:sp>
        <p:nvSpPr>
          <p:cNvPr id="28677" name="Titel 1"/>
          <p:cNvSpPr txBox="1">
            <a:spLocks/>
          </p:cNvSpPr>
          <p:nvPr/>
        </p:nvSpPr>
        <p:spPr bwMode="auto">
          <a:xfrm>
            <a:off x="141178" y="573060"/>
            <a:ext cx="6765691" cy="685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077" tIns="68718" rIns="103077" bIns="68718" anchor="ctr"/>
          <a:lstStyle>
            <a:lvl1pPr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95363" eaLnBrk="0" hangingPunct="0">
              <a:lnSpc>
                <a:spcPct val="120000"/>
              </a:lnSpc>
              <a:spcAft>
                <a:spcPct val="70000"/>
              </a:spcAft>
              <a:buClr>
                <a:srgbClr val="9C1C26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95363" eaLnBrk="0" hangingPunct="0">
              <a:lnSpc>
                <a:spcPct val="120000"/>
              </a:lnSpc>
              <a:spcAft>
                <a:spcPct val="7000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defTabSz="995363" eaLnBrk="0" hangingPunct="0">
              <a:spcBef>
                <a:spcPct val="20000"/>
              </a:spcBef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  <a:spcAft>
                <a:spcPct val="0"/>
              </a:spcAft>
              <a:buFont typeface="Verdana" pitchFamily="34" charset="0"/>
              <a:buNone/>
            </a:pPr>
            <a:r>
              <a:rPr lang="de-DE" altLang="de-DE" sz="2800" b="1" dirty="0" err="1" smtClean="0">
                <a:solidFill>
                  <a:srgbClr val="C00000"/>
                </a:solidFill>
              </a:rPr>
              <a:t>TUDa</a:t>
            </a:r>
            <a:r>
              <a:rPr lang="de-DE" altLang="de-DE" sz="2800" b="1" dirty="0" smtClean="0">
                <a:solidFill>
                  <a:srgbClr val="C00000"/>
                </a:solidFill>
              </a:rPr>
              <a:t> – </a:t>
            </a:r>
            <a:r>
              <a:rPr lang="de-DE" altLang="de-DE" sz="2800" b="1" dirty="0" err="1" smtClean="0">
                <a:solidFill>
                  <a:srgbClr val="C00000"/>
                </a:solidFill>
              </a:rPr>
              <a:t>Highly</a:t>
            </a:r>
            <a:r>
              <a:rPr lang="de-DE" altLang="de-DE" sz="2800" b="1" dirty="0" smtClean="0">
                <a:solidFill>
                  <a:srgbClr val="C00000"/>
                </a:solidFill>
              </a:rPr>
              <a:t> </a:t>
            </a:r>
            <a:r>
              <a:rPr lang="de-DE" altLang="de-DE" sz="2800" b="1" dirty="0" err="1">
                <a:solidFill>
                  <a:srgbClr val="C00000"/>
                </a:solidFill>
              </a:rPr>
              <a:t>I</a:t>
            </a:r>
            <a:r>
              <a:rPr lang="de-DE" altLang="de-DE" sz="2800" b="1" dirty="0" err="1" smtClean="0">
                <a:solidFill>
                  <a:srgbClr val="C00000"/>
                </a:solidFill>
              </a:rPr>
              <a:t>nterdisciplinary</a:t>
            </a:r>
            <a:endParaRPr lang="de-DE" altLang="de-DE" sz="2800" b="1" dirty="0">
              <a:solidFill>
                <a:srgbClr val="C00000"/>
              </a:solidFill>
            </a:endParaRPr>
          </a:p>
        </p:txBody>
      </p:sp>
      <p:cxnSp>
        <p:nvCxnSpPr>
          <p:cNvPr id="28678" name="Gerade Verbindung 6"/>
          <p:cNvCxnSpPr>
            <a:cxnSpLocks noChangeShapeType="1"/>
          </p:cNvCxnSpPr>
          <p:nvPr/>
        </p:nvCxnSpPr>
        <p:spPr bwMode="auto">
          <a:xfrm>
            <a:off x="141179" y="6499477"/>
            <a:ext cx="8880648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4338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>
                <a:solidFill>
                  <a:srgbClr val="C00000"/>
                </a:solidFill>
              </a:rPr>
              <a:t>Double/Joint Degree Programmes – 1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C:\Users\aw96kywa.ADS\Desktop\PPT REDEEM2\DD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27150"/>
            <a:ext cx="4689630" cy="517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w96kywa.ADS\Desktop\PPT REDEEM2\DD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1" b="3281"/>
          <a:stretch/>
        </p:blipFill>
        <p:spPr bwMode="auto">
          <a:xfrm>
            <a:off x="4860032" y="1268760"/>
            <a:ext cx="4214276" cy="556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09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smtClean="0">
                <a:solidFill>
                  <a:srgbClr val="C00000"/>
                </a:solidFill>
              </a:rPr>
              <a:t>Double/Joint </a:t>
            </a:r>
            <a:r>
              <a:rPr lang="de-DE" sz="2800" dirty="0" err="1" smtClean="0">
                <a:solidFill>
                  <a:srgbClr val="C00000"/>
                </a:solidFill>
              </a:rPr>
              <a:t>Degree</a:t>
            </a:r>
            <a:r>
              <a:rPr lang="de-DE" sz="2800" dirty="0" smtClean="0">
                <a:solidFill>
                  <a:srgbClr val="C00000"/>
                </a:solidFill>
              </a:rPr>
              <a:t> Programmes – 2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C:\Users\aw96kywa.ADS\Desktop\PPT REDEEM2\DD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485973" cy="563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w96kywa.ADS\Desktop\PPT REDEEM2\DD 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973" y="1610019"/>
            <a:ext cx="4658027" cy="513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90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>
                <a:solidFill>
                  <a:srgbClr val="C00000"/>
                </a:solidFill>
              </a:rPr>
              <a:t>Double/Joint </a:t>
            </a:r>
            <a:r>
              <a:rPr lang="de-DE" sz="2800" dirty="0" err="1">
                <a:solidFill>
                  <a:srgbClr val="C00000"/>
                </a:solidFill>
              </a:rPr>
              <a:t>Degree</a:t>
            </a:r>
            <a:r>
              <a:rPr lang="de-DE" sz="2800" dirty="0">
                <a:solidFill>
                  <a:srgbClr val="C00000"/>
                </a:solidFill>
              </a:rPr>
              <a:t> Programmes – </a:t>
            </a:r>
            <a:r>
              <a:rPr lang="de-DE" sz="2800" dirty="0" smtClean="0">
                <a:solidFill>
                  <a:srgbClr val="C00000"/>
                </a:solidFill>
              </a:rPr>
              <a:t>3</a:t>
            </a:r>
            <a:endParaRPr lang="en-GB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  <a:cs typeface="Arial" charset="0"/>
              </a:rPr>
              <a:t>Total number of double/joint degree agreements: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0000"/>
                </a:solidFill>
                <a:cs typeface="Arial" charset="0"/>
              </a:rPr>
              <a:t>Double degree</a:t>
            </a:r>
            <a:r>
              <a:rPr lang="en-GB" sz="2000" dirty="0" smtClean="0">
                <a:solidFill>
                  <a:srgbClr val="000000"/>
                </a:solidFill>
                <a:cs typeface="Arial" charset="0"/>
              </a:rPr>
              <a:t>: 1 B.Sc., 42 M.Sc.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0000"/>
                </a:solidFill>
                <a:cs typeface="Arial" charset="0"/>
              </a:rPr>
              <a:t>4 </a:t>
            </a:r>
            <a:r>
              <a:rPr lang="en-GB" sz="2000" b="1" dirty="0" smtClean="0">
                <a:solidFill>
                  <a:srgbClr val="000000"/>
                </a:solidFill>
                <a:cs typeface="Arial" charset="0"/>
              </a:rPr>
              <a:t>joint </a:t>
            </a:r>
            <a:r>
              <a:rPr lang="en-GB" sz="2000" dirty="0" smtClean="0">
                <a:solidFill>
                  <a:srgbClr val="000000"/>
                </a:solidFill>
                <a:cs typeface="Arial" charset="0"/>
              </a:rPr>
              <a:t>Master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0000"/>
                </a:solidFill>
                <a:cs typeface="Arial" charset="0"/>
              </a:rPr>
              <a:t>6 Dual/Joint PhD </a:t>
            </a:r>
            <a:r>
              <a:rPr lang="en-GB" dirty="0" smtClean="0">
                <a:solidFill>
                  <a:srgbClr val="000000"/>
                </a:solidFill>
                <a:cs typeface="Arial" charset="0"/>
              </a:rPr>
              <a:t>(plus individual </a:t>
            </a:r>
            <a:r>
              <a:rPr lang="en-GB" dirty="0" err="1" smtClean="0">
                <a:solidFill>
                  <a:srgbClr val="000000"/>
                </a:solidFill>
                <a:cs typeface="Arial" charset="0"/>
              </a:rPr>
              <a:t>cotutelle</a:t>
            </a:r>
            <a:r>
              <a:rPr lang="en-GB" dirty="0" smtClean="0">
                <a:solidFill>
                  <a:srgbClr val="000000"/>
                </a:solidFill>
                <a:cs typeface="Arial" charset="0"/>
              </a:rPr>
              <a:t>)</a:t>
            </a:r>
            <a:endParaRPr lang="en-GB" sz="2000" dirty="0" smtClean="0">
              <a:solidFill>
                <a:srgbClr val="000000"/>
              </a:solidFill>
              <a:cs typeface="Arial" charset="0"/>
            </a:endParaRP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0000"/>
                </a:solidFill>
                <a:cs typeface="Arial" charset="0"/>
              </a:rPr>
              <a:t>No multiple </a:t>
            </a:r>
            <a:r>
              <a:rPr lang="en-GB" sz="2000" dirty="0" smtClean="0">
                <a:solidFill>
                  <a:srgbClr val="000000"/>
                </a:solidFill>
                <a:cs typeface="Arial" charset="0"/>
              </a:rPr>
              <a:t>agreements</a:t>
            </a:r>
          </a:p>
          <a:p>
            <a:pPr marL="457200" lvl="2" indent="0">
              <a:buNone/>
            </a:pPr>
            <a:endParaRPr lang="fr-FR" sz="2000" dirty="0" smtClean="0">
              <a:solidFill>
                <a:srgbClr val="000000"/>
              </a:solidFill>
              <a:cs typeface="Arial" charset="0"/>
            </a:endParaRPr>
          </a:p>
          <a:p>
            <a:r>
              <a:rPr lang="de-DE" dirty="0" smtClean="0"/>
              <a:t>JP </a:t>
            </a:r>
            <a:r>
              <a:rPr lang="en-GB" dirty="0" smtClean="0"/>
              <a:t>Master/Bachelor (ten years average until 2017):</a:t>
            </a:r>
          </a:p>
          <a:p>
            <a:r>
              <a:rPr lang="en-GB" dirty="0" smtClean="0"/>
              <a:t>~15-20 DD-students outbound, per academic year</a:t>
            </a:r>
          </a:p>
          <a:p>
            <a:r>
              <a:rPr lang="en-GB" dirty="0" smtClean="0"/>
              <a:t>~30-40 DD-students inbound, per academic year</a:t>
            </a:r>
          </a:p>
          <a:p>
            <a:r>
              <a:rPr lang="en-GB" sz="1600" dirty="0" smtClean="0"/>
              <a:t>(without ERASMUS Mundus Joint agreements)</a:t>
            </a:r>
          </a:p>
          <a:p>
            <a:pPr marL="457200" lvl="2" indent="0">
              <a:buNone/>
            </a:pPr>
            <a:endParaRPr lang="fr-FR" sz="2000" dirty="0">
              <a:solidFill>
                <a:srgbClr val="000000"/>
              </a:solidFill>
              <a:cs typeface="Arial" charset="0"/>
            </a:endParaRPr>
          </a:p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3062990"/>
              </p:ext>
            </p:extLst>
          </p:nvPr>
        </p:nvGraphicFramePr>
        <p:xfrm>
          <a:off x="-9527" y="1676400"/>
          <a:ext cx="4553622" cy="4488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964433"/>
              </p:ext>
            </p:extLst>
          </p:nvPr>
        </p:nvGraphicFramePr>
        <p:xfrm>
          <a:off x="4495800" y="1676400"/>
          <a:ext cx="4554071" cy="4488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el 1"/>
          <p:cNvSpPr txBox="1">
            <a:spLocks/>
          </p:cNvSpPr>
          <p:nvPr/>
        </p:nvSpPr>
        <p:spPr bwMode="auto">
          <a:xfrm>
            <a:off x="358775" y="488950"/>
            <a:ext cx="664211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chemeClr val="tx1"/>
                </a:solidFill>
                <a:latin typeface="+mn-lt"/>
                <a:ea typeface="+mj-ea"/>
                <a:cs typeface="Tahoma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sz="2800" kern="0" dirty="0" smtClean="0">
                <a:solidFill>
                  <a:srgbClr val="C00000"/>
                </a:solidFill>
              </a:rPr>
              <a:t>Double/Joint </a:t>
            </a:r>
            <a:r>
              <a:rPr lang="de-DE" sz="2800" kern="0" dirty="0" err="1" smtClean="0">
                <a:solidFill>
                  <a:srgbClr val="C00000"/>
                </a:solidFill>
              </a:rPr>
              <a:t>Degree</a:t>
            </a:r>
            <a:r>
              <a:rPr lang="de-DE" sz="2800" kern="0" dirty="0" smtClean="0">
                <a:solidFill>
                  <a:srgbClr val="C00000"/>
                </a:solidFill>
              </a:rPr>
              <a:t> Programmes – 4</a:t>
            </a:r>
            <a:endParaRPr lang="en-GB" sz="2800" kern="0" dirty="0"/>
          </a:p>
        </p:txBody>
      </p:sp>
    </p:spTree>
    <p:extLst>
      <p:ext uri="{BB962C8B-B14F-4D97-AF65-F5344CB8AC3E}">
        <p14:creationId xmlns:p14="http://schemas.microsoft.com/office/powerpoint/2010/main" val="332885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7135064"/>
              </p:ext>
            </p:extLst>
          </p:nvPr>
        </p:nvGraphicFramePr>
        <p:xfrm>
          <a:off x="0" y="1626598"/>
          <a:ext cx="4582886" cy="5042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4119396"/>
              </p:ext>
            </p:extLst>
          </p:nvPr>
        </p:nvGraphicFramePr>
        <p:xfrm>
          <a:off x="4562476" y="1600199"/>
          <a:ext cx="4572000" cy="526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el 1"/>
          <p:cNvSpPr txBox="1">
            <a:spLocks/>
          </p:cNvSpPr>
          <p:nvPr/>
        </p:nvSpPr>
        <p:spPr bwMode="auto">
          <a:xfrm>
            <a:off x="358775" y="488950"/>
            <a:ext cx="664211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chemeClr val="tx1"/>
                </a:solidFill>
                <a:latin typeface="+mn-lt"/>
                <a:ea typeface="+mj-ea"/>
                <a:cs typeface="Tahoma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sz="2800" kern="0" dirty="0" smtClean="0">
                <a:solidFill>
                  <a:srgbClr val="C00000"/>
                </a:solidFill>
              </a:rPr>
              <a:t>Double/Joint </a:t>
            </a:r>
            <a:r>
              <a:rPr lang="de-DE" sz="2800" kern="0" dirty="0" err="1" smtClean="0">
                <a:solidFill>
                  <a:srgbClr val="C00000"/>
                </a:solidFill>
              </a:rPr>
              <a:t>Degree</a:t>
            </a:r>
            <a:r>
              <a:rPr lang="de-DE" sz="2800" kern="0" dirty="0" smtClean="0">
                <a:solidFill>
                  <a:srgbClr val="C00000"/>
                </a:solidFill>
              </a:rPr>
              <a:t> Programmes – 5</a:t>
            </a:r>
            <a:endParaRPr lang="en-GB" sz="2800" kern="0" dirty="0"/>
          </a:p>
        </p:txBody>
      </p:sp>
    </p:spTree>
    <p:extLst>
      <p:ext uri="{BB962C8B-B14F-4D97-AF65-F5344CB8AC3E}">
        <p14:creationId xmlns:p14="http://schemas.microsoft.com/office/powerpoint/2010/main" val="243884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svorlage_BWL9">
  <a:themeElements>
    <a:clrScheme name="v1_TUD_Präsentation_r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1_TUD_Präsentation_r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1_TUD_Präsentation_r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Präsentationsvorlage_BWL9</Template>
  <TotalTime>0</TotalTime>
  <Words>391</Words>
  <Application>Microsoft Office PowerPoint</Application>
  <PresentationFormat>Bildschirmpräsentation (4:3)</PresentationFormat>
  <Paragraphs>95</Paragraphs>
  <Slides>12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Präsentationsvorlage_BWL9</vt:lpstr>
      <vt:lpstr>REDEEM2 – Kick-Off Tallinn, 17.09.2018 </vt:lpstr>
      <vt:lpstr>TUDa – Identity</vt:lpstr>
      <vt:lpstr>PowerPoint-Präsentation</vt:lpstr>
      <vt:lpstr>PowerPoint-Präsentation</vt:lpstr>
      <vt:lpstr>Double/Joint Degree Programmes – 1</vt:lpstr>
      <vt:lpstr>Double/Joint Degree Programmes – 2</vt:lpstr>
      <vt:lpstr>Double/Joint Degree Programmes – 3</vt:lpstr>
      <vt:lpstr>PowerPoint-Präsentation</vt:lpstr>
      <vt:lpstr>PowerPoint-Präsentation</vt:lpstr>
      <vt:lpstr>Industry Research Collaboration Models at TUDa</vt:lpstr>
      <vt:lpstr>Relationship with Industry @ TUDa</vt:lpstr>
      <vt:lpstr>Project Management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Moritz Lohse</dc:creator>
  <cp:lastModifiedBy>Winkler, Andreas</cp:lastModifiedBy>
  <cp:revision>646</cp:revision>
  <cp:lastPrinted>2016-06-21T07:59:57Z</cp:lastPrinted>
  <dcterms:created xsi:type="dcterms:W3CDTF">2009-12-23T09:42:49Z</dcterms:created>
  <dcterms:modified xsi:type="dcterms:W3CDTF">2018-09-18T06:42:52Z</dcterms:modified>
</cp:coreProperties>
</file>